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87" r:id="rId4"/>
    <p:sldMasterId id="2147483889" r:id="rId5"/>
    <p:sldMasterId id="2147483900" r:id="rId6"/>
    <p:sldMasterId id="2147483906" r:id="rId7"/>
  </p:sldMasterIdLst>
  <p:notesMasterIdLst>
    <p:notesMasterId r:id="rId75"/>
  </p:notesMasterIdLst>
  <p:handoutMasterIdLst>
    <p:handoutMasterId r:id="rId76"/>
  </p:handoutMasterIdLst>
  <p:sldIdLst>
    <p:sldId id="271" r:id="rId8"/>
    <p:sldId id="272" r:id="rId9"/>
    <p:sldId id="273" r:id="rId10"/>
    <p:sldId id="274" r:id="rId11"/>
    <p:sldId id="275" r:id="rId12"/>
    <p:sldId id="276" r:id="rId13"/>
    <p:sldId id="277" r:id="rId14"/>
    <p:sldId id="278" r:id="rId15"/>
    <p:sldId id="279" r:id="rId16"/>
    <p:sldId id="280" r:id="rId17"/>
    <p:sldId id="282" r:id="rId18"/>
    <p:sldId id="283" r:id="rId19"/>
    <p:sldId id="341" r:id="rId20"/>
    <p:sldId id="318" r:id="rId21"/>
    <p:sldId id="319" r:id="rId22"/>
    <p:sldId id="320" r:id="rId23"/>
    <p:sldId id="321" r:id="rId24"/>
    <p:sldId id="322" r:id="rId25"/>
    <p:sldId id="281" r:id="rId26"/>
    <p:sldId id="323" r:id="rId27"/>
    <p:sldId id="324"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25" r:id="rId58"/>
    <p:sldId id="326" r:id="rId59"/>
    <p:sldId id="327" r:id="rId60"/>
    <p:sldId id="328" r:id="rId61"/>
    <p:sldId id="329" r:id="rId62"/>
    <p:sldId id="330" r:id="rId63"/>
    <p:sldId id="331" r:id="rId64"/>
    <p:sldId id="332" r:id="rId65"/>
    <p:sldId id="333" r:id="rId66"/>
    <p:sldId id="334" r:id="rId67"/>
    <p:sldId id="335" r:id="rId68"/>
    <p:sldId id="336" r:id="rId69"/>
    <p:sldId id="337" r:id="rId70"/>
    <p:sldId id="338" r:id="rId71"/>
    <p:sldId id="314" r:id="rId72"/>
    <p:sldId id="340" r:id="rId73"/>
    <p:sldId id="317" r:id="rId74"/>
  </p:sldIdLst>
  <p:sldSz cx="12192000" cy="6858000"/>
  <p:notesSz cx="6797675" cy="9926638"/>
  <p:embeddedFontLst>
    <p:embeddedFont>
      <p:font typeface="方正兰亭黑简体" panose="02000000000000000000" pitchFamily="2" charset="-122"/>
      <p:regular r:id="rId77"/>
    </p:embeddedFont>
    <p:embeddedFont>
      <p:font typeface="微软雅黑" panose="020B0503020204020204" pitchFamily="34" charset="-122"/>
      <p:regular r:id="rId78"/>
      <p:bold r:id="rId79"/>
    </p:embeddedFont>
    <p:embeddedFont>
      <p:font typeface="Huawei Sans" panose="020C0503030203020204" pitchFamily="34" charset="0"/>
      <p:regular r:id="rId80"/>
      <p:bold r:id="rId81"/>
    </p:embeddedFont>
    <p:embeddedFont>
      <p:font typeface="微软雅黑" panose="020B0503020204020204" pitchFamily="34" charset="-122"/>
      <p:regular r:id="rId78"/>
      <p:bold r:id="rId79"/>
    </p:embeddedFont>
    <p:embeddedFont>
      <p:font typeface="MS PGothic" panose="020B0600070205080204" pitchFamily="34" charset="-128"/>
      <p:regular r:id="rId8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orient="horz" pos="595" userDrawn="1">
          <p15:clr>
            <a:srgbClr val="A4A3A4"/>
          </p15:clr>
        </p15:guide>
        <p15:guide id="3" pos="3840">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29"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7000B"/>
    <a:srgbClr val="E6E6E6"/>
    <a:srgbClr val="F28944"/>
    <a:srgbClr val="F6B78C"/>
    <a:srgbClr val="30B5C5"/>
    <a:srgbClr val="56C4D2"/>
    <a:srgbClr val="FFAF1E"/>
    <a:srgbClr val="FFD17D"/>
    <a:srgbClr val="4A4A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06" autoAdjust="0"/>
    <p:restoredTop sz="85337" autoAdjust="0"/>
  </p:normalViewPr>
  <p:slideViewPr>
    <p:cSldViewPr snapToGrid="0" snapToObjects="1">
      <p:cViewPr varScale="1">
        <p:scale>
          <a:sx n="110" d="100"/>
          <a:sy n="110" d="100"/>
        </p:scale>
        <p:origin x="78" y="108"/>
      </p:cViewPr>
      <p:guideLst>
        <p:guide orient="horz" pos="935"/>
        <p:guide orient="horz" pos="59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2952" y="-266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font" Target="fonts/font3.fntdata"/><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font" Target="fonts/font1.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font" Target="fonts/font4.fntdata"/><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notesMaster" Target="notesMasters/notesMaster1.xml"/><Relationship Id="rId8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tableStyles" Target="tableStyles.xml"/><Relationship Id="rId61" Type="http://schemas.openxmlformats.org/officeDocument/2006/relationships/slide" Target="slides/slide54.xml"/><Relationship Id="rId82" Type="http://schemas.openxmlformats.org/officeDocument/2006/relationships/font" Target="fonts/font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8B29348E-5C95-4BB7-A088-386A4055EB79}"/>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655EDE09-9351-4A14-8FC4-A60920C7BDC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1867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E7E1B0D9-C71A-4D18-9EB4-ACE027C7AE43}"/>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7663BD5D-3AC5-44B5-BEAA-D9818F10B6F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9437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iMaster NCE effectively connects physical networks with business intents and implements centralized management, control, and analysis of global networks. It enables resource cloudification, full lifecycle automation, and data analytics-driven intelligent closed-loop management according to business and service intents and provides open network APIs for rapid integration with IT systems.</a:t>
            </a:r>
          </a:p>
          <a:p>
            <a:r>
              <a:rPr lang="en-US"/>
              <a:t>Huawei iMaster NCE can be used in the enterprise data center network (DCN), enterprise campus, and enterprise branch interconnection (SD-WAN) scenarios to make enterprise networks simpler, smarter, open, and secure, accelerating enterprise service transformation and innovation.</a:t>
            </a:r>
          </a:p>
          <a:p>
            <a:endParaRPr lang="en-US" altLang="zh-CN" dirty="0"/>
          </a:p>
        </p:txBody>
      </p:sp>
      <p:sp>
        <p:nvSpPr>
          <p:cNvPr id="4" name="幻灯片图像占位符 3">
            <a:extLst>
              <a:ext uri="{FF2B5EF4-FFF2-40B4-BE49-F238E27FC236}">
                <a16:creationId xmlns:a16="http://schemas.microsoft.com/office/drawing/2014/main" xmlns="" id="{0ECB4618-94BB-4EC6-84A0-7231A61C7FE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503041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58A4B1CE-B769-442F-948E-66A8273D15C4}"/>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ED3F1B13-2730-4117-97F0-A9F93CC7070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70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0FDC5E7A-EEE3-45EB-BA5F-BB5EB5D971DC}"/>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8C8D34CA-B447-4BE6-AF83-3B9716FE0B8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385850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The operation support system (OSS) is a necessary support platform for telecom services.</a:t>
            </a:r>
          </a:p>
          <a:p>
            <a:r>
              <a:rPr lang="en-US" dirty="0"/>
              <a:t>MTOSI: Multi-Technology Operations System Interface</a:t>
            </a:r>
          </a:p>
          <a:p>
            <a:r>
              <a:rPr lang="en-US" dirty="0"/>
              <a:t>Common Object Request Broker Architecture (CORBA) is a standard object-oriented application program system specification formulated by Object Management Group (OMG).</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401518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en-US" altLang="zh-CN"/>
          </a:p>
          <a:p>
            <a:pPr lvl="0"/>
            <a:endParaRPr lang="zh-CN" altLang="en-US"/>
          </a:p>
          <a:p>
            <a:endParaRPr lang="zh-CN" altLang="en-US"/>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908350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329C35D8-F8B9-488C-A146-CC9589D9552F}"/>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xmlns="" id="{AC62B88D-37F7-4986-AD85-1A7C0CA6F7C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6123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Stateful request: A server generally needs to save and maintain the status information of previous requests. Each request can use information about the previous requests by default.</a:t>
            </a:r>
          </a:p>
          <a:p>
            <a:r>
              <a:rPr lang="en-US"/>
              <a:t>Stateless request: The processing result on the server must be based on the information carried in the same request.</a:t>
            </a:r>
          </a:p>
          <a:p>
            <a:endParaRPr lang="zh-CN" altLang="en-US" dirty="0"/>
          </a:p>
        </p:txBody>
      </p:sp>
      <p:sp>
        <p:nvSpPr>
          <p:cNvPr id="5" name="幻灯片图像占位符 4">
            <a:extLst>
              <a:ext uri="{FF2B5EF4-FFF2-40B4-BE49-F238E27FC236}">
                <a16:creationId xmlns:a16="http://schemas.microsoft.com/office/drawing/2014/main" xmlns="" id="{E1DBBF46-DBE4-46BB-9205-3ECB0979DD5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754789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An API is a set of predefined functions or methods for connecting different components of a software system. It is a set of routines that can be accessed by applications and developers based on software or hardware without having to access the source code or understand the details of the internal working mechanism. For example, if a computer needs to invoke information in a mobile phone, we simply need to connect the computer and the mobile phone by using a data cable. In this example, the interfaces on the computer and mobile phone at both ends of the data cable.</a:t>
            </a:r>
            <a:endParaRPr lang="zh-CN" altLang="en-US" dirty="0"/>
          </a:p>
        </p:txBody>
      </p:sp>
      <p:sp>
        <p:nvSpPr>
          <p:cNvPr id="5" name="幻灯片图像占位符 4">
            <a:extLst>
              <a:ext uri="{FF2B5EF4-FFF2-40B4-BE49-F238E27FC236}">
                <a16:creationId xmlns:a16="http://schemas.microsoft.com/office/drawing/2014/main" xmlns="" id="{430468BB-65ED-4A4C-A38E-8FCBDFACD01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91927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Rendering refers to the process of transforming views such as HTML into visual images that can be seen by human eyes.</a:t>
            </a:r>
          </a:p>
          <a:p>
            <a:r>
              <a:rPr lang="en-US"/>
              <a:t>For web applications of early days, a view is a graphical user interface (GUI) composed of HTML elements. For today's web applications, the GUI incorporates new elements such as Adobe Flash, XHTML, XML/XSL, and WML.</a:t>
            </a:r>
          </a:p>
          <a:p>
            <a:r>
              <a:rPr lang="en-US"/>
              <a:t>The Model-View-Controller (MVC) is a pattern for creating web applications and consists of three parts: controller, model, and view.</a:t>
            </a:r>
          </a:p>
          <a:p>
            <a:pPr lvl="1"/>
            <a:r>
              <a:rPr lang="en-US"/>
              <a:t>The controller is responsible for processing user interaction in an application. Generally, the controller reads data from the view, controls user input, and sends data to the model.</a:t>
            </a:r>
          </a:p>
          <a:p>
            <a:pPr lvl="1"/>
            <a:r>
              <a:rPr lang="en-US"/>
              <a:t>The model is responsible for processing the data logic of an application. Generally, the model stores and reads data from the database.</a:t>
            </a:r>
          </a:p>
          <a:p>
            <a:pPr lvl="1"/>
            <a:r>
              <a:rPr lang="en-US"/>
              <a:t>The view is responsible for processing data display. Generally, a view is created based on model data.</a:t>
            </a:r>
            <a:endParaRPr lang="en-US" dirty="0"/>
          </a:p>
        </p:txBody>
      </p:sp>
      <p:sp>
        <p:nvSpPr>
          <p:cNvPr id="5" name="幻灯片图像占位符 4">
            <a:extLst>
              <a:ext uri="{FF2B5EF4-FFF2-40B4-BE49-F238E27FC236}">
                <a16:creationId xmlns:a16="http://schemas.microsoft.com/office/drawing/2014/main" xmlns="" id="{A9E2A23B-7074-407B-B46F-7445AE7F5EB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6049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13CBF19C-F5CF-4F42-A585-8A793EC386F6}"/>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271BD87E-381A-458D-83C1-2AF810A40DB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93274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An API is a set of predefined functions or methods for connecting different components of a software system. It is a set of routines that can be accessed by applications and developers based on software or hardware without having to access the source code or understand the details of the internal working mechanism.</a:t>
            </a:r>
          </a:p>
          <a:p>
            <a:r>
              <a:rPr lang="en-US"/>
              <a:t>Separation between the frontend and backend has become an industry standard for the Internet projects in the industry. It lays a solid foundation for the large-scale distributed architecture, elastic computing architecture, microservice architecture, and multi-terminal services (such as browsers, vehicle-mounted terminals, Android, and iOS). The key to separation between the frontend and backend is that the frontend page invokes the RESTful API of the backend for data interaction.</a:t>
            </a:r>
          </a:p>
          <a:p>
            <a:endParaRPr lang="zh-CN" altLang="en-US"/>
          </a:p>
          <a:p>
            <a:endParaRPr lang="zh-CN" altLang="en-US" dirty="0"/>
          </a:p>
        </p:txBody>
      </p:sp>
      <p:sp>
        <p:nvSpPr>
          <p:cNvPr id="5" name="幻灯片图像占位符 4">
            <a:extLst>
              <a:ext uri="{FF2B5EF4-FFF2-40B4-BE49-F238E27FC236}">
                <a16:creationId xmlns:a16="http://schemas.microsoft.com/office/drawing/2014/main" xmlns="" id="{6D6F2938-872D-418F-A3FC-68AE53AAE4B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5470638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C5B975DB-4E13-4F4D-B5F6-ACF6C7A862C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E8F8FF91-CD1A-4EFD-A9F9-FFCB9BD458E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1546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Abstract of Roy's doctoral dissertation Architectural Styles and the Design of Network-based Software Architectures:</a:t>
            </a:r>
          </a:p>
          <a:p>
            <a:pPr lvl="1"/>
            <a:r>
              <a:rPr lang="en-US" dirty="0"/>
              <a:t>This dissertation explores a junction on the frontiers of two research disciplines in computer science: software and networking. Software research has long been concerned with the categorization of software designs and the development of design methodologies, but has rarely been able to objectively evaluate the impact of various design choices on system behavior. Networking research, in contrast, is focused on the details of generic communication behavior between systems and improving the performance of particular communication techniques, often ignoring the fact that changing the interaction style of an application can have more impact on performance than the communication protocols used for that interaction. My work is motivated by the desire to understand and evaluate the architectural design of network-based application software through principled use of architectural constraints, thereby obtaining the functional, performance, and social properties desired of an architecture.</a:t>
            </a:r>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2262305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REST is short for Representational State Transfer, in which the main entity — resource — is not presented.</a:t>
            </a:r>
          </a:p>
          <a:p>
            <a:pPr lvl="0"/>
            <a:endParaRPr lang="en-US" altLang="zh-CN"/>
          </a:p>
          <a:p>
            <a:pPr lvl="0"/>
            <a:endParaRPr lang="zh-CN" altLang="en-US"/>
          </a:p>
          <a:p>
            <a:pPr lvl="0"/>
            <a:endParaRPr lang="zh-CN" altLang="en-US" dirty="0"/>
          </a:p>
        </p:txBody>
      </p:sp>
      <p:sp>
        <p:nvSpPr>
          <p:cNvPr id="5" name="幻灯片图像占位符 4">
            <a:extLst>
              <a:ext uri="{FF2B5EF4-FFF2-40B4-BE49-F238E27FC236}">
                <a16:creationId xmlns:a16="http://schemas.microsoft.com/office/drawing/2014/main" xmlns="" id="{284E2BE4-71F3-48FB-AE8A-AC37F60F8007}"/>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0317295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A URI represents only a resource entity but not its presentation.</a:t>
            </a:r>
            <a:endParaRPr lang="en-US" dirty="0"/>
          </a:p>
        </p:txBody>
      </p:sp>
      <p:sp>
        <p:nvSpPr>
          <p:cNvPr id="5" name="幻灯片图像占位符 4">
            <a:extLst>
              <a:ext uri="{FF2B5EF4-FFF2-40B4-BE49-F238E27FC236}">
                <a16:creationId xmlns:a16="http://schemas.microsoft.com/office/drawing/2014/main" xmlns="" id="{1AD00B90-D6CD-45BA-B7A4-66F201ED20FB}"/>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788188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FD98ACA0-B677-437A-8E4C-6E74DEEE0D03}"/>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33D04FDF-A384-407A-A46E-37ACE017CE3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300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YANG defines the storage content and configuration of data.</a:t>
            </a:r>
            <a:endParaRPr lang="en-US" dirty="0"/>
          </a:p>
        </p:txBody>
      </p:sp>
      <p:sp>
        <p:nvSpPr>
          <p:cNvPr id="5" name="幻灯片图像占位符 4">
            <a:extLst>
              <a:ext uri="{FF2B5EF4-FFF2-40B4-BE49-F238E27FC236}">
                <a16:creationId xmlns:a16="http://schemas.microsoft.com/office/drawing/2014/main" xmlns="" id="{F77192C0-5F09-45DA-915E-DA16B194DB6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80479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Relationship between the URI and URL.</a:t>
            </a:r>
          </a:p>
          <a:p>
            <a:pPr lvl="1"/>
            <a:r>
              <a:rPr lang="en-US" dirty="0"/>
              <a:t>The URL is a subset of the URI. The former must be an absolute path, while the latter can be an absolute path or a relative path. For example, http://127.0.01:8080/AppName/rest/product/1 is a URL, and </a:t>
            </a:r>
            <a:r>
              <a:rPr lang="en-US" dirty="0" err="1"/>
              <a:t>AppName</a:t>
            </a:r>
            <a:r>
              <a:rPr lang="en-US" dirty="0"/>
              <a:t>/rest/product/1 is a URI.</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5395376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As mentioned earlier, REST makes full use or heavily relies on HTTP. Next, we will move on to HTTP.</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0094860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SPeeDY (SPDY) is a TCP-based application-layer protocol developed by Google. Its objective is to optimize the performance of HTTP and shorten the loading time of web pages and improve security by using technologies such as compression, multiplexing, and priority. The core idea of SPDY is to minimize the number of TCP connections. SPDY is an enhancement to HTTP, instead of a protocol for replacing HTTP.</a:t>
            </a:r>
          </a:p>
          <a:p>
            <a:pPr lvl="0"/>
            <a:r>
              <a:rPr lang="en-US"/>
              <a:t>Quick UDP Internet Connection (QUIC) is a UDP-based low-delay Internet transport layer protocol developed by Google. In November 2016, the IETF convened the first meeting of the QUIC working group, which attracted wide attention from the industry. This means that QUIC starts its standardization process and will become a next-generation transport layer protocol.</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372557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BC225F29-C582-47B1-BF54-07E3F320D9B9}"/>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1408B5DC-EC4A-4081-A794-6C32DCA7DB4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63016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data transmitted using HTTP can be HTML, images, texts, and so on.</a:t>
            </a:r>
          </a:p>
          <a:p>
            <a:endParaRPr lang="zh-CN" altLang="en-US"/>
          </a:p>
        </p:txBody>
      </p:sp>
      <p:sp>
        <p:nvSpPr>
          <p:cNvPr id="5" name="幻灯片图像占位符 4">
            <a:extLst>
              <a:ext uri="{FF2B5EF4-FFF2-40B4-BE49-F238E27FC236}">
                <a16:creationId xmlns:a16="http://schemas.microsoft.com/office/drawing/2014/main" xmlns="" id="{79CFA44D-263E-4341-A49A-1BF9022D006D}"/>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548229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An HTTP client is usually a browser. A web server can be an Apache server or an Internet Information Services (IIS) server.</a:t>
            </a:r>
          </a:p>
          <a:p>
            <a:pPr lvl="0"/>
            <a:r>
              <a:rPr lang="en-US"/>
              <a:t>When a TCP connection is released, if the value of the Connection field in the packet header is close, the server proactively closes the TCP connection, and the client passively closes and releases the TCP connection. If the value of Connection is keepalive, the connection lasts for a period of time and can continue to receive requests.</a:t>
            </a:r>
          </a:p>
          <a:p>
            <a:endParaRPr lang="en-US" altLang="zh-CN" dirty="0"/>
          </a:p>
        </p:txBody>
      </p:sp>
      <p:sp>
        <p:nvSpPr>
          <p:cNvPr id="5" name="幻灯片图像占位符 4">
            <a:extLst>
              <a:ext uri="{FF2B5EF4-FFF2-40B4-BE49-F238E27FC236}">
                <a16:creationId xmlns:a16="http://schemas.microsoft.com/office/drawing/2014/main" xmlns="" id="{4ECF47F3-D28C-42A5-80BB-003330B5F90F}"/>
              </a:ext>
            </a:extLst>
          </p:cNvPr>
          <p:cNvSpPr>
            <a:spLocks noGrp="1" noRot="1" noChangeAspect="1"/>
          </p:cNvSpPr>
          <p:nvPr>
            <p:ph type="sldImg"/>
          </p:nvPr>
        </p:nvSpPr>
        <p:spPr/>
      </p:sp>
    </p:spTree>
    <p:extLst>
      <p:ext uri="{BB962C8B-B14F-4D97-AF65-F5344CB8AC3E}">
        <p14:creationId xmlns:p14="http://schemas.microsoft.com/office/powerpoint/2010/main" val="450968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browser differentiates the displayed content such as HTML, XML, GIF, and flash based on MIME-type.</a:t>
            </a:r>
          </a:p>
          <a:p>
            <a:pPr lvl="0"/>
            <a:r>
              <a:rPr lang="en-US"/>
              <a:t>Advantages of the connectionless feature: This mode saves the transmission time and improves the concurrent performance. No persistent connection is established. Instead, one response is made to each request. However, if a connection is repeatedly established and torn down, the efficiency is affected. In HTTP/1.1, a TCP connection is maintained between the browser and the server for a period of time and will not be disconnected immediately after a request ends.</a:t>
            </a:r>
          </a:p>
          <a:p>
            <a:pPr lvl="0"/>
            <a:r>
              <a:rPr lang="en-US"/>
              <a:t>Stateless means that, if the processing of subsequent packets requires the previously exchanged information, the information must be retransmitted. Although HTTP/1.1 is a stateless protocol, cookies are introduced to implement the function of maintaining status information.</a:t>
            </a:r>
          </a:p>
          <a:p>
            <a:pPr lvl="0"/>
            <a:r>
              <a:rPr lang="en-US"/>
              <a:t>A cookie is a text file stored on a client. This file is associated with a specific web page and saves the information about the web page accessed by the client.</a:t>
            </a:r>
          </a:p>
          <a:p>
            <a:pPr lvl="0"/>
            <a:endParaRPr lang="zh-CN" altLang="en-US"/>
          </a:p>
          <a:p>
            <a:endParaRPr lang="zh-CN" altLang="en-US" dirty="0"/>
          </a:p>
        </p:txBody>
      </p:sp>
      <p:sp>
        <p:nvSpPr>
          <p:cNvPr id="5" name="幻灯片图像占位符 4">
            <a:extLst>
              <a:ext uri="{FF2B5EF4-FFF2-40B4-BE49-F238E27FC236}">
                <a16:creationId xmlns:a16="http://schemas.microsoft.com/office/drawing/2014/main" xmlns="" id="{A3D0F126-08AF-4BC3-980D-1BC9FF8AF0C1}"/>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522176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HTTP/1.1 has been widely used since it was proposed in 1999 and has become a mainstream standard for more than 20 years. In the following part, we will introduce HTTP packets, which are based on HTTP/1.1.</a:t>
            </a:r>
          </a:p>
          <a:p>
            <a:endParaRPr lang="zh-CN" altLang="en-US"/>
          </a:p>
        </p:txBody>
      </p:sp>
      <p:sp>
        <p:nvSpPr>
          <p:cNvPr id="5" name="幻灯片图像占位符 4">
            <a:extLst>
              <a:ext uri="{FF2B5EF4-FFF2-40B4-BE49-F238E27FC236}">
                <a16:creationId xmlns:a16="http://schemas.microsoft.com/office/drawing/2014/main" xmlns="" id="{B2529937-473B-4AF5-987D-62531D337131}"/>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020351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A40DAD9D-0192-41EC-8E9C-26FCDEE2D23C}"/>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6753C098-8071-433C-A635-B72429AA509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188767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5F43FB43-C48F-4EEA-BC6B-22BE06500007}"/>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xmlns="" id="{4097D4B9-A9EC-409D-9DA6-E82DD1E641D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05110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a:p>
          <a:p>
            <a:endParaRPr lang="zh-CN" altLang="en-US"/>
          </a:p>
        </p:txBody>
      </p:sp>
      <p:sp>
        <p:nvSpPr>
          <p:cNvPr id="7" name="幻灯片图像占位符 6">
            <a:extLst>
              <a:ext uri="{FF2B5EF4-FFF2-40B4-BE49-F238E27FC236}">
                <a16:creationId xmlns:a16="http://schemas.microsoft.com/office/drawing/2014/main" xmlns="" id="{7E7FF780-0F60-4C44-8F24-58076DFBAC72}"/>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2269747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3BC455FA-230C-49B8-93C9-8BC30FF9F264}"/>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7F4D6EA9-42D7-4B7A-91F5-735A700DB41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74971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In HTTP 1.0, each connection involves only one request and response and is closed after the request is processed. HTTP 1.0 does not have the Host field. In HTTP 1.1, multiple requests and responses can be transmitted in the same connection, and multiple requests can be processed concurrently.</a:t>
            </a:r>
          </a:p>
          <a:p>
            <a:r>
              <a:rPr lang="en-US"/>
              <a:t>WWW-Authenticate is a simple and effective user identity authentication technology in the early stage.</a:t>
            </a:r>
          </a:p>
          <a:p>
            <a:r>
              <a:rPr lang="en-US"/>
              <a:t>The browser differentiates the displayed content such as HTML, XML, GIF, and flash based on MIME-type.</a:t>
            </a:r>
          </a:p>
          <a:p>
            <a:pPr lvl="0"/>
            <a:r>
              <a:rPr lang="en-US"/>
              <a:t>For more information, refer to RFC HTTP 1.1 at </a:t>
            </a:r>
            <a:r>
              <a:rPr lang="en-US">
                <a:sym typeface="Huawei Sans" panose="020C0503030203020204" pitchFamily="34" charset="0"/>
              </a:rPr>
              <a:t>https://www.ietf.org/rfc/rfc2616.html</a:t>
            </a:r>
            <a:r>
              <a:rPr lang="en-US"/>
              <a:t>.</a:t>
            </a:r>
          </a:p>
          <a:p>
            <a:endParaRPr lang="en-US" altLang="zh-CN" dirty="0"/>
          </a:p>
        </p:txBody>
      </p:sp>
      <p:sp>
        <p:nvSpPr>
          <p:cNvPr id="5" name="幻灯片图像占位符 4">
            <a:extLst>
              <a:ext uri="{FF2B5EF4-FFF2-40B4-BE49-F238E27FC236}">
                <a16:creationId xmlns:a16="http://schemas.microsoft.com/office/drawing/2014/main" xmlns="" id="{6D64BB3A-B618-48AA-9C38-0BFF01FDAEC0}"/>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911394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6358FCF0-CD80-4EE1-B352-04C234439D3E}"/>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DEF4E712-C7F0-48EA-819C-FEE69EC9C0D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85825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03B3EFB5-C586-4279-805E-1F8F94D4C2D5}"/>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9C03984E-FCB9-47FF-97AB-FCBC7F580DF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71941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3D76F212-6BEB-4F85-BBF0-30CE2F36AC9F}"/>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7AAA33CB-4BC2-42CE-8004-F728E4F6DC4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195995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CD03F68F-950E-4BC8-AC87-CCD49E4FF5CE}"/>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A309C9EE-5DCE-457E-A21E-5872753BBDD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83861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FBEB1C66-3EE2-405B-BCC2-DB244D00864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2E7BAD4F-9F3B-4955-B782-F2BD984E7DF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94685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response header describes the basic information about the server and data. The server uses the response header to notify the client of how to process the data that it replies to.</a:t>
            </a:r>
          </a:p>
          <a:p>
            <a:pPr lvl="0"/>
            <a:endParaRPr lang="zh-CN" altLang="en-US"/>
          </a:p>
          <a:p>
            <a:endParaRPr lang="zh-CN" altLang="en-US"/>
          </a:p>
        </p:txBody>
      </p:sp>
      <p:sp>
        <p:nvSpPr>
          <p:cNvPr id="5" name="幻灯片图像占位符 4">
            <a:extLst>
              <a:ext uri="{FF2B5EF4-FFF2-40B4-BE49-F238E27FC236}">
                <a16:creationId xmlns:a16="http://schemas.microsoft.com/office/drawing/2014/main" xmlns="" id="{06046E40-75D1-419F-B018-5FD8340A8EA0}"/>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7694206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HTTP response header is often combined with the status code. For example, the status code 302 (indicating that the location has changed) is usually used together with the Location header, and the status code 401 (Unauthorized) must be used together with a WWW-Authenticate header. The response header can be used to set the cookie, specify the date, instruct the client to refresh the page at the specified interval, and so on.</a:t>
            </a:r>
          </a:p>
          <a:p>
            <a:endParaRPr lang="zh-CN" altLang="en-US"/>
          </a:p>
        </p:txBody>
      </p:sp>
      <p:sp>
        <p:nvSpPr>
          <p:cNvPr id="5" name="幻灯片图像占位符 4">
            <a:extLst>
              <a:ext uri="{FF2B5EF4-FFF2-40B4-BE49-F238E27FC236}">
                <a16:creationId xmlns:a16="http://schemas.microsoft.com/office/drawing/2014/main" xmlns="" id="{965B85E4-D1CE-4426-B3F9-EEECDDB8A40B}"/>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861996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483FC55E-2C8B-4857-89DF-32172520F81A}"/>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2FDAD1AB-5BC9-432C-89F2-97FD6868349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43920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9935AE7E-1348-40BA-B7B6-AF5134475FF2}"/>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B172DC1E-6B49-49F4-85A8-B5EFF810B05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07332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A7A66837-D79C-4FC9-B482-2C4C297529CA}"/>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FD917EE1-4241-484E-ABA1-7E26190FCB9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107538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5CE766E7-A413-4F58-A5DC-7CCB051FFFE0}"/>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62DD8869-BC9D-4491-B061-4A68EBBD957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20629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HTTP transmits information in plaintext, which may pose risks of information interception, tampering, and hijacking. Transport Layer Security (TLS) provides identity authentication, information encryption, and integrity check functions, and therefore can prevent such problems. </a:t>
            </a:r>
          </a:p>
          <a:p>
            <a:endParaRPr lang="zh-CN" altLang="en-US"/>
          </a:p>
        </p:txBody>
      </p:sp>
      <p:sp>
        <p:nvSpPr>
          <p:cNvPr id="5" name="幻灯片图像占位符 4">
            <a:extLst>
              <a:ext uri="{FF2B5EF4-FFF2-40B4-BE49-F238E27FC236}">
                <a16:creationId xmlns:a16="http://schemas.microsoft.com/office/drawing/2014/main" xmlns="" id="{6FD858ED-530E-444C-AC8C-CB2700E63084}"/>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93043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E30A6126-98DE-4A91-9000-733972A9A01E}"/>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2F410450-ED46-465F-A95D-A12C588D4EA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392749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more information, refer to the RFC document at https://www.ietf.org/rfc/rfc5246.html.</a:t>
            </a:r>
            <a:endParaRPr lang="en-US" dirty="0"/>
          </a:p>
        </p:txBody>
      </p:sp>
      <p:sp>
        <p:nvSpPr>
          <p:cNvPr id="5" name="幻灯片图像占位符 4">
            <a:extLst>
              <a:ext uri="{FF2B5EF4-FFF2-40B4-BE49-F238E27FC236}">
                <a16:creationId xmlns:a16="http://schemas.microsoft.com/office/drawing/2014/main" xmlns="" id="{2C62F65B-68C9-400C-BF7C-AD11EBEF8F87}"/>
              </a:ext>
            </a:extLst>
          </p:cNvPr>
          <p:cNvSpPr>
            <a:spLocks noGrp="1" noRot="1" noChangeAspect="1"/>
          </p:cNvSpPr>
          <p:nvPr>
            <p:ph type="sldImg"/>
          </p:nvPr>
        </p:nvSpPr>
        <p:spPr/>
      </p:sp>
    </p:spTree>
    <p:extLst>
      <p:ext uri="{BB962C8B-B14F-4D97-AF65-F5344CB8AC3E}">
        <p14:creationId xmlns:p14="http://schemas.microsoft.com/office/powerpoint/2010/main" val="11410651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SPDY is a TCP-based application-layer protocol developed by Google. SPDY aims to optimize the performance of HTTP and shorten the loading time of web pages and improve security by using technologies such as compression, multiplexing, and priority. The core idea of SPDY is to minimize the number of TCP connections. SPDY is an enhancement to HTTP, instead of a protocol for replacing HTTP.</a:t>
            </a:r>
            <a:endParaRPr lang="en-US" dirty="0"/>
          </a:p>
        </p:txBody>
      </p:sp>
      <p:sp>
        <p:nvSpPr>
          <p:cNvPr id="5" name="幻灯片图像占位符 4">
            <a:extLst>
              <a:ext uri="{FF2B5EF4-FFF2-40B4-BE49-F238E27FC236}">
                <a16:creationId xmlns:a16="http://schemas.microsoft.com/office/drawing/2014/main" xmlns="" id="{440D5B5B-0943-4150-A77B-1B448914D8CC}"/>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075163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Enhancements to HTTP/2:</a:t>
            </a:r>
          </a:p>
          <a:p>
            <a:pPr lvl="0"/>
            <a:r>
              <a:rPr lang="en-US"/>
              <a:t>Header compression: The HPACK algorithm is used to compress headers to reduce the header size and improve performance.</a:t>
            </a:r>
          </a:p>
          <a:p>
            <a:pPr lvl="0"/>
            <a:r>
              <a:rPr lang="en-US"/>
              <a:t>Multiplexing: A request message can be divided into frames, which are sent in sequence and are reassembled at the other end. In HTTP/1.1, when a client sends multiple requests through a TCP connection, the server can only respond to the requests in sequence. Subsequent requests may be blocked.</a:t>
            </a:r>
          </a:p>
          <a:p>
            <a:pPr lvl="0"/>
            <a:r>
              <a:rPr lang="en-US"/>
              <a:t>Resource pushing: In addition to responding to client requests, the server can push additional resources to clients.</a:t>
            </a:r>
          </a:p>
          <a:p>
            <a:pPr lvl="0"/>
            <a:r>
              <a:rPr lang="en-US"/>
              <a:t>Priority: HTTP/2 defines complex priority rules. A browser can request multiple resources at a time and specify priorities to help the server determine how to process these resources, avoiding resource competition.</a:t>
            </a:r>
            <a:endParaRPr lang="en-US" dirty="0"/>
          </a:p>
        </p:txBody>
      </p:sp>
      <p:sp>
        <p:nvSpPr>
          <p:cNvPr id="5" name="幻灯片图像占位符 4">
            <a:extLst>
              <a:ext uri="{FF2B5EF4-FFF2-40B4-BE49-F238E27FC236}">
                <a16:creationId xmlns:a16="http://schemas.microsoft.com/office/drawing/2014/main" xmlns="" id="{24FA46DF-6431-4C99-A43A-874763169DE8}"/>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447262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C302C665-F628-44A5-A304-430DB5514FAF}"/>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BA64E6E6-1435-48F3-912C-EF55C264662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7768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In this case, two objects are involved in the networking: CloudIDE and iMaster NCE.</a:t>
            </a:r>
          </a:p>
          <a:p>
            <a:pPr lvl="0"/>
            <a:r>
              <a:rPr lang="en-US"/>
              <a:t>CloudIDE is a cloud-based development environment provided by HUAWEI CLOUD. The local environment can also be used to write code.</a:t>
            </a:r>
          </a:p>
          <a:p>
            <a:pPr lvl="0"/>
            <a:r>
              <a:rPr lang="en-US"/>
              <a:t>A sandbox environment is available to iMaster NCE in the datacom developer community.</a:t>
            </a:r>
          </a:p>
          <a:p>
            <a:pPr lvl="0"/>
            <a:r>
              <a:rPr lang="en-US"/>
              <a:t>A token is a character string used for authentication on APIs.</a:t>
            </a:r>
          </a:p>
          <a:p>
            <a:pPr lvl="0"/>
            <a:r>
              <a:rPr lang="en-US"/>
              <a:t>For details, see HCIP-Datacom-Northbound Openness Lab Guide.</a:t>
            </a:r>
          </a:p>
          <a:p>
            <a:endParaRPr lang="zh-CN" altLang="en-US" dirty="0"/>
          </a:p>
        </p:txBody>
      </p:sp>
      <p:sp>
        <p:nvSpPr>
          <p:cNvPr id="4" name="幻灯片图像占位符 3">
            <a:extLst>
              <a:ext uri="{FF2B5EF4-FFF2-40B4-BE49-F238E27FC236}">
                <a16:creationId xmlns:a16="http://schemas.microsoft.com/office/drawing/2014/main" xmlns="" id="{84D607CF-AEC4-4498-A552-D2CF95B9B420}"/>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716636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810A12EA-213F-482E-BFCB-A571BFB20A67}"/>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C929162C-E277-4AB5-A148-90EBEDC6DBA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52994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more operations, see the CodeHub guide at https://support.huaweicloud.com/codehub/index.html.</a:t>
            </a:r>
            <a:endParaRPr lang="en-US" dirty="0"/>
          </a:p>
        </p:txBody>
      </p:sp>
      <p:sp>
        <p:nvSpPr>
          <p:cNvPr id="4" name="幻灯片图像占位符 3">
            <a:extLst>
              <a:ext uri="{FF2B5EF4-FFF2-40B4-BE49-F238E27FC236}">
                <a16:creationId xmlns:a16="http://schemas.microsoft.com/office/drawing/2014/main" xmlns="" id="{D88C4544-3CBE-4969-A26E-AAFF570D0A8D}"/>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0211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Code in DevCloud on HUAWEI CLOUD: https://devcloud.cn-north-4.huaweicloud.com/codehub/project/68494a8ad06b4eea9a1c3f18be115161/codehub/620653/home</a:t>
            </a:r>
            <a:endParaRPr lang="en-US" dirty="0"/>
          </a:p>
        </p:txBody>
      </p:sp>
      <p:sp>
        <p:nvSpPr>
          <p:cNvPr id="4" name="幻灯片图像占位符 3">
            <a:extLst>
              <a:ext uri="{FF2B5EF4-FFF2-40B4-BE49-F238E27FC236}">
                <a16:creationId xmlns:a16="http://schemas.microsoft.com/office/drawing/2014/main" xmlns="" id="{8436A7E5-F4AB-49D9-BADC-BA967053B015}"/>
              </a:ext>
            </a:extLst>
          </p:cNvPr>
          <p:cNvSpPr>
            <a:spLocks noGrp="1" noRot="1" noChangeAspect="1"/>
          </p:cNvSpPr>
          <p:nvPr>
            <p:ph type="sldImg"/>
          </p:nvPr>
        </p:nvSpPr>
        <p:spPr/>
      </p:sp>
    </p:spTree>
    <p:extLst>
      <p:ext uri="{BB962C8B-B14F-4D97-AF65-F5344CB8AC3E}">
        <p14:creationId xmlns:p14="http://schemas.microsoft.com/office/powerpoint/2010/main" val="30973228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2B0F47C8-72C8-4D46-B573-C69DCB11FE03}"/>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B03D056E-469C-40E3-8935-700760426BF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196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Website for reserving a sandbox environment: https://devzone.huawei.com/openecosystem/experienceView/campus.html</a:t>
            </a:r>
            <a:endParaRPr lang="en-US" dirty="0"/>
          </a:p>
        </p:txBody>
      </p:sp>
      <p:sp>
        <p:nvSpPr>
          <p:cNvPr id="4" name="幻灯片图像占位符 3">
            <a:extLst>
              <a:ext uri="{FF2B5EF4-FFF2-40B4-BE49-F238E27FC236}">
                <a16:creationId xmlns:a16="http://schemas.microsoft.com/office/drawing/2014/main" xmlns="" id="{51287BA6-C06C-409D-80BE-26A81D60F29D}"/>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250085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OpenFlow was defined in the initial phase of SDN. With technology development, many other southbound interface (SBI) protocols are defined between the controller and </a:t>
            </a:r>
            <a:r>
              <a:rPr lang="en-US" altLang="zh-CN"/>
              <a:t>network devices</a:t>
            </a:r>
            <a:r>
              <a:rPr lang="en-US"/>
              <a:t>.</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8630385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DE14489B-64D6-4D72-AAF2-F21767457332}"/>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54D70620-BF16-4ECA-9F94-2CD34795E3B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25329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To run the code, right-click setup.py and choose Run Python File in Terminal from the shortcut menu.</a:t>
            </a:r>
          </a:p>
          <a:p>
            <a:endParaRPr lang="zh-CN" altLang="zh-CN"/>
          </a:p>
        </p:txBody>
      </p:sp>
      <p:sp>
        <p:nvSpPr>
          <p:cNvPr id="4" name="幻灯片图像占位符 3">
            <a:extLst>
              <a:ext uri="{FF2B5EF4-FFF2-40B4-BE49-F238E27FC236}">
                <a16:creationId xmlns:a16="http://schemas.microsoft.com/office/drawing/2014/main" xmlns="" id="{715C4B19-F71D-4C28-8A00-99F55316FFB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1845967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0C32D8EB-B464-4320-A534-9392E00241A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xmlns="" id="{EF7878B9-7118-4A28-B8BA-0F36245AF7A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15129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684A1669-0092-454A-8218-BB8996EBD0D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xmlns="" id="{74885D34-FADA-41D9-A06B-9F32782CD9A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20071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a:t>B</a:t>
            </a:r>
            <a:endParaRPr lang="en-US" altLang="zh-CN" dirty="0"/>
          </a:p>
          <a:p>
            <a:pPr marL="228600" indent="-228600">
              <a:buFont typeface="+mj-lt"/>
              <a:buAutoNum type="arabicPeriod"/>
            </a:pPr>
            <a:endParaRPr lang="zh-CN" altLang="en-US" dirty="0"/>
          </a:p>
        </p:txBody>
      </p:sp>
      <p:sp>
        <p:nvSpPr>
          <p:cNvPr id="5" name="幻灯片图像占位符 4">
            <a:extLst>
              <a:ext uri="{FF2B5EF4-FFF2-40B4-BE49-F238E27FC236}">
                <a16:creationId xmlns:a16="http://schemas.microsoft.com/office/drawing/2014/main" xmlns="" id="{E9E5AEA2-D361-4C92-B857-5CDE6394AF41}"/>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636958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BA2D654D-88C4-4885-BB76-FB0E68855D76}"/>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8F84F1AA-6299-44FC-BB26-9A856DDC8A6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14707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3B528D6E-9A5C-4C2A-90AC-2AEBC15BA083}"/>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5BF7D5AF-5363-487A-B871-01ECA5ACB78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871907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B277DB78-EC8E-424F-9304-49E953242776}"/>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xmlns="" id="{FCA4DD32-3753-4EAB-9193-10BE9E35E3D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33831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SDN is a broader concept, not limited to OpenFlow. Separation between the control and data planes is a method rather than the essence of SDN.</a:t>
            </a:r>
            <a:endParaRPr lang="en-US" altLang="zh-CN"/>
          </a:p>
          <a:p>
            <a:pPr lvl="0"/>
            <a:endParaRPr lang="en-US" altLang="zh-CN"/>
          </a:p>
          <a:p>
            <a:endParaRPr lang="en-US" altLang="zh-CN" dirty="0"/>
          </a:p>
        </p:txBody>
      </p:sp>
      <p:sp>
        <p:nvSpPr>
          <p:cNvPr id="5" name="幻灯片图像占位符 4">
            <a:extLst>
              <a:ext uri="{FF2B5EF4-FFF2-40B4-BE49-F238E27FC236}">
                <a16:creationId xmlns:a16="http://schemas.microsoft.com/office/drawing/2014/main" xmlns="" id="{056396F1-A4C6-444E-95CE-AD2885148E0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80721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Application layer: </a:t>
            </a:r>
            <a:r>
              <a:rPr lang="en-US" altLang="zh-CN"/>
              <a:t>provides various upper-layer applications for service intents, such as OSS and OpenStack. The OSS is responsible for service orchestration of the entire network, and OpenStack is used for service orchestration of network, compute, and storage resources in a DC. There are also other applications at this layer. For example, a user deploys a security app. This app invokes NBIs of the controller, such as Block (Source IP</a:t>
            </a:r>
            <a:r>
              <a:rPr lang="zh-CN" altLang="en-US"/>
              <a:t>，</a:t>
            </a:r>
            <a:r>
              <a:rPr lang="en-US" altLang="zh-CN"/>
              <a:t>DestIP), regardless of the device locations. Then the controller delivers different instructions to network devices based on different southbound protocols.</a:t>
            </a:r>
          </a:p>
          <a:p>
            <a:r>
              <a:rPr lang="en-US" altLang="zh-CN"/>
              <a:t>Control layer: The SDN controller is deployed at this layer and is the core of the SDN network architecture. The control layer is the brain of the SDN system and implements network service orchestration.</a:t>
            </a:r>
          </a:p>
          <a:p>
            <a:r>
              <a:rPr lang="en-US" altLang="zh-CN"/>
              <a:t>Infrastructure layer: A network device receives instructions from the controller and performs data forwarding.</a:t>
            </a:r>
          </a:p>
          <a:p>
            <a:r>
              <a:rPr lang="en-US" altLang="zh-CN"/>
              <a:t>NBI: NBIs, mainly RESTful APIs, are used by the controller to interconnect with the application layer.</a:t>
            </a:r>
          </a:p>
          <a:p>
            <a:r>
              <a:rPr lang="en-US" altLang="zh-CN"/>
              <a:t>SBI: SBIs are used by the controller to interact with devices through protocols such as NETCONF, SNMP, OpenFlow, and OVSDB.</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340950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Cloud platform: resource management platform in a cloud DC. The cloud platform manages network, compute, and storage resources. OpenStack is the most mainstream open-source cloud platform.</a:t>
            </a:r>
          </a:p>
          <a:p>
            <a:r>
              <a:rPr lang="en-US" altLang="zh-CN"/>
              <a:t>The Element Management System (EMS) manages one or more telecommunication network elements (NEs) of a specific type.</a:t>
            </a:r>
          </a:p>
          <a:p>
            <a:r>
              <a:rPr lang="en-US" altLang="zh-CN"/>
              <a:t>Container-based orchestration: The container-based orchestration tool can also provide the network service orchestration function. Kubernetes is a mainstream tool.</a:t>
            </a:r>
          </a:p>
          <a:p>
            <a:r>
              <a:rPr lang="en-US" altLang="zh-CN"/>
              <a:t>MTOSI or CORBA is used to interconnect with the BSS or OSS. Kafka or SFTP can be used to connect to a big data platform.</a:t>
            </a:r>
            <a:endParaRPr lang="en-US" altLang="zh-CN" dirty="0"/>
          </a:p>
        </p:txBody>
      </p:sp>
      <p:sp>
        <p:nvSpPr>
          <p:cNvPr id="4" name="幻灯片图像占位符 3">
            <a:extLst>
              <a:ext uri="{FF2B5EF4-FFF2-40B4-BE49-F238E27FC236}">
                <a16:creationId xmlns:a16="http://schemas.microsoft.com/office/drawing/2014/main" xmlns="" id="{F5B1387E-257A-4278-AD4B-330B5143F40B}"/>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7841059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2605492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170171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36618499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99500609"/>
      </p:ext>
    </p:extLst>
  </p:cSld>
  <p:clrMapOvr>
    <a:masterClrMapping/>
  </p:clrMapOvr>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926846698"/>
      </p:ext>
    </p:extLst>
  </p:cSld>
  <p:clrMapOvr>
    <a:masterClrMapping/>
  </p:clrMapOvr>
  <p:extLst mod="1">
    <p:ext uri="{DCECCB84-F9BA-43D5-87BE-67443E8EF086}">
      <p15:sldGuideLst xmlns:p15="http://schemas.microsoft.com/office/powerpoint/2012/main">
        <p15:guide id="1" orient="horz" pos="595">
          <p15:clr>
            <a:srgbClr val="FBAE40"/>
          </p15:clr>
        </p15:guide>
        <p15:guide id="0"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24808729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523350813"/>
      </p:ext>
    </p:extLst>
  </p:cSld>
  <p:clrMapOvr>
    <a:masterClrMapping/>
  </p:clrMapOvr>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4184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2570098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4179979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351343635"/>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431340948"/>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2826655209"/>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3665730954"/>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004632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2479664559"/>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25169807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593851756"/>
      </p:ext>
    </p:extLst>
  </p:cSld>
  <p:clrMap bg1="lt1" tx1="dk1" bg2="lt2" tx2="dk2" accent1="accent1" accent2="accent2" accent3="accent3" accent4="accent4" accent5="accent5" accent6="accent6" hlink="hlink" folHlink="folHlink"/>
  <p:sldLayoutIdLst>
    <p:sldLayoutId id="214748388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8489111"/>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034026908"/>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344447871"/>
      </p:ext>
    </p:extLst>
  </p:cSld>
  <p:clrMap bg1="lt1" tx1="dk1" bg2="lt2" tx2="dk2" accent1="accent1" accent2="accent2" accent3="accent3" accent4="accent4" accent5="accent5" accent6="accent6" hlink="hlink" folHlink="folHlink"/>
  <p:sldLayoutIdLst>
    <p:sldLayoutId id="2147483907"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 name="文本占位符 55">
            <a:extLst>
              <a:ext uri="{FF2B5EF4-FFF2-40B4-BE49-F238E27FC236}">
                <a16:creationId xmlns:a16="http://schemas.microsoft.com/office/drawing/2014/main" xmlns="" id="{36B373C7-A70E-4756-92AA-E1146C667BCC}"/>
              </a:ext>
            </a:extLst>
          </p:cNvPr>
          <p:cNvSpPr>
            <a:spLocks noGrp="1"/>
          </p:cNvSpPr>
          <p:nvPr>
            <p:ph type="body" sz="quarter" idx="17"/>
          </p:nvPr>
        </p:nvSpPr>
        <p:spPr/>
        <p:txBody>
          <a:bodyPr/>
          <a:lstStyle/>
          <a:p>
            <a:endParaRPr lang="zh-CN" altLang="en-US" dirty="0"/>
          </a:p>
        </p:txBody>
      </p:sp>
      <p:sp>
        <p:nvSpPr>
          <p:cNvPr id="57" name="文本占位符 56">
            <a:extLst>
              <a:ext uri="{FF2B5EF4-FFF2-40B4-BE49-F238E27FC236}">
                <a16:creationId xmlns:a16="http://schemas.microsoft.com/office/drawing/2014/main" xmlns="" id="{6B512ABD-EC1F-4D9F-B38D-C4442BB088F5}"/>
              </a:ext>
            </a:extLst>
          </p:cNvPr>
          <p:cNvSpPr>
            <a:spLocks noGrp="1"/>
          </p:cNvSpPr>
          <p:nvPr>
            <p:ph type="body" sz="quarter" idx="18"/>
          </p:nvPr>
        </p:nvSpPr>
        <p:spPr/>
        <p:txBody>
          <a:bodyPr/>
          <a:lstStyle/>
          <a:p>
            <a:r>
              <a:rPr lang="en-US" altLang="zh-CN" dirty="0"/>
              <a:t> Datacom</a:t>
            </a:r>
            <a:endParaRPr lang="zh-CN" altLang="en-US" dirty="0"/>
          </a:p>
        </p:txBody>
      </p:sp>
      <p:sp>
        <p:nvSpPr>
          <p:cNvPr id="58" name="文本占位符 57">
            <a:extLst>
              <a:ext uri="{FF2B5EF4-FFF2-40B4-BE49-F238E27FC236}">
                <a16:creationId xmlns:a16="http://schemas.microsoft.com/office/drawing/2014/main" xmlns="" id="{B68C0585-67BC-4BA3-A931-A0924823B0D4}"/>
              </a:ext>
            </a:extLst>
          </p:cNvPr>
          <p:cNvSpPr>
            <a:spLocks noGrp="1"/>
          </p:cNvSpPr>
          <p:nvPr>
            <p:ph type="body" sz="quarter" idx="19"/>
          </p:nvPr>
        </p:nvSpPr>
        <p:spPr/>
        <p:txBody>
          <a:bodyPr/>
          <a:lstStyle/>
          <a:p>
            <a:r>
              <a:rPr lang="en-US" altLang="zh-CN" dirty="0"/>
              <a:t>General</a:t>
            </a:r>
            <a:endParaRPr lang="zh-CN" altLang="en-US" dirty="0"/>
          </a:p>
        </p:txBody>
      </p:sp>
      <p:sp>
        <p:nvSpPr>
          <p:cNvPr id="59" name="文本占位符 58">
            <a:extLst>
              <a:ext uri="{FF2B5EF4-FFF2-40B4-BE49-F238E27FC236}">
                <a16:creationId xmlns:a16="http://schemas.microsoft.com/office/drawing/2014/main" xmlns="" id="{2CFA9991-E6F0-4D85-A286-9D446CE10514}"/>
              </a:ext>
            </a:extLst>
          </p:cNvPr>
          <p:cNvSpPr>
            <a:spLocks noGrp="1"/>
          </p:cNvSpPr>
          <p:nvPr>
            <p:ph type="body" sz="quarter" idx="20"/>
          </p:nvPr>
        </p:nvSpPr>
        <p:spPr/>
        <p:txBody>
          <a:bodyPr/>
          <a:lstStyle/>
          <a:p>
            <a:r>
              <a:rPr lang="en-US" altLang="zh-CN" dirty="0"/>
              <a:t>V1.0</a:t>
            </a:r>
            <a:endParaRPr lang="zh-CN" altLang="en-US" dirty="0"/>
          </a:p>
        </p:txBody>
      </p:sp>
      <p:sp>
        <p:nvSpPr>
          <p:cNvPr id="30" name="文本占位符 73"/>
          <p:cNvSpPr>
            <a:spLocks noGrp="1"/>
          </p:cNvSpPr>
          <p:nvPr>
            <p:ph type="body" sz="quarter" idx="13"/>
          </p:nvPr>
        </p:nvSpPr>
        <p:spPr/>
        <p:txBody>
          <a:bodyPr/>
          <a:lstStyle/>
          <a:p>
            <a:r>
              <a:rPr lang="en-US" altLang="zh-CN" dirty="0"/>
              <a:t>Chen Can/WX934766</a:t>
            </a:r>
          </a:p>
        </p:txBody>
      </p:sp>
      <p:sp>
        <p:nvSpPr>
          <p:cNvPr id="31" name="文本占位符 74"/>
          <p:cNvSpPr>
            <a:spLocks noGrp="1"/>
          </p:cNvSpPr>
          <p:nvPr>
            <p:ph type="body" sz="quarter" idx="14"/>
          </p:nvPr>
        </p:nvSpPr>
        <p:spPr/>
        <p:txBody>
          <a:bodyPr/>
          <a:lstStyle/>
          <a:p>
            <a:r>
              <a:rPr lang="en-US" dirty="0"/>
              <a:t>2020.06.16</a:t>
            </a:r>
            <a:endParaRPr lang="en-US" altLang="zh-CN" dirty="0"/>
          </a:p>
        </p:txBody>
      </p:sp>
      <p:sp>
        <p:nvSpPr>
          <p:cNvPr id="54" name="文本占位符 53">
            <a:extLst>
              <a:ext uri="{FF2B5EF4-FFF2-40B4-BE49-F238E27FC236}">
                <a16:creationId xmlns:a16="http://schemas.microsoft.com/office/drawing/2014/main" xmlns="" id="{D08254CC-65E7-4BC9-8E7D-81C99BBB8FF8}"/>
              </a:ext>
            </a:extLst>
          </p:cNvPr>
          <p:cNvSpPr>
            <a:spLocks noGrp="1"/>
          </p:cNvSpPr>
          <p:nvPr>
            <p:ph type="body" sz="quarter" idx="15"/>
          </p:nvPr>
        </p:nvSpPr>
        <p:spPr/>
        <p:txBody>
          <a:bodyPr/>
          <a:lstStyle/>
          <a:p>
            <a:r>
              <a:rPr lang="en-US" altLang="zh-CN" dirty="0"/>
              <a:t>Wan </a:t>
            </a:r>
            <a:r>
              <a:rPr lang="en-US" altLang="zh-CN" dirty="0" err="1"/>
              <a:t>Changli</a:t>
            </a:r>
            <a:r>
              <a:rPr lang="en-US" altLang="zh-CN" dirty="0"/>
              <a:t>/WX408647</a:t>
            </a:r>
            <a:endParaRPr lang="zh-CN" altLang="en-US" dirty="0"/>
          </a:p>
        </p:txBody>
      </p:sp>
      <p:sp>
        <p:nvSpPr>
          <p:cNvPr id="55" name="文本占位符 54">
            <a:extLst>
              <a:ext uri="{FF2B5EF4-FFF2-40B4-BE49-F238E27FC236}">
                <a16:creationId xmlns:a16="http://schemas.microsoft.com/office/drawing/2014/main" xmlns="" id="{B33BE3AA-3348-41C4-B48E-3708B18EE9DE}"/>
              </a:ext>
            </a:extLst>
          </p:cNvPr>
          <p:cNvSpPr>
            <a:spLocks noGrp="1"/>
          </p:cNvSpPr>
          <p:nvPr>
            <p:ph type="body" sz="quarter" idx="16"/>
          </p:nvPr>
        </p:nvSpPr>
        <p:spPr/>
        <p:txBody>
          <a:bodyPr/>
          <a:lstStyle/>
          <a:p>
            <a:r>
              <a:rPr lang="en-US" altLang="zh-CN" dirty="0"/>
              <a:t>New</a:t>
            </a:r>
            <a:endParaRPr lang="zh-CN" altLang="en-US" dirty="0"/>
          </a:p>
        </p:txBody>
      </p:sp>
      <p:sp>
        <p:nvSpPr>
          <p:cNvPr id="60" name="文本占位符 59">
            <a:extLst>
              <a:ext uri="{FF2B5EF4-FFF2-40B4-BE49-F238E27FC236}">
                <a16:creationId xmlns:a16="http://schemas.microsoft.com/office/drawing/2014/main" xmlns="" id="{BC04B685-1A77-44AD-9A7A-4199DC6CC120}"/>
              </a:ext>
            </a:extLst>
          </p:cNvPr>
          <p:cNvSpPr>
            <a:spLocks noGrp="1"/>
          </p:cNvSpPr>
          <p:nvPr>
            <p:ph type="body" sz="quarter" idx="21"/>
          </p:nvPr>
        </p:nvSpPr>
        <p:spPr/>
        <p:txBody>
          <a:bodyPr/>
          <a:lstStyle/>
          <a:p>
            <a:r>
              <a:rPr lang="en-US" altLang="zh-CN" dirty="0"/>
              <a:t>He </a:t>
            </a:r>
            <a:r>
              <a:rPr lang="en-US" altLang="zh-CN" dirty="0" err="1"/>
              <a:t>Junjian</a:t>
            </a:r>
            <a:r>
              <a:rPr lang="en-US" altLang="zh-CN" dirty="0"/>
              <a:t>/WX580230</a:t>
            </a:r>
            <a:endParaRPr lang="zh-CN" altLang="en-US" dirty="0"/>
          </a:p>
        </p:txBody>
      </p:sp>
      <p:sp>
        <p:nvSpPr>
          <p:cNvPr id="61" name="文本占位符 60">
            <a:extLst>
              <a:ext uri="{FF2B5EF4-FFF2-40B4-BE49-F238E27FC236}">
                <a16:creationId xmlns:a16="http://schemas.microsoft.com/office/drawing/2014/main" xmlns="" id="{526E6B7E-918D-4474-BC4A-C07552BF875F}"/>
              </a:ext>
            </a:extLst>
          </p:cNvPr>
          <p:cNvSpPr>
            <a:spLocks noGrp="1"/>
          </p:cNvSpPr>
          <p:nvPr>
            <p:ph type="body" sz="quarter" idx="22"/>
          </p:nvPr>
        </p:nvSpPr>
        <p:spPr/>
        <p:txBody>
          <a:bodyPr/>
          <a:lstStyle/>
          <a:p>
            <a:r>
              <a:rPr lang="en-US" altLang="zh-CN" dirty="0"/>
              <a:t>2021.08.24</a:t>
            </a:r>
            <a:endParaRPr lang="zh-CN" altLang="en-US" dirty="0"/>
          </a:p>
        </p:txBody>
      </p:sp>
      <p:sp>
        <p:nvSpPr>
          <p:cNvPr id="62" name="文本占位符 61">
            <a:extLst>
              <a:ext uri="{FF2B5EF4-FFF2-40B4-BE49-F238E27FC236}">
                <a16:creationId xmlns:a16="http://schemas.microsoft.com/office/drawing/2014/main" xmlns="" id="{A1845795-B616-475C-92FB-7DFEA92AD9E2}"/>
              </a:ext>
            </a:extLst>
          </p:cNvPr>
          <p:cNvSpPr>
            <a:spLocks noGrp="1"/>
          </p:cNvSpPr>
          <p:nvPr>
            <p:ph type="body" sz="quarter" idx="23"/>
          </p:nvPr>
        </p:nvSpPr>
        <p:spPr/>
        <p:txBody>
          <a:bodyPr/>
          <a:lstStyle/>
          <a:p>
            <a:r>
              <a:rPr lang="en-US" altLang="zh-CN" dirty="0"/>
              <a:t>Li Xianzhi/00354681</a:t>
            </a:r>
            <a:endParaRPr lang="zh-CN" altLang="en-US" dirty="0"/>
          </a:p>
        </p:txBody>
      </p:sp>
      <p:sp>
        <p:nvSpPr>
          <p:cNvPr id="63" name="文本占位符 62">
            <a:extLst>
              <a:ext uri="{FF2B5EF4-FFF2-40B4-BE49-F238E27FC236}">
                <a16:creationId xmlns:a16="http://schemas.microsoft.com/office/drawing/2014/main" xmlns="" id="{8DCBB86D-2F5D-4676-8B08-50AC3ED5117E}"/>
              </a:ext>
            </a:extLst>
          </p:cNvPr>
          <p:cNvSpPr>
            <a:spLocks noGrp="1"/>
          </p:cNvSpPr>
          <p:nvPr>
            <p:ph type="body" sz="quarter" idx="24"/>
          </p:nvPr>
        </p:nvSpPr>
        <p:spPr/>
        <p:txBody>
          <a:bodyPr/>
          <a:lstStyle/>
          <a:p>
            <a:r>
              <a:rPr lang="en-US" altLang="zh-CN" dirty="0"/>
              <a:t>Update</a:t>
            </a:r>
            <a:endParaRPr lang="zh-CN" altLang="en-US" dirty="0"/>
          </a:p>
        </p:txBody>
      </p:sp>
      <p:sp>
        <p:nvSpPr>
          <p:cNvPr id="64" name="文本占位符 63">
            <a:extLst>
              <a:ext uri="{FF2B5EF4-FFF2-40B4-BE49-F238E27FC236}">
                <a16:creationId xmlns:a16="http://schemas.microsoft.com/office/drawing/2014/main" xmlns="" id="{31C892F8-DEEF-428C-B35A-8FEF8EF37635}"/>
              </a:ext>
            </a:extLst>
          </p:cNvPr>
          <p:cNvSpPr>
            <a:spLocks noGrp="1"/>
          </p:cNvSpPr>
          <p:nvPr>
            <p:ph type="body" sz="quarter" idx="25"/>
          </p:nvPr>
        </p:nvSpPr>
        <p:spPr/>
        <p:txBody>
          <a:bodyPr/>
          <a:lstStyle/>
          <a:p>
            <a:r>
              <a:rPr lang="en-US" altLang="zh-CN" dirty="0"/>
              <a:t>Yu Sheng/WX1092303</a:t>
            </a:r>
            <a:endParaRPr lang="zh-CN" altLang="en-US" dirty="0"/>
          </a:p>
        </p:txBody>
      </p:sp>
      <p:sp>
        <p:nvSpPr>
          <p:cNvPr id="65" name="文本占位符 64">
            <a:extLst>
              <a:ext uri="{FF2B5EF4-FFF2-40B4-BE49-F238E27FC236}">
                <a16:creationId xmlns:a16="http://schemas.microsoft.com/office/drawing/2014/main" xmlns="" id="{08E89306-6C49-4394-993A-5740A18EC5A0}"/>
              </a:ext>
            </a:extLst>
          </p:cNvPr>
          <p:cNvSpPr>
            <a:spLocks noGrp="1"/>
          </p:cNvSpPr>
          <p:nvPr>
            <p:ph type="body" sz="quarter" idx="26"/>
          </p:nvPr>
        </p:nvSpPr>
        <p:spPr/>
        <p:txBody>
          <a:bodyPr/>
          <a:lstStyle/>
          <a:p>
            <a:r>
              <a:rPr lang="en-US" altLang="zh-CN" dirty="0"/>
              <a:t>2021.10.25</a:t>
            </a:r>
            <a:endParaRPr lang="zh-CN" altLang="en-US" dirty="0"/>
          </a:p>
        </p:txBody>
      </p:sp>
      <p:sp>
        <p:nvSpPr>
          <p:cNvPr id="66" name="文本占位符 65">
            <a:extLst>
              <a:ext uri="{FF2B5EF4-FFF2-40B4-BE49-F238E27FC236}">
                <a16:creationId xmlns:a16="http://schemas.microsoft.com/office/drawing/2014/main" xmlns="" id="{F2BB1517-6586-4435-B576-10381D6DEB53}"/>
              </a:ext>
            </a:extLst>
          </p:cNvPr>
          <p:cNvSpPr>
            <a:spLocks noGrp="1"/>
          </p:cNvSpPr>
          <p:nvPr>
            <p:ph type="body" sz="quarter" idx="27"/>
          </p:nvPr>
        </p:nvSpPr>
        <p:spPr/>
        <p:txBody>
          <a:bodyPr/>
          <a:lstStyle/>
          <a:p>
            <a:r>
              <a:rPr lang="en-US" altLang="zh-CN" dirty="0"/>
              <a:t>Lu </a:t>
            </a:r>
            <a:r>
              <a:rPr lang="en-US" altLang="zh-CN" dirty="0" err="1"/>
              <a:t>Yueyue</a:t>
            </a:r>
            <a:r>
              <a:rPr lang="en-US" altLang="zh-CN" dirty="0"/>
              <a:t>/WX445705</a:t>
            </a:r>
            <a:endParaRPr lang="zh-CN" altLang="en-US" dirty="0"/>
          </a:p>
        </p:txBody>
      </p:sp>
      <p:sp>
        <p:nvSpPr>
          <p:cNvPr id="67" name="文本占位符 66">
            <a:extLst>
              <a:ext uri="{FF2B5EF4-FFF2-40B4-BE49-F238E27FC236}">
                <a16:creationId xmlns:a16="http://schemas.microsoft.com/office/drawing/2014/main" xmlns="" id="{8E760BBF-5AE4-4855-BD45-C048E208ACE9}"/>
              </a:ext>
            </a:extLst>
          </p:cNvPr>
          <p:cNvSpPr>
            <a:spLocks noGrp="1"/>
          </p:cNvSpPr>
          <p:nvPr>
            <p:ph type="body" sz="quarter" idx="28"/>
          </p:nvPr>
        </p:nvSpPr>
        <p:spPr/>
        <p:txBody>
          <a:bodyPr/>
          <a:lstStyle/>
          <a:p>
            <a:r>
              <a:rPr lang="en-US" altLang="zh-CN" dirty="0"/>
              <a:t>Update</a:t>
            </a:r>
            <a:endParaRPr lang="zh-CN" altLang="en-US" dirty="0"/>
          </a:p>
        </p:txBody>
      </p:sp>
      <p:sp>
        <p:nvSpPr>
          <p:cNvPr id="68" name="文本占位符 67">
            <a:extLst>
              <a:ext uri="{FF2B5EF4-FFF2-40B4-BE49-F238E27FC236}">
                <a16:creationId xmlns:a16="http://schemas.microsoft.com/office/drawing/2014/main" xmlns="" id="{D4D5CD56-018D-4405-982B-81672FB65CC8}"/>
              </a:ext>
            </a:extLst>
          </p:cNvPr>
          <p:cNvSpPr>
            <a:spLocks noGrp="1"/>
          </p:cNvSpPr>
          <p:nvPr>
            <p:ph type="body" sz="quarter" idx="29"/>
          </p:nvPr>
        </p:nvSpPr>
        <p:spPr/>
        <p:txBody>
          <a:bodyPr/>
          <a:lstStyle/>
          <a:p>
            <a:endParaRPr lang="zh-CN" altLang="en-US"/>
          </a:p>
        </p:txBody>
      </p:sp>
      <p:sp>
        <p:nvSpPr>
          <p:cNvPr id="69" name="文本占位符 68">
            <a:extLst>
              <a:ext uri="{FF2B5EF4-FFF2-40B4-BE49-F238E27FC236}">
                <a16:creationId xmlns:a16="http://schemas.microsoft.com/office/drawing/2014/main" xmlns="" id="{4DEBB20C-A878-4C75-8CE7-3385002C06DC}"/>
              </a:ext>
            </a:extLst>
          </p:cNvPr>
          <p:cNvSpPr>
            <a:spLocks noGrp="1"/>
          </p:cNvSpPr>
          <p:nvPr>
            <p:ph type="body" sz="quarter" idx="30"/>
          </p:nvPr>
        </p:nvSpPr>
        <p:spPr/>
        <p:txBody>
          <a:bodyPr/>
          <a:lstStyle/>
          <a:p>
            <a:endParaRPr lang="zh-CN" altLang="en-US"/>
          </a:p>
        </p:txBody>
      </p:sp>
      <p:sp>
        <p:nvSpPr>
          <p:cNvPr id="70" name="文本占位符 69">
            <a:extLst>
              <a:ext uri="{FF2B5EF4-FFF2-40B4-BE49-F238E27FC236}">
                <a16:creationId xmlns:a16="http://schemas.microsoft.com/office/drawing/2014/main" xmlns="" id="{B39AE3C4-DBED-46CC-96C8-0D3DC40E81E7}"/>
              </a:ext>
            </a:extLst>
          </p:cNvPr>
          <p:cNvSpPr>
            <a:spLocks noGrp="1"/>
          </p:cNvSpPr>
          <p:nvPr>
            <p:ph type="body" sz="quarter" idx="31"/>
          </p:nvPr>
        </p:nvSpPr>
        <p:spPr/>
        <p:txBody>
          <a:bodyPr/>
          <a:lstStyle/>
          <a:p>
            <a:endParaRPr lang="zh-CN" altLang="en-US"/>
          </a:p>
        </p:txBody>
      </p:sp>
      <p:sp>
        <p:nvSpPr>
          <p:cNvPr id="71" name="文本占位符 70">
            <a:extLst>
              <a:ext uri="{FF2B5EF4-FFF2-40B4-BE49-F238E27FC236}">
                <a16:creationId xmlns:a16="http://schemas.microsoft.com/office/drawing/2014/main" xmlns="" id="{6FAFD8E7-B5CA-40A9-A023-668D6841FC8A}"/>
              </a:ext>
            </a:extLst>
          </p:cNvPr>
          <p:cNvSpPr>
            <a:spLocks noGrp="1"/>
          </p:cNvSpPr>
          <p:nvPr>
            <p:ph type="body" sz="quarter" idx="32"/>
          </p:nvPr>
        </p:nvSpPr>
        <p:spPr/>
        <p:txBody>
          <a:bodyPr/>
          <a:lstStyle/>
          <a:p>
            <a:endParaRPr lang="zh-CN" altLang="en-US"/>
          </a:p>
        </p:txBody>
      </p:sp>
      <p:sp>
        <p:nvSpPr>
          <p:cNvPr id="72" name="文本占位符 71">
            <a:extLst>
              <a:ext uri="{FF2B5EF4-FFF2-40B4-BE49-F238E27FC236}">
                <a16:creationId xmlns:a16="http://schemas.microsoft.com/office/drawing/2014/main" xmlns="" id="{70A052F8-5B48-4F43-A091-2D2C96FCED12}"/>
              </a:ext>
            </a:extLst>
          </p:cNvPr>
          <p:cNvSpPr>
            <a:spLocks noGrp="1"/>
          </p:cNvSpPr>
          <p:nvPr>
            <p:ph type="body" sz="quarter" idx="33"/>
          </p:nvPr>
        </p:nvSpPr>
        <p:spPr/>
        <p:txBody>
          <a:bodyPr/>
          <a:lstStyle/>
          <a:p>
            <a:endParaRPr lang="zh-CN" altLang="en-US"/>
          </a:p>
        </p:txBody>
      </p:sp>
      <p:sp>
        <p:nvSpPr>
          <p:cNvPr id="73" name="文本占位符 72">
            <a:extLst>
              <a:ext uri="{FF2B5EF4-FFF2-40B4-BE49-F238E27FC236}">
                <a16:creationId xmlns:a16="http://schemas.microsoft.com/office/drawing/2014/main" xmlns="" id="{AD1C71A8-4BB1-44A9-BF25-7493F36F5C47}"/>
              </a:ext>
            </a:extLst>
          </p:cNvPr>
          <p:cNvSpPr>
            <a:spLocks noGrp="1"/>
          </p:cNvSpPr>
          <p:nvPr>
            <p:ph type="body" sz="quarter" idx="34"/>
          </p:nvPr>
        </p:nvSpPr>
        <p:spPr/>
        <p:txBody>
          <a:bodyPr/>
          <a:lstStyle/>
          <a:p>
            <a:endParaRPr lang="zh-CN" altLang="en-US"/>
          </a:p>
        </p:txBody>
      </p:sp>
      <p:sp>
        <p:nvSpPr>
          <p:cNvPr id="74" name="文本占位符 73">
            <a:extLst>
              <a:ext uri="{FF2B5EF4-FFF2-40B4-BE49-F238E27FC236}">
                <a16:creationId xmlns:a16="http://schemas.microsoft.com/office/drawing/2014/main" xmlns="" id="{FE41D750-321A-4177-B936-53C019BAA8AE}"/>
              </a:ext>
            </a:extLst>
          </p:cNvPr>
          <p:cNvSpPr>
            <a:spLocks noGrp="1"/>
          </p:cNvSpPr>
          <p:nvPr>
            <p:ph type="body" sz="quarter" idx="35"/>
          </p:nvPr>
        </p:nvSpPr>
        <p:spPr/>
        <p:txBody>
          <a:bodyPr/>
          <a:lstStyle/>
          <a:p>
            <a:endParaRPr lang="zh-CN" altLang="en-US"/>
          </a:p>
        </p:txBody>
      </p:sp>
      <p:sp>
        <p:nvSpPr>
          <p:cNvPr id="75" name="文本占位符 74">
            <a:extLst>
              <a:ext uri="{FF2B5EF4-FFF2-40B4-BE49-F238E27FC236}">
                <a16:creationId xmlns:a16="http://schemas.microsoft.com/office/drawing/2014/main" xmlns="" id="{F336CC2A-33CD-47A9-9B88-0C6FA2145F6B}"/>
              </a:ext>
            </a:extLst>
          </p:cNvPr>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13135283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2E8BB6-9A9E-4961-A5E3-2A659AC971A0}"/>
              </a:ext>
            </a:extLst>
          </p:cNvPr>
          <p:cNvSpPr>
            <a:spLocks noGrp="1"/>
          </p:cNvSpPr>
          <p:nvPr>
            <p:ph type="title"/>
          </p:nvPr>
        </p:nvSpPr>
        <p:spPr bwMode="gray"/>
        <p:txBody>
          <a:bodyPr/>
          <a:lstStyle/>
          <a:p>
            <a:r>
              <a:rPr lang="en-US" dirty="0"/>
              <a:t>Huawei SDN Solution - </a:t>
            </a:r>
            <a:r>
              <a:rPr lang="en-US" altLang="zh-CN" dirty="0"/>
              <a:t>Integrating Management, Control, and Analysis to Build an Intent-Driven Network</a:t>
            </a:r>
            <a:endParaRPr lang="en-US" dirty="0"/>
          </a:p>
        </p:txBody>
      </p:sp>
      <p:cxnSp>
        <p:nvCxnSpPr>
          <p:cNvPr id="3" name="直接连接符 2">
            <a:extLst>
              <a:ext uri="{FF2B5EF4-FFF2-40B4-BE49-F238E27FC236}">
                <a16:creationId xmlns:a16="http://schemas.microsoft.com/office/drawing/2014/main" xmlns="" id="{4D8DEFD4-4C9E-4976-8288-9FF9FBE2C4E1}"/>
              </a:ext>
            </a:extLst>
          </p:cNvPr>
          <p:cNvCxnSpPr>
            <a:cxnSpLocks/>
          </p:cNvCxnSpPr>
          <p:nvPr/>
        </p:nvCxnSpPr>
        <p:spPr bwMode="gray">
          <a:xfrm>
            <a:off x="8198551" y="5218775"/>
            <a:ext cx="737209" cy="0"/>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B3AA4DAF-F6CF-4676-A8F8-10E99328AA5F}"/>
              </a:ext>
            </a:extLst>
          </p:cNvPr>
          <p:cNvCxnSpPr/>
          <p:nvPr/>
        </p:nvCxnSpPr>
        <p:spPr bwMode="gray">
          <a:xfrm>
            <a:off x="4114503" y="5225257"/>
            <a:ext cx="782504" cy="15896"/>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sp>
        <p:nvSpPr>
          <p:cNvPr id="5" name="圆角矩形 241">
            <a:extLst>
              <a:ext uri="{FF2B5EF4-FFF2-40B4-BE49-F238E27FC236}">
                <a16:creationId xmlns:a16="http://schemas.microsoft.com/office/drawing/2014/main" xmlns="" id="{3FD5CF84-A7F0-4A4D-95F0-8A579FA749AD}"/>
              </a:ext>
            </a:extLst>
          </p:cNvPr>
          <p:cNvSpPr/>
          <p:nvPr/>
        </p:nvSpPr>
        <p:spPr bwMode="gray">
          <a:xfrm>
            <a:off x="1638624" y="2506043"/>
            <a:ext cx="10026125" cy="1090954"/>
          </a:xfrm>
          <a:prstGeom prst="roundRect">
            <a:avLst>
              <a:gd name="adj" fmla="val 0"/>
            </a:avLst>
          </a:prstGeom>
          <a:noFill/>
          <a:ln w="12700">
            <a:solidFill>
              <a:srgbClr val="94DAE2"/>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8940" algn="ctr" defTabSz="798001" eaLnBrk="0" fontAlgn="base" hangingPunct="0">
              <a:spcBef>
                <a:spcPct val="0"/>
              </a:spcBef>
              <a:spcAft>
                <a:spcPct val="0"/>
              </a:spcAft>
              <a:buClr>
                <a:srgbClr val="1F497D"/>
              </a:buClr>
            </a:pPr>
            <a:endParaRPr kumimoji="1" lang="en-US" altLang="zh-CN" sz="1200" kern="0" dirty="0">
              <a:solidFill>
                <a:schemeClr val="tx1"/>
              </a:solidFill>
              <a:cs typeface="+mn-ea"/>
            </a:endParaRPr>
          </a:p>
        </p:txBody>
      </p:sp>
      <p:sp>
        <p:nvSpPr>
          <p:cNvPr id="6" name="圆角矩形 242">
            <a:extLst>
              <a:ext uri="{FF2B5EF4-FFF2-40B4-BE49-F238E27FC236}">
                <a16:creationId xmlns:a16="http://schemas.microsoft.com/office/drawing/2014/main" xmlns="" id="{33EC6F21-CCB4-4F8E-A4E5-AF7AF1378308}"/>
              </a:ext>
            </a:extLst>
          </p:cNvPr>
          <p:cNvSpPr/>
          <p:nvPr/>
        </p:nvSpPr>
        <p:spPr bwMode="gray">
          <a:xfrm>
            <a:off x="1638626" y="1503635"/>
            <a:ext cx="10026124" cy="829185"/>
          </a:xfrm>
          <a:prstGeom prst="roundRect">
            <a:avLst>
              <a:gd name="adj" fmla="val 0"/>
            </a:avLst>
          </a:prstGeom>
          <a:noFill/>
          <a:ln w="12700">
            <a:solidFill>
              <a:srgbClr val="94DAE2"/>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8940" algn="ctr" defTabSz="798001" eaLnBrk="0" fontAlgn="base" hangingPunct="0">
              <a:spcBef>
                <a:spcPct val="0"/>
              </a:spcBef>
              <a:spcAft>
                <a:spcPct val="0"/>
              </a:spcAft>
              <a:buClr>
                <a:srgbClr val="1F497D"/>
              </a:buClr>
            </a:pPr>
            <a:endParaRPr kumimoji="1" lang="en-US" altLang="zh-CN" sz="1200" kern="0" dirty="0">
              <a:solidFill>
                <a:schemeClr val="tx1"/>
              </a:solidFill>
              <a:cs typeface="+mn-ea"/>
            </a:endParaRPr>
          </a:p>
        </p:txBody>
      </p:sp>
      <p:sp>
        <p:nvSpPr>
          <p:cNvPr id="7" name="433369346">
            <a:extLst>
              <a:ext uri="{FF2B5EF4-FFF2-40B4-BE49-F238E27FC236}">
                <a16:creationId xmlns:a16="http://schemas.microsoft.com/office/drawing/2014/main" xmlns="" id="{7E8C4528-2537-4FDA-8A93-BC6604E093EE}"/>
              </a:ext>
            </a:extLst>
          </p:cNvPr>
          <p:cNvSpPr txBox="1">
            <a:spLocks noChangeArrowheads="1"/>
          </p:cNvSpPr>
          <p:nvPr/>
        </p:nvSpPr>
        <p:spPr bwMode="gray">
          <a:xfrm>
            <a:off x="5071492" y="1541263"/>
            <a:ext cx="1061530" cy="830997"/>
          </a:xfrm>
          <a:prstGeom prst="rect">
            <a:avLst/>
          </a:prstGeom>
          <a:noFill/>
          <a:ln w="9525">
            <a:noFill/>
            <a:miter lim="800000"/>
            <a:headEnd/>
            <a:tailEnd/>
          </a:ln>
        </p:spPr>
        <p:txBody>
          <a:bodyPr wrap="square" anchor="ctr">
            <a:noAutofit/>
          </a:bodyPr>
          <a:lstStyle/>
          <a:p>
            <a:pPr algn="ctr" defTabSz="1219150" fontAlgn="ctr">
              <a:buSzPct val="100000"/>
            </a:pPr>
            <a:r>
              <a:rPr lang="en-US" sz="1200" dirty="0"/>
              <a:t>Self-service</a:t>
            </a:r>
            <a:endParaRPr lang="en-US" altLang="zh-CN" sz="1200" dirty="0"/>
          </a:p>
          <a:p>
            <a:pPr algn="ctr" defTabSz="1219150" fontAlgn="ctr">
              <a:buSzPct val="100000"/>
            </a:pPr>
            <a:r>
              <a:rPr lang="en-US" sz="1200" dirty="0"/>
              <a:t>portal</a:t>
            </a:r>
            <a:endParaRPr lang="en-US" altLang="zh-CN" sz="1200" dirty="0"/>
          </a:p>
        </p:txBody>
      </p:sp>
      <p:sp>
        <p:nvSpPr>
          <p:cNvPr id="8" name="Freeform 13">
            <a:extLst>
              <a:ext uri="{FF2B5EF4-FFF2-40B4-BE49-F238E27FC236}">
                <a16:creationId xmlns:a16="http://schemas.microsoft.com/office/drawing/2014/main" xmlns="" id="{5F25E1FC-A160-4E1F-A2B0-661FBE85A3F2}"/>
              </a:ext>
            </a:extLst>
          </p:cNvPr>
          <p:cNvSpPr>
            <a:spLocks noEditPoints="1"/>
          </p:cNvSpPr>
          <p:nvPr/>
        </p:nvSpPr>
        <p:spPr bwMode="gray">
          <a:xfrm>
            <a:off x="6594684" y="1678532"/>
            <a:ext cx="130450" cy="236939"/>
          </a:xfrm>
          <a:custGeom>
            <a:avLst/>
            <a:gdLst>
              <a:gd name="T0" fmla="*/ 217 w 245"/>
              <a:gd name="T1" fmla="*/ 0 h 420"/>
              <a:gd name="T2" fmla="*/ 28 w 245"/>
              <a:gd name="T3" fmla="*/ 0 h 420"/>
              <a:gd name="T4" fmla="*/ 0 w 245"/>
              <a:gd name="T5" fmla="*/ 27 h 420"/>
              <a:gd name="T6" fmla="*/ 0 w 245"/>
              <a:gd name="T7" fmla="*/ 393 h 420"/>
              <a:gd name="T8" fmla="*/ 28 w 245"/>
              <a:gd name="T9" fmla="*/ 420 h 420"/>
              <a:gd name="T10" fmla="*/ 217 w 245"/>
              <a:gd name="T11" fmla="*/ 420 h 420"/>
              <a:gd name="T12" fmla="*/ 245 w 245"/>
              <a:gd name="T13" fmla="*/ 393 h 420"/>
              <a:gd name="T14" fmla="*/ 245 w 245"/>
              <a:gd name="T15" fmla="*/ 27 h 420"/>
              <a:gd name="T16" fmla="*/ 217 w 245"/>
              <a:gd name="T17" fmla="*/ 0 h 420"/>
              <a:gd name="T18" fmla="*/ 85 w 245"/>
              <a:gd name="T19" fmla="*/ 25 h 420"/>
              <a:gd name="T20" fmla="*/ 160 w 245"/>
              <a:gd name="T21" fmla="*/ 25 h 420"/>
              <a:gd name="T22" fmla="*/ 167 w 245"/>
              <a:gd name="T23" fmla="*/ 31 h 420"/>
              <a:gd name="T24" fmla="*/ 160 w 245"/>
              <a:gd name="T25" fmla="*/ 37 h 420"/>
              <a:gd name="T26" fmla="*/ 85 w 245"/>
              <a:gd name="T27" fmla="*/ 37 h 420"/>
              <a:gd name="T28" fmla="*/ 79 w 245"/>
              <a:gd name="T29" fmla="*/ 31 h 420"/>
              <a:gd name="T30" fmla="*/ 85 w 245"/>
              <a:gd name="T31" fmla="*/ 25 h 420"/>
              <a:gd name="T32" fmla="*/ 123 w 245"/>
              <a:gd name="T33" fmla="*/ 403 h 420"/>
              <a:gd name="T34" fmla="*/ 103 w 245"/>
              <a:gd name="T35" fmla="*/ 384 h 420"/>
              <a:gd name="T36" fmla="*/ 123 w 245"/>
              <a:gd name="T37" fmla="*/ 364 h 420"/>
              <a:gd name="T38" fmla="*/ 142 w 245"/>
              <a:gd name="T39" fmla="*/ 384 h 420"/>
              <a:gd name="T40" fmla="*/ 123 w 245"/>
              <a:gd name="T41" fmla="*/ 403 h 420"/>
              <a:gd name="T42" fmla="*/ 216 w 245"/>
              <a:gd name="T43" fmla="*/ 344 h 420"/>
              <a:gd name="T44" fmla="*/ 30 w 245"/>
              <a:gd name="T45" fmla="*/ 344 h 420"/>
              <a:gd name="T46" fmla="*/ 30 w 245"/>
              <a:gd name="T47" fmla="*/ 59 h 420"/>
              <a:gd name="T48" fmla="*/ 216 w 245"/>
              <a:gd name="T49" fmla="*/ 59 h 420"/>
              <a:gd name="T50" fmla="*/ 216 w 245"/>
              <a:gd name="T51" fmla="*/ 34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5" h="420">
                <a:moveTo>
                  <a:pt x="217" y="0"/>
                </a:moveTo>
                <a:cubicBezTo>
                  <a:pt x="28" y="0"/>
                  <a:pt x="28" y="0"/>
                  <a:pt x="28" y="0"/>
                </a:cubicBezTo>
                <a:cubicBezTo>
                  <a:pt x="13" y="0"/>
                  <a:pt x="0" y="12"/>
                  <a:pt x="0" y="27"/>
                </a:cubicBezTo>
                <a:cubicBezTo>
                  <a:pt x="0" y="393"/>
                  <a:pt x="0" y="393"/>
                  <a:pt x="0" y="393"/>
                </a:cubicBezTo>
                <a:cubicBezTo>
                  <a:pt x="0" y="408"/>
                  <a:pt x="13" y="420"/>
                  <a:pt x="28" y="420"/>
                </a:cubicBezTo>
                <a:cubicBezTo>
                  <a:pt x="217" y="420"/>
                  <a:pt x="217" y="420"/>
                  <a:pt x="217" y="420"/>
                </a:cubicBezTo>
                <a:cubicBezTo>
                  <a:pt x="233" y="420"/>
                  <a:pt x="245" y="408"/>
                  <a:pt x="245" y="393"/>
                </a:cubicBezTo>
                <a:cubicBezTo>
                  <a:pt x="245" y="27"/>
                  <a:pt x="245" y="27"/>
                  <a:pt x="245" y="27"/>
                </a:cubicBezTo>
                <a:cubicBezTo>
                  <a:pt x="245" y="12"/>
                  <a:pt x="233" y="0"/>
                  <a:pt x="217" y="0"/>
                </a:cubicBezTo>
                <a:close/>
                <a:moveTo>
                  <a:pt x="85" y="25"/>
                </a:moveTo>
                <a:cubicBezTo>
                  <a:pt x="160" y="25"/>
                  <a:pt x="160" y="25"/>
                  <a:pt x="160" y="25"/>
                </a:cubicBezTo>
                <a:cubicBezTo>
                  <a:pt x="164" y="25"/>
                  <a:pt x="167" y="27"/>
                  <a:pt x="167" y="31"/>
                </a:cubicBezTo>
                <a:cubicBezTo>
                  <a:pt x="167" y="34"/>
                  <a:pt x="164" y="37"/>
                  <a:pt x="160" y="37"/>
                </a:cubicBezTo>
                <a:cubicBezTo>
                  <a:pt x="85" y="37"/>
                  <a:pt x="85" y="37"/>
                  <a:pt x="85" y="37"/>
                </a:cubicBezTo>
                <a:cubicBezTo>
                  <a:pt x="81" y="37"/>
                  <a:pt x="79" y="34"/>
                  <a:pt x="79" y="31"/>
                </a:cubicBezTo>
                <a:cubicBezTo>
                  <a:pt x="79" y="27"/>
                  <a:pt x="81" y="25"/>
                  <a:pt x="85" y="25"/>
                </a:cubicBezTo>
                <a:close/>
                <a:moveTo>
                  <a:pt x="123" y="403"/>
                </a:moveTo>
                <a:cubicBezTo>
                  <a:pt x="112" y="403"/>
                  <a:pt x="103" y="394"/>
                  <a:pt x="103" y="384"/>
                </a:cubicBezTo>
                <a:cubicBezTo>
                  <a:pt x="103" y="373"/>
                  <a:pt x="112" y="364"/>
                  <a:pt x="123" y="364"/>
                </a:cubicBezTo>
                <a:cubicBezTo>
                  <a:pt x="133" y="364"/>
                  <a:pt x="142" y="373"/>
                  <a:pt x="142" y="384"/>
                </a:cubicBezTo>
                <a:cubicBezTo>
                  <a:pt x="142" y="394"/>
                  <a:pt x="133" y="403"/>
                  <a:pt x="123" y="403"/>
                </a:cubicBezTo>
                <a:close/>
                <a:moveTo>
                  <a:pt x="216" y="344"/>
                </a:moveTo>
                <a:cubicBezTo>
                  <a:pt x="30" y="344"/>
                  <a:pt x="30" y="344"/>
                  <a:pt x="30" y="344"/>
                </a:cubicBezTo>
                <a:cubicBezTo>
                  <a:pt x="30" y="59"/>
                  <a:pt x="30" y="59"/>
                  <a:pt x="30" y="59"/>
                </a:cubicBezTo>
                <a:cubicBezTo>
                  <a:pt x="216" y="59"/>
                  <a:pt x="216" y="59"/>
                  <a:pt x="216" y="59"/>
                </a:cubicBezTo>
                <a:lnTo>
                  <a:pt x="216" y="344"/>
                </a:lnTo>
                <a:close/>
              </a:path>
            </a:pathLst>
          </a:custGeom>
          <a:solidFill>
            <a:srgbClr val="00B0F0"/>
          </a:solidFill>
          <a:ln>
            <a:solidFill>
              <a:srgbClr val="0070C0"/>
            </a:solidFill>
          </a:ln>
        </p:spPr>
        <p:txBody>
          <a:bodyPr vert="horz" wrap="square" lIns="91458" tIns="45730" rIns="91458" bIns="45730" numCol="1" anchor="t" anchorCtr="0" compatLnSpc="1">
            <a:prstTxWarp prst="textNoShape">
              <a:avLst/>
            </a:prstTxWarp>
            <a:noAutofit/>
          </a:bodyPr>
          <a:lstStyle/>
          <a:p>
            <a:pPr algn="ctr" defTabSz="1219394" fontAlgn="ctr">
              <a:defRPr/>
            </a:pPr>
            <a:endParaRPr lang="en-US" altLang="zh-CN" sz="1200" kern="0" dirty="0"/>
          </a:p>
        </p:txBody>
      </p:sp>
      <p:sp>
        <p:nvSpPr>
          <p:cNvPr id="9" name="409847224">
            <a:extLst>
              <a:ext uri="{FF2B5EF4-FFF2-40B4-BE49-F238E27FC236}">
                <a16:creationId xmlns:a16="http://schemas.microsoft.com/office/drawing/2014/main" xmlns="" id="{EE33759B-5358-47F3-B7F0-2ACD46580B53}"/>
              </a:ext>
            </a:extLst>
          </p:cNvPr>
          <p:cNvSpPr txBox="1">
            <a:spLocks noChangeArrowheads="1"/>
          </p:cNvSpPr>
          <p:nvPr/>
        </p:nvSpPr>
        <p:spPr bwMode="gray">
          <a:xfrm>
            <a:off x="6769357" y="1664374"/>
            <a:ext cx="941494" cy="584775"/>
          </a:xfrm>
          <a:prstGeom prst="rect">
            <a:avLst/>
          </a:prstGeom>
          <a:noFill/>
          <a:ln w="9525">
            <a:noFill/>
            <a:miter lim="800000"/>
            <a:headEnd/>
            <a:tailEnd/>
          </a:ln>
        </p:spPr>
        <p:txBody>
          <a:bodyPr wrap="square" anchor="ctr">
            <a:noAutofit/>
          </a:bodyPr>
          <a:lstStyle/>
          <a:p>
            <a:pPr algn="ctr" defTabSz="1219150" fontAlgn="ctr">
              <a:buSzPct val="100000"/>
            </a:pPr>
            <a:r>
              <a:rPr lang="en-US" sz="1200" dirty="0"/>
              <a:t>Mobile</a:t>
            </a:r>
            <a:endParaRPr lang="en-US" altLang="zh-CN" sz="1200" dirty="0"/>
          </a:p>
          <a:p>
            <a:pPr algn="ctr" defTabSz="1219150" fontAlgn="ctr">
              <a:buSzPct val="100000"/>
            </a:pPr>
            <a:r>
              <a:rPr lang="en-US" altLang="zh-CN" sz="1200" dirty="0"/>
              <a:t>app</a:t>
            </a:r>
          </a:p>
        </p:txBody>
      </p:sp>
      <p:sp>
        <p:nvSpPr>
          <p:cNvPr id="11" name="1197933812">
            <a:extLst>
              <a:ext uri="{FF2B5EF4-FFF2-40B4-BE49-F238E27FC236}">
                <a16:creationId xmlns:a16="http://schemas.microsoft.com/office/drawing/2014/main" xmlns="" id="{33591F1A-D886-4748-83F4-CA923CC77875}"/>
              </a:ext>
            </a:extLst>
          </p:cNvPr>
          <p:cNvSpPr txBox="1">
            <a:spLocks noChangeArrowheads="1"/>
          </p:cNvSpPr>
          <p:nvPr/>
        </p:nvSpPr>
        <p:spPr bwMode="gray">
          <a:xfrm>
            <a:off x="8403988" y="1664374"/>
            <a:ext cx="1069204" cy="584775"/>
          </a:xfrm>
          <a:prstGeom prst="rect">
            <a:avLst/>
          </a:prstGeom>
          <a:noFill/>
          <a:ln w="9525">
            <a:noFill/>
            <a:miter lim="800000"/>
            <a:headEnd/>
            <a:tailEnd/>
          </a:ln>
        </p:spPr>
        <p:txBody>
          <a:bodyPr wrap="square" anchor="ctr">
            <a:noAutofit/>
          </a:bodyPr>
          <a:lstStyle/>
          <a:p>
            <a:pPr algn="ctr" defTabSz="1219150" fontAlgn="ctr">
              <a:buSzPct val="100000"/>
            </a:pPr>
            <a:r>
              <a:rPr lang="en-US" sz="1200"/>
              <a:t>Third-party app</a:t>
            </a:r>
            <a:endParaRPr lang="en-US" altLang="zh-CN" sz="1200" dirty="0"/>
          </a:p>
        </p:txBody>
      </p:sp>
      <p:sp>
        <p:nvSpPr>
          <p:cNvPr id="12" name="弧形 11">
            <a:extLst>
              <a:ext uri="{FF2B5EF4-FFF2-40B4-BE49-F238E27FC236}">
                <a16:creationId xmlns:a16="http://schemas.microsoft.com/office/drawing/2014/main" xmlns="" id="{EF1B09CD-CEB4-4B0C-A07E-546C6DC18A89}"/>
              </a:ext>
            </a:extLst>
          </p:cNvPr>
          <p:cNvSpPr/>
          <p:nvPr/>
        </p:nvSpPr>
        <p:spPr bwMode="gray">
          <a:xfrm>
            <a:off x="5070845" y="1676228"/>
            <a:ext cx="975241" cy="565988"/>
          </a:xfrm>
          <a:prstGeom prst="arc">
            <a:avLst>
              <a:gd name="adj1" fmla="val 14445679"/>
              <a:gd name="adj2" fmla="val 10762572"/>
            </a:avLst>
          </a:prstGeom>
          <a:noFill/>
          <a:ln w="12700">
            <a:solidFill>
              <a:srgbClr val="94DAE2"/>
            </a:solidFill>
          </a:ln>
          <a:effectLst/>
        </p:spPr>
        <p:txBody>
          <a:bodyPr vert="horz" wrap="square" lIns="0" tIns="0" rIns="0" bIns="0" numCol="1" rtlCol="0" anchor="ctr" anchorCtr="0" compatLnSpc="1">
            <a:prstTxWarp prst="textNoShape">
              <a:avLst/>
            </a:prstTxWarp>
          </a:bodyPr>
          <a:lstStyle/>
          <a:p>
            <a:pPr algn="ctr" defTabSz="488284" fontAlgn="base">
              <a:spcBef>
                <a:spcPct val="0"/>
              </a:spcBef>
              <a:spcAft>
                <a:spcPct val="0"/>
              </a:spcAft>
              <a:buClr>
                <a:srgbClr val="CC9900"/>
              </a:buClr>
            </a:pPr>
            <a:endParaRPr lang="en-US" altLang="zh-CN" sz="1200" dirty="0">
              <a:cs typeface="+mn-ea"/>
            </a:endParaRPr>
          </a:p>
        </p:txBody>
      </p:sp>
      <p:sp>
        <p:nvSpPr>
          <p:cNvPr id="13" name="弧形 12">
            <a:extLst>
              <a:ext uri="{FF2B5EF4-FFF2-40B4-BE49-F238E27FC236}">
                <a16:creationId xmlns:a16="http://schemas.microsoft.com/office/drawing/2014/main" xmlns="" id="{EB13D1E1-A3F6-4206-A63A-F4F745F7A367}"/>
              </a:ext>
            </a:extLst>
          </p:cNvPr>
          <p:cNvSpPr/>
          <p:nvPr/>
        </p:nvSpPr>
        <p:spPr bwMode="gray">
          <a:xfrm>
            <a:off x="6641692" y="1676228"/>
            <a:ext cx="975241" cy="565988"/>
          </a:xfrm>
          <a:prstGeom prst="arc">
            <a:avLst>
              <a:gd name="adj1" fmla="val 14445679"/>
              <a:gd name="adj2" fmla="val 10762572"/>
            </a:avLst>
          </a:prstGeom>
          <a:noFill/>
          <a:ln w="12700">
            <a:solidFill>
              <a:srgbClr val="94DAE2"/>
            </a:solidFill>
          </a:ln>
          <a:effectLst/>
        </p:spPr>
        <p:txBody>
          <a:bodyPr vert="horz" wrap="square" lIns="0" tIns="0" rIns="0" bIns="0" numCol="1" rtlCol="0" anchor="ctr" anchorCtr="0" compatLnSpc="1">
            <a:prstTxWarp prst="textNoShape">
              <a:avLst/>
            </a:prstTxWarp>
          </a:bodyPr>
          <a:lstStyle/>
          <a:p>
            <a:pPr algn="ctr" defTabSz="488284" fontAlgn="base">
              <a:spcBef>
                <a:spcPct val="0"/>
              </a:spcBef>
              <a:spcAft>
                <a:spcPct val="0"/>
              </a:spcAft>
              <a:buClr>
                <a:srgbClr val="CC9900"/>
              </a:buClr>
            </a:pPr>
            <a:endParaRPr lang="en-US" altLang="zh-CN" sz="1200" dirty="0">
              <a:cs typeface="+mn-ea"/>
            </a:endParaRPr>
          </a:p>
        </p:txBody>
      </p:sp>
      <p:sp>
        <p:nvSpPr>
          <p:cNvPr id="14" name="弧形 13">
            <a:extLst>
              <a:ext uri="{FF2B5EF4-FFF2-40B4-BE49-F238E27FC236}">
                <a16:creationId xmlns:a16="http://schemas.microsoft.com/office/drawing/2014/main" xmlns="" id="{A79EAEB3-2E97-42BE-A8DD-8FBE1F2F1888}"/>
              </a:ext>
            </a:extLst>
          </p:cNvPr>
          <p:cNvSpPr/>
          <p:nvPr/>
        </p:nvSpPr>
        <p:spPr bwMode="gray">
          <a:xfrm>
            <a:off x="8409050" y="1676228"/>
            <a:ext cx="975241" cy="565988"/>
          </a:xfrm>
          <a:prstGeom prst="arc">
            <a:avLst>
              <a:gd name="adj1" fmla="val 14445679"/>
              <a:gd name="adj2" fmla="val 10762572"/>
            </a:avLst>
          </a:prstGeom>
          <a:noFill/>
          <a:ln w="12700">
            <a:solidFill>
              <a:srgbClr val="94DAE2"/>
            </a:solidFill>
          </a:ln>
          <a:effectLst/>
        </p:spPr>
        <p:txBody>
          <a:bodyPr vert="horz" wrap="square" lIns="0" tIns="0" rIns="0" bIns="0" numCol="1" rtlCol="0" anchor="ctr" anchorCtr="0" compatLnSpc="1">
            <a:prstTxWarp prst="textNoShape">
              <a:avLst/>
            </a:prstTxWarp>
          </a:bodyPr>
          <a:lstStyle/>
          <a:p>
            <a:pPr algn="ctr" defTabSz="488284" fontAlgn="base">
              <a:spcBef>
                <a:spcPct val="0"/>
              </a:spcBef>
              <a:spcAft>
                <a:spcPct val="0"/>
              </a:spcAft>
              <a:buClr>
                <a:srgbClr val="CC9900"/>
              </a:buClr>
            </a:pPr>
            <a:endParaRPr lang="en-US" altLang="zh-CN" sz="1200" dirty="0">
              <a:cs typeface="+mn-ea"/>
            </a:endParaRPr>
          </a:p>
        </p:txBody>
      </p:sp>
      <p:sp>
        <p:nvSpPr>
          <p:cNvPr id="15" name="482455449">
            <a:extLst>
              <a:ext uri="{FF2B5EF4-FFF2-40B4-BE49-F238E27FC236}">
                <a16:creationId xmlns:a16="http://schemas.microsoft.com/office/drawing/2014/main" xmlns="" id="{AC7AEA93-98A4-4679-AC05-2FC24B4F1C89}"/>
              </a:ext>
            </a:extLst>
          </p:cNvPr>
          <p:cNvSpPr txBox="1">
            <a:spLocks noChangeArrowheads="1"/>
          </p:cNvSpPr>
          <p:nvPr/>
        </p:nvSpPr>
        <p:spPr bwMode="gray">
          <a:xfrm>
            <a:off x="3473828" y="1787484"/>
            <a:ext cx="796960" cy="338554"/>
          </a:xfrm>
          <a:prstGeom prst="rect">
            <a:avLst/>
          </a:prstGeom>
          <a:noFill/>
          <a:ln w="9525">
            <a:noFill/>
            <a:miter lim="800000"/>
            <a:headEnd/>
            <a:tailEnd/>
          </a:ln>
        </p:spPr>
        <p:txBody>
          <a:bodyPr wrap="square" anchor="ctr">
            <a:noAutofit/>
          </a:bodyPr>
          <a:lstStyle/>
          <a:p>
            <a:pPr algn="ctr" defTabSz="1219394" fontAlgn="ctr">
              <a:buSzPct val="100000"/>
              <a:defRPr/>
            </a:pPr>
            <a:r>
              <a:rPr lang="en-US" sz="1200" dirty="0"/>
              <a:t>Cloud platform</a:t>
            </a:r>
            <a:endParaRPr lang="en-US" altLang="zh-CN" sz="1200" kern="0" dirty="0"/>
          </a:p>
        </p:txBody>
      </p:sp>
      <p:sp>
        <p:nvSpPr>
          <p:cNvPr id="16" name="弧形 15">
            <a:extLst>
              <a:ext uri="{FF2B5EF4-FFF2-40B4-BE49-F238E27FC236}">
                <a16:creationId xmlns:a16="http://schemas.microsoft.com/office/drawing/2014/main" xmlns="" id="{5131ECB0-FD84-4486-9705-D00317395C92}"/>
              </a:ext>
            </a:extLst>
          </p:cNvPr>
          <p:cNvSpPr/>
          <p:nvPr/>
        </p:nvSpPr>
        <p:spPr bwMode="gray">
          <a:xfrm>
            <a:off x="3383731" y="1677204"/>
            <a:ext cx="975241" cy="565988"/>
          </a:xfrm>
          <a:prstGeom prst="arc">
            <a:avLst>
              <a:gd name="adj1" fmla="val 14445679"/>
              <a:gd name="adj2" fmla="val 10762572"/>
            </a:avLst>
          </a:prstGeom>
          <a:noFill/>
          <a:ln w="12700">
            <a:solidFill>
              <a:srgbClr val="94DAE2"/>
            </a:solidFill>
          </a:ln>
          <a:effectLst/>
        </p:spPr>
        <p:txBody>
          <a:bodyPr vert="horz" wrap="square" lIns="0" tIns="0" rIns="0" bIns="0" numCol="1" rtlCol="0" anchor="ctr" anchorCtr="0" compatLnSpc="1">
            <a:prstTxWarp prst="textNoShape">
              <a:avLst/>
            </a:prstTxWarp>
          </a:bodyPr>
          <a:lstStyle/>
          <a:p>
            <a:pPr algn="ctr" defTabSz="488284" fontAlgn="base">
              <a:spcBef>
                <a:spcPct val="0"/>
              </a:spcBef>
              <a:spcAft>
                <a:spcPct val="0"/>
              </a:spcAft>
              <a:buClr>
                <a:srgbClr val="CC9900"/>
              </a:buClr>
            </a:pPr>
            <a:endParaRPr lang="en-US" altLang="zh-CN" sz="1200" dirty="0">
              <a:cs typeface="+mn-ea"/>
            </a:endParaRPr>
          </a:p>
        </p:txBody>
      </p:sp>
      <p:sp>
        <p:nvSpPr>
          <p:cNvPr id="17" name="圆角矩形 288">
            <a:extLst>
              <a:ext uri="{FF2B5EF4-FFF2-40B4-BE49-F238E27FC236}">
                <a16:creationId xmlns:a16="http://schemas.microsoft.com/office/drawing/2014/main" xmlns="" id="{021B5729-1481-4466-A9BC-6FE364677294}"/>
              </a:ext>
            </a:extLst>
          </p:cNvPr>
          <p:cNvSpPr/>
          <p:nvPr/>
        </p:nvSpPr>
        <p:spPr bwMode="gray">
          <a:xfrm>
            <a:off x="5156751" y="3743718"/>
            <a:ext cx="2823240" cy="2451743"/>
          </a:xfrm>
          <a:prstGeom prst="roundRect">
            <a:avLst>
              <a:gd name="adj" fmla="val 0"/>
            </a:avLst>
          </a:prstGeom>
          <a:noFill/>
          <a:ln w="12700">
            <a:solidFill>
              <a:srgbClr val="94DAE2"/>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8940" algn="ctr" defTabSz="798001" eaLnBrk="0" fontAlgn="base" hangingPunct="0">
              <a:spcBef>
                <a:spcPct val="0"/>
              </a:spcBef>
              <a:spcAft>
                <a:spcPct val="0"/>
              </a:spcAft>
              <a:buClr>
                <a:srgbClr val="1F497D"/>
              </a:buClr>
            </a:pPr>
            <a:endParaRPr kumimoji="1" lang="en-US" sz="1200" kern="0" dirty="0">
              <a:solidFill>
                <a:schemeClr val="tx1"/>
              </a:solidFill>
              <a:cs typeface="+mn-ea"/>
            </a:endParaRPr>
          </a:p>
        </p:txBody>
      </p:sp>
      <p:sp>
        <p:nvSpPr>
          <p:cNvPr id="18" name="Freeform 309">
            <a:extLst>
              <a:ext uri="{FF2B5EF4-FFF2-40B4-BE49-F238E27FC236}">
                <a16:creationId xmlns:a16="http://schemas.microsoft.com/office/drawing/2014/main" xmlns="" id="{02EA6855-BF93-45FE-8E41-B7814F7FCD0A}"/>
              </a:ext>
            </a:extLst>
          </p:cNvPr>
          <p:cNvSpPr>
            <a:spLocks/>
          </p:cNvSpPr>
          <p:nvPr/>
        </p:nvSpPr>
        <p:spPr bwMode="gray">
          <a:xfrm rot="536204">
            <a:off x="4423421" y="4576487"/>
            <a:ext cx="1279651" cy="825050"/>
          </a:xfrm>
          <a:custGeom>
            <a:avLst/>
            <a:gdLst>
              <a:gd name="T0" fmla="*/ 52417 w 3217"/>
              <a:gd name="T1" fmla="*/ 221271 h 2156"/>
              <a:gd name="T2" fmla="*/ 23420 w 3217"/>
              <a:gd name="T3" fmla="*/ 242443 h 2156"/>
              <a:gd name="T4" fmla="*/ 6413 w 3217"/>
              <a:gd name="T5" fmla="*/ 269282 h 2156"/>
              <a:gd name="T6" fmla="*/ 0 w 3217"/>
              <a:gd name="T7" fmla="*/ 301489 h 2156"/>
              <a:gd name="T8" fmla="*/ 11710 w 3217"/>
              <a:gd name="T9" fmla="*/ 345325 h 2156"/>
              <a:gd name="T10" fmla="*/ 44889 w 3217"/>
              <a:gd name="T11" fmla="*/ 378128 h 2156"/>
              <a:gd name="T12" fmla="*/ 27602 w 3217"/>
              <a:gd name="T13" fmla="*/ 400792 h 2156"/>
              <a:gd name="T14" fmla="*/ 19796 w 3217"/>
              <a:gd name="T15" fmla="*/ 432998 h 2156"/>
              <a:gd name="T16" fmla="*/ 25093 w 3217"/>
              <a:gd name="T17" fmla="*/ 467292 h 2156"/>
              <a:gd name="T18" fmla="*/ 43216 w 3217"/>
              <a:gd name="T19" fmla="*/ 496517 h 2156"/>
              <a:gd name="T20" fmla="*/ 71097 w 3217"/>
              <a:gd name="T21" fmla="*/ 516497 h 2156"/>
              <a:gd name="T22" fmla="*/ 105949 w 3217"/>
              <a:gd name="T23" fmla="*/ 525145 h 2156"/>
              <a:gd name="T24" fmla="*/ 132157 w 3217"/>
              <a:gd name="T25" fmla="*/ 542143 h 2156"/>
              <a:gd name="T26" fmla="*/ 188198 w 3217"/>
              <a:gd name="T27" fmla="*/ 587470 h 2156"/>
              <a:gd name="T28" fmla="*/ 227789 w 3217"/>
              <a:gd name="T29" fmla="*/ 601188 h 2156"/>
              <a:gd name="T30" fmla="*/ 270448 w 3217"/>
              <a:gd name="T31" fmla="*/ 603574 h 2156"/>
              <a:gd name="T32" fmla="*/ 312827 w 3217"/>
              <a:gd name="T33" fmla="*/ 595522 h 2156"/>
              <a:gd name="T34" fmla="*/ 347121 w 3217"/>
              <a:gd name="T35" fmla="*/ 588663 h 2156"/>
              <a:gd name="T36" fmla="*/ 400095 w 3217"/>
              <a:gd name="T37" fmla="*/ 630412 h 2156"/>
              <a:gd name="T38" fmla="*/ 464222 w 3217"/>
              <a:gd name="T39" fmla="*/ 642341 h 2156"/>
              <a:gd name="T40" fmla="*/ 507995 w 3217"/>
              <a:gd name="T41" fmla="*/ 633693 h 2156"/>
              <a:gd name="T42" fmla="*/ 545914 w 3217"/>
              <a:gd name="T43" fmla="*/ 612520 h 2156"/>
              <a:gd name="T44" fmla="*/ 576025 w 3217"/>
              <a:gd name="T45" fmla="*/ 580611 h 2156"/>
              <a:gd name="T46" fmla="*/ 592475 w 3217"/>
              <a:gd name="T47" fmla="*/ 546318 h 2156"/>
              <a:gd name="T48" fmla="*/ 651862 w 3217"/>
              <a:gd name="T49" fmla="*/ 563315 h 2156"/>
              <a:gd name="T50" fmla="*/ 697309 w 3217"/>
              <a:gd name="T51" fmla="*/ 556457 h 2156"/>
              <a:gd name="T52" fmla="*/ 736342 w 3217"/>
              <a:gd name="T53" fmla="*/ 533793 h 2156"/>
              <a:gd name="T54" fmla="*/ 764224 w 3217"/>
              <a:gd name="T55" fmla="*/ 498306 h 2156"/>
              <a:gd name="T56" fmla="*/ 775934 w 3217"/>
              <a:gd name="T57" fmla="*/ 453575 h 2156"/>
              <a:gd name="T58" fmla="*/ 813016 w 3217"/>
              <a:gd name="T59" fmla="*/ 436875 h 2156"/>
              <a:gd name="T60" fmla="*/ 854280 w 3217"/>
              <a:gd name="T61" fmla="*/ 410036 h 2156"/>
              <a:gd name="T62" fmla="*/ 882997 w 3217"/>
              <a:gd name="T63" fmla="*/ 371269 h 2156"/>
              <a:gd name="T64" fmla="*/ 896380 w 3217"/>
              <a:gd name="T65" fmla="*/ 324152 h 2156"/>
              <a:gd name="T66" fmla="*/ 892756 w 3217"/>
              <a:gd name="T67" fmla="*/ 277930 h 2156"/>
              <a:gd name="T68" fmla="*/ 874354 w 3217"/>
              <a:gd name="T69" fmla="*/ 237374 h 2156"/>
              <a:gd name="T70" fmla="*/ 874912 w 3217"/>
              <a:gd name="T71" fmla="*/ 201291 h 2156"/>
              <a:gd name="T72" fmla="*/ 874075 w 3217"/>
              <a:gd name="T73" fmla="*/ 162822 h 2156"/>
              <a:gd name="T74" fmla="*/ 861250 w 3217"/>
              <a:gd name="T75" fmla="*/ 130317 h 2156"/>
              <a:gd name="T76" fmla="*/ 835042 w 3217"/>
              <a:gd name="T77" fmla="*/ 100496 h 2156"/>
              <a:gd name="T78" fmla="*/ 799075 w 3217"/>
              <a:gd name="T79" fmla="*/ 82305 h 2156"/>
              <a:gd name="T80" fmla="*/ 787365 w 3217"/>
              <a:gd name="T81" fmla="*/ 55467 h 2156"/>
              <a:gd name="T82" fmla="*/ 767012 w 3217"/>
              <a:gd name="T83" fmla="*/ 28032 h 2156"/>
              <a:gd name="T84" fmla="*/ 734948 w 3217"/>
              <a:gd name="T85" fmla="*/ 7455 h 2156"/>
              <a:gd name="T86" fmla="*/ 700654 w 3217"/>
              <a:gd name="T87" fmla="*/ 0 h 2156"/>
              <a:gd name="T88" fmla="*/ 658275 w 3217"/>
              <a:gd name="T89" fmla="*/ 6859 h 2156"/>
              <a:gd name="T90" fmla="*/ 622587 w 3217"/>
              <a:gd name="T91" fmla="*/ 30119 h 2156"/>
              <a:gd name="T92" fmla="*/ 596379 w 3217"/>
              <a:gd name="T93" fmla="*/ 13718 h 2156"/>
              <a:gd name="T94" fmla="*/ 557903 w 3217"/>
              <a:gd name="T95" fmla="*/ 596 h 2156"/>
              <a:gd name="T96" fmla="*/ 510226 w 3217"/>
              <a:gd name="T97" fmla="*/ 7455 h 2156"/>
              <a:gd name="T98" fmla="*/ 472307 w 3217"/>
              <a:gd name="T99" fmla="*/ 38171 h 2156"/>
              <a:gd name="T100" fmla="*/ 444984 w 3217"/>
              <a:gd name="T101" fmla="*/ 34294 h 2156"/>
              <a:gd name="T102" fmla="*/ 404835 w 3217"/>
              <a:gd name="T103" fmla="*/ 20576 h 2156"/>
              <a:gd name="T104" fmla="*/ 351861 w 3217"/>
              <a:gd name="T105" fmla="*/ 25049 h 2156"/>
              <a:gd name="T106" fmla="*/ 303069 w 3217"/>
              <a:gd name="T107" fmla="*/ 58151 h 2156"/>
              <a:gd name="T108" fmla="*/ 260968 w 3217"/>
              <a:gd name="T109" fmla="*/ 64413 h 2156"/>
              <a:gd name="T110" fmla="*/ 224165 w 3217"/>
              <a:gd name="T111" fmla="*/ 58151 h 2156"/>
              <a:gd name="T112" fmla="*/ 171748 w 3217"/>
              <a:gd name="T113" fmla="*/ 66799 h 2156"/>
              <a:gd name="T114" fmla="*/ 125187 w 3217"/>
              <a:gd name="T115" fmla="*/ 93637 h 2156"/>
              <a:gd name="T116" fmla="*/ 92844 w 3217"/>
              <a:gd name="T117" fmla="*/ 135983 h 2156"/>
              <a:gd name="T118" fmla="*/ 79740 w 3217"/>
              <a:gd name="T119" fmla="*/ 188169 h 2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17" h="2156">
                <a:moveTo>
                  <a:pt x="291" y="715"/>
                </a:moveTo>
                <a:lnTo>
                  <a:pt x="276" y="717"/>
                </a:lnTo>
                <a:lnTo>
                  <a:pt x="261" y="719"/>
                </a:lnTo>
                <a:lnTo>
                  <a:pt x="245" y="723"/>
                </a:lnTo>
                <a:lnTo>
                  <a:pt x="230" y="727"/>
                </a:lnTo>
                <a:lnTo>
                  <a:pt x="216" y="731"/>
                </a:lnTo>
                <a:lnTo>
                  <a:pt x="203" y="736"/>
                </a:lnTo>
                <a:lnTo>
                  <a:pt x="188" y="742"/>
                </a:lnTo>
                <a:lnTo>
                  <a:pt x="176" y="748"/>
                </a:lnTo>
                <a:lnTo>
                  <a:pt x="163" y="754"/>
                </a:lnTo>
                <a:lnTo>
                  <a:pt x="149" y="761"/>
                </a:lnTo>
                <a:lnTo>
                  <a:pt x="138" y="769"/>
                </a:lnTo>
                <a:lnTo>
                  <a:pt x="126" y="777"/>
                </a:lnTo>
                <a:lnTo>
                  <a:pt x="103" y="794"/>
                </a:lnTo>
                <a:lnTo>
                  <a:pt x="94" y="802"/>
                </a:lnTo>
                <a:lnTo>
                  <a:pt x="84" y="813"/>
                </a:lnTo>
                <a:lnTo>
                  <a:pt x="74" y="823"/>
                </a:lnTo>
                <a:lnTo>
                  <a:pt x="65" y="832"/>
                </a:lnTo>
                <a:lnTo>
                  <a:pt x="55" y="844"/>
                </a:lnTo>
                <a:lnTo>
                  <a:pt x="48" y="855"/>
                </a:lnTo>
                <a:lnTo>
                  <a:pt x="40" y="867"/>
                </a:lnTo>
                <a:lnTo>
                  <a:pt x="34" y="878"/>
                </a:lnTo>
                <a:lnTo>
                  <a:pt x="28" y="890"/>
                </a:lnTo>
                <a:lnTo>
                  <a:pt x="23" y="903"/>
                </a:lnTo>
                <a:lnTo>
                  <a:pt x="17" y="915"/>
                </a:lnTo>
                <a:lnTo>
                  <a:pt x="13" y="928"/>
                </a:lnTo>
                <a:lnTo>
                  <a:pt x="9" y="942"/>
                </a:lnTo>
                <a:lnTo>
                  <a:pt x="5" y="955"/>
                </a:lnTo>
                <a:lnTo>
                  <a:pt x="4" y="968"/>
                </a:lnTo>
                <a:lnTo>
                  <a:pt x="2" y="984"/>
                </a:lnTo>
                <a:lnTo>
                  <a:pt x="0" y="997"/>
                </a:lnTo>
                <a:lnTo>
                  <a:pt x="0" y="1011"/>
                </a:lnTo>
                <a:lnTo>
                  <a:pt x="0" y="1030"/>
                </a:lnTo>
                <a:lnTo>
                  <a:pt x="2" y="1051"/>
                </a:lnTo>
                <a:lnTo>
                  <a:pt x="5" y="1070"/>
                </a:lnTo>
                <a:lnTo>
                  <a:pt x="11" y="1087"/>
                </a:lnTo>
                <a:lnTo>
                  <a:pt x="17" y="1107"/>
                </a:lnTo>
                <a:lnTo>
                  <a:pt x="25" y="1124"/>
                </a:lnTo>
                <a:lnTo>
                  <a:pt x="32" y="1141"/>
                </a:lnTo>
                <a:lnTo>
                  <a:pt x="42" y="1158"/>
                </a:lnTo>
                <a:lnTo>
                  <a:pt x="53" y="1174"/>
                </a:lnTo>
                <a:lnTo>
                  <a:pt x="65" y="1191"/>
                </a:lnTo>
                <a:lnTo>
                  <a:pt x="78" y="1204"/>
                </a:lnTo>
                <a:lnTo>
                  <a:pt x="94" y="1220"/>
                </a:lnTo>
                <a:lnTo>
                  <a:pt x="109" y="1233"/>
                </a:lnTo>
                <a:lnTo>
                  <a:pt x="124" y="1245"/>
                </a:lnTo>
                <a:lnTo>
                  <a:pt x="142" y="1256"/>
                </a:lnTo>
                <a:lnTo>
                  <a:pt x="161" y="1268"/>
                </a:lnTo>
                <a:lnTo>
                  <a:pt x="159" y="1264"/>
                </a:lnTo>
                <a:lnTo>
                  <a:pt x="147" y="1273"/>
                </a:lnTo>
                <a:lnTo>
                  <a:pt x="138" y="1285"/>
                </a:lnTo>
                <a:lnTo>
                  <a:pt x="130" y="1297"/>
                </a:lnTo>
                <a:lnTo>
                  <a:pt x="121" y="1308"/>
                </a:lnTo>
                <a:lnTo>
                  <a:pt x="113" y="1320"/>
                </a:lnTo>
                <a:lnTo>
                  <a:pt x="105" y="1331"/>
                </a:lnTo>
                <a:lnTo>
                  <a:pt x="99" y="1344"/>
                </a:lnTo>
                <a:lnTo>
                  <a:pt x="94" y="1358"/>
                </a:lnTo>
                <a:lnTo>
                  <a:pt x="88" y="1369"/>
                </a:lnTo>
                <a:lnTo>
                  <a:pt x="84" y="1383"/>
                </a:lnTo>
                <a:lnTo>
                  <a:pt x="80" y="1396"/>
                </a:lnTo>
                <a:lnTo>
                  <a:pt x="76" y="1410"/>
                </a:lnTo>
                <a:lnTo>
                  <a:pt x="74" y="1423"/>
                </a:lnTo>
                <a:lnTo>
                  <a:pt x="73" y="1437"/>
                </a:lnTo>
                <a:lnTo>
                  <a:pt x="71" y="1452"/>
                </a:lnTo>
                <a:lnTo>
                  <a:pt x="71" y="1465"/>
                </a:lnTo>
                <a:lnTo>
                  <a:pt x="71" y="1481"/>
                </a:lnTo>
                <a:lnTo>
                  <a:pt x="73" y="1496"/>
                </a:lnTo>
                <a:lnTo>
                  <a:pt x="74" y="1511"/>
                </a:lnTo>
                <a:lnTo>
                  <a:pt x="76" y="1525"/>
                </a:lnTo>
                <a:lnTo>
                  <a:pt x="80" y="1540"/>
                </a:lnTo>
                <a:lnTo>
                  <a:pt x="86" y="1554"/>
                </a:lnTo>
                <a:lnTo>
                  <a:pt x="90" y="1567"/>
                </a:lnTo>
                <a:lnTo>
                  <a:pt x="96" y="1580"/>
                </a:lnTo>
                <a:lnTo>
                  <a:pt x="103" y="1594"/>
                </a:lnTo>
                <a:lnTo>
                  <a:pt x="109" y="1607"/>
                </a:lnTo>
                <a:lnTo>
                  <a:pt x="119" y="1619"/>
                </a:lnTo>
                <a:lnTo>
                  <a:pt x="126" y="1630"/>
                </a:lnTo>
                <a:lnTo>
                  <a:pt x="136" y="1642"/>
                </a:lnTo>
                <a:lnTo>
                  <a:pt x="145" y="1653"/>
                </a:lnTo>
                <a:lnTo>
                  <a:pt x="155" y="1665"/>
                </a:lnTo>
                <a:lnTo>
                  <a:pt x="167" y="1674"/>
                </a:lnTo>
                <a:lnTo>
                  <a:pt x="176" y="1684"/>
                </a:lnTo>
                <a:lnTo>
                  <a:pt x="190" y="1694"/>
                </a:lnTo>
                <a:lnTo>
                  <a:pt x="201" y="1701"/>
                </a:lnTo>
                <a:lnTo>
                  <a:pt x="215" y="1711"/>
                </a:lnTo>
                <a:lnTo>
                  <a:pt x="226" y="1719"/>
                </a:lnTo>
                <a:lnTo>
                  <a:pt x="241" y="1724"/>
                </a:lnTo>
                <a:lnTo>
                  <a:pt x="255" y="1732"/>
                </a:lnTo>
                <a:lnTo>
                  <a:pt x="268" y="1738"/>
                </a:lnTo>
                <a:lnTo>
                  <a:pt x="284" y="1743"/>
                </a:lnTo>
                <a:lnTo>
                  <a:pt x="299" y="1747"/>
                </a:lnTo>
                <a:lnTo>
                  <a:pt x="314" y="1751"/>
                </a:lnTo>
                <a:lnTo>
                  <a:pt x="330" y="1755"/>
                </a:lnTo>
                <a:lnTo>
                  <a:pt x="345" y="1757"/>
                </a:lnTo>
                <a:lnTo>
                  <a:pt x="362" y="1759"/>
                </a:lnTo>
                <a:lnTo>
                  <a:pt x="380" y="1761"/>
                </a:lnTo>
                <a:lnTo>
                  <a:pt x="395" y="1761"/>
                </a:lnTo>
                <a:lnTo>
                  <a:pt x="414" y="1761"/>
                </a:lnTo>
                <a:lnTo>
                  <a:pt x="433" y="1759"/>
                </a:lnTo>
                <a:lnTo>
                  <a:pt x="431" y="1761"/>
                </a:lnTo>
                <a:lnTo>
                  <a:pt x="441" y="1776"/>
                </a:lnTo>
                <a:lnTo>
                  <a:pt x="452" y="1791"/>
                </a:lnTo>
                <a:lnTo>
                  <a:pt x="462" y="1805"/>
                </a:lnTo>
                <a:lnTo>
                  <a:pt x="474" y="1818"/>
                </a:lnTo>
                <a:lnTo>
                  <a:pt x="498" y="1845"/>
                </a:lnTo>
                <a:lnTo>
                  <a:pt x="523" y="1872"/>
                </a:lnTo>
                <a:lnTo>
                  <a:pt x="550" y="1895"/>
                </a:lnTo>
                <a:lnTo>
                  <a:pt x="581" y="1916"/>
                </a:lnTo>
                <a:lnTo>
                  <a:pt x="610" y="1937"/>
                </a:lnTo>
                <a:lnTo>
                  <a:pt x="642" y="1955"/>
                </a:lnTo>
                <a:lnTo>
                  <a:pt x="658" y="1962"/>
                </a:lnTo>
                <a:lnTo>
                  <a:pt x="675" y="1970"/>
                </a:lnTo>
                <a:lnTo>
                  <a:pt x="692" y="1978"/>
                </a:lnTo>
                <a:lnTo>
                  <a:pt x="710" y="1985"/>
                </a:lnTo>
                <a:lnTo>
                  <a:pt x="727" y="1991"/>
                </a:lnTo>
                <a:lnTo>
                  <a:pt x="744" y="1997"/>
                </a:lnTo>
                <a:lnTo>
                  <a:pt x="761" y="2002"/>
                </a:lnTo>
                <a:lnTo>
                  <a:pt x="781" y="2006"/>
                </a:lnTo>
                <a:lnTo>
                  <a:pt x="798" y="2012"/>
                </a:lnTo>
                <a:lnTo>
                  <a:pt x="817" y="2016"/>
                </a:lnTo>
                <a:lnTo>
                  <a:pt x="836" y="2018"/>
                </a:lnTo>
                <a:lnTo>
                  <a:pt x="853" y="2022"/>
                </a:lnTo>
                <a:lnTo>
                  <a:pt x="873" y="2024"/>
                </a:lnTo>
                <a:lnTo>
                  <a:pt x="892" y="2024"/>
                </a:lnTo>
                <a:lnTo>
                  <a:pt x="911" y="2026"/>
                </a:lnTo>
                <a:lnTo>
                  <a:pt x="930" y="2026"/>
                </a:lnTo>
                <a:lnTo>
                  <a:pt x="949" y="2026"/>
                </a:lnTo>
                <a:lnTo>
                  <a:pt x="970" y="2024"/>
                </a:lnTo>
                <a:lnTo>
                  <a:pt x="990" y="2024"/>
                </a:lnTo>
                <a:lnTo>
                  <a:pt x="1009" y="2022"/>
                </a:lnTo>
                <a:lnTo>
                  <a:pt x="1028" y="2018"/>
                </a:lnTo>
                <a:lnTo>
                  <a:pt x="1047" y="2014"/>
                </a:lnTo>
                <a:lnTo>
                  <a:pt x="1066" y="2010"/>
                </a:lnTo>
                <a:lnTo>
                  <a:pt x="1084" y="2006"/>
                </a:lnTo>
                <a:lnTo>
                  <a:pt x="1103" y="2001"/>
                </a:lnTo>
                <a:lnTo>
                  <a:pt x="1122" y="1997"/>
                </a:lnTo>
                <a:lnTo>
                  <a:pt x="1139" y="1989"/>
                </a:lnTo>
                <a:lnTo>
                  <a:pt x="1157" y="1983"/>
                </a:lnTo>
                <a:lnTo>
                  <a:pt x="1176" y="1976"/>
                </a:lnTo>
                <a:lnTo>
                  <a:pt x="1193" y="1968"/>
                </a:lnTo>
                <a:lnTo>
                  <a:pt x="1210" y="1958"/>
                </a:lnTo>
                <a:lnTo>
                  <a:pt x="1228" y="1951"/>
                </a:lnTo>
                <a:lnTo>
                  <a:pt x="1226" y="1951"/>
                </a:lnTo>
                <a:lnTo>
                  <a:pt x="1245" y="1974"/>
                </a:lnTo>
                <a:lnTo>
                  <a:pt x="1264" y="1997"/>
                </a:lnTo>
                <a:lnTo>
                  <a:pt x="1285" y="2018"/>
                </a:lnTo>
                <a:lnTo>
                  <a:pt x="1306" y="2037"/>
                </a:lnTo>
                <a:lnTo>
                  <a:pt x="1331" y="2054"/>
                </a:lnTo>
                <a:lnTo>
                  <a:pt x="1354" y="2072"/>
                </a:lnTo>
                <a:lnTo>
                  <a:pt x="1381" y="2087"/>
                </a:lnTo>
                <a:lnTo>
                  <a:pt x="1406" y="2100"/>
                </a:lnTo>
                <a:lnTo>
                  <a:pt x="1435" y="2114"/>
                </a:lnTo>
                <a:lnTo>
                  <a:pt x="1462" y="2123"/>
                </a:lnTo>
                <a:lnTo>
                  <a:pt x="1492" y="2133"/>
                </a:lnTo>
                <a:lnTo>
                  <a:pt x="1521" y="2141"/>
                </a:lnTo>
                <a:lnTo>
                  <a:pt x="1552" y="2146"/>
                </a:lnTo>
                <a:lnTo>
                  <a:pt x="1582" y="2152"/>
                </a:lnTo>
                <a:lnTo>
                  <a:pt x="1613" y="2154"/>
                </a:lnTo>
                <a:lnTo>
                  <a:pt x="1644" y="2156"/>
                </a:lnTo>
                <a:lnTo>
                  <a:pt x="1665" y="2154"/>
                </a:lnTo>
                <a:lnTo>
                  <a:pt x="1686" y="2154"/>
                </a:lnTo>
                <a:lnTo>
                  <a:pt x="1705" y="2152"/>
                </a:lnTo>
                <a:lnTo>
                  <a:pt x="1726" y="2148"/>
                </a:lnTo>
                <a:lnTo>
                  <a:pt x="1746" y="2146"/>
                </a:lnTo>
                <a:lnTo>
                  <a:pt x="1765" y="2141"/>
                </a:lnTo>
                <a:lnTo>
                  <a:pt x="1784" y="2137"/>
                </a:lnTo>
                <a:lnTo>
                  <a:pt x="1803" y="2131"/>
                </a:lnTo>
                <a:lnTo>
                  <a:pt x="1822" y="2125"/>
                </a:lnTo>
                <a:lnTo>
                  <a:pt x="1841" y="2118"/>
                </a:lnTo>
                <a:lnTo>
                  <a:pt x="1859" y="2110"/>
                </a:lnTo>
                <a:lnTo>
                  <a:pt x="1876" y="2102"/>
                </a:lnTo>
                <a:lnTo>
                  <a:pt x="1893" y="2095"/>
                </a:lnTo>
                <a:lnTo>
                  <a:pt x="1911" y="2085"/>
                </a:lnTo>
                <a:lnTo>
                  <a:pt x="1928" y="2075"/>
                </a:lnTo>
                <a:lnTo>
                  <a:pt x="1943" y="2064"/>
                </a:lnTo>
                <a:lnTo>
                  <a:pt x="1958" y="2054"/>
                </a:lnTo>
                <a:lnTo>
                  <a:pt x="1974" y="2041"/>
                </a:lnTo>
                <a:lnTo>
                  <a:pt x="1989" y="2029"/>
                </a:lnTo>
                <a:lnTo>
                  <a:pt x="2003" y="2018"/>
                </a:lnTo>
                <a:lnTo>
                  <a:pt x="2016" y="2004"/>
                </a:lnTo>
                <a:lnTo>
                  <a:pt x="2029" y="1991"/>
                </a:lnTo>
                <a:lnTo>
                  <a:pt x="2043" y="1976"/>
                </a:lnTo>
                <a:lnTo>
                  <a:pt x="2054" y="1960"/>
                </a:lnTo>
                <a:lnTo>
                  <a:pt x="2066" y="1947"/>
                </a:lnTo>
                <a:lnTo>
                  <a:pt x="2076" y="1930"/>
                </a:lnTo>
                <a:lnTo>
                  <a:pt x="2085" y="1914"/>
                </a:lnTo>
                <a:lnTo>
                  <a:pt x="2095" y="1899"/>
                </a:lnTo>
                <a:lnTo>
                  <a:pt x="2104" y="1882"/>
                </a:lnTo>
                <a:lnTo>
                  <a:pt x="2112" y="1864"/>
                </a:lnTo>
                <a:lnTo>
                  <a:pt x="2118" y="1847"/>
                </a:lnTo>
                <a:lnTo>
                  <a:pt x="2125" y="1828"/>
                </a:lnTo>
                <a:lnTo>
                  <a:pt x="2125" y="1832"/>
                </a:lnTo>
                <a:lnTo>
                  <a:pt x="2152" y="1845"/>
                </a:lnTo>
                <a:lnTo>
                  <a:pt x="2179" y="1857"/>
                </a:lnTo>
                <a:lnTo>
                  <a:pt x="2206" y="1866"/>
                </a:lnTo>
                <a:lnTo>
                  <a:pt x="2235" y="1876"/>
                </a:lnTo>
                <a:lnTo>
                  <a:pt x="2264" y="1882"/>
                </a:lnTo>
                <a:lnTo>
                  <a:pt x="2294" y="1887"/>
                </a:lnTo>
                <a:lnTo>
                  <a:pt x="2323" y="1889"/>
                </a:lnTo>
                <a:lnTo>
                  <a:pt x="2338" y="1889"/>
                </a:lnTo>
                <a:lnTo>
                  <a:pt x="2354" y="1891"/>
                </a:lnTo>
                <a:lnTo>
                  <a:pt x="2377" y="1889"/>
                </a:lnTo>
                <a:lnTo>
                  <a:pt x="2398" y="1887"/>
                </a:lnTo>
                <a:lnTo>
                  <a:pt x="2419" y="1885"/>
                </a:lnTo>
                <a:lnTo>
                  <a:pt x="2440" y="1882"/>
                </a:lnTo>
                <a:lnTo>
                  <a:pt x="2461" y="1878"/>
                </a:lnTo>
                <a:lnTo>
                  <a:pt x="2480" y="1872"/>
                </a:lnTo>
                <a:lnTo>
                  <a:pt x="2501" y="1866"/>
                </a:lnTo>
                <a:lnTo>
                  <a:pt x="2521" y="1861"/>
                </a:lnTo>
                <a:lnTo>
                  <a:pt x="2540" y="1853"/>
                </a:lnTo>
                <a:lnTo>
                  <a:pt x="2559" y="1843"/>
                </a:lnTo>
                <a:lnTo>
                  <a:pt x="2576" y="1834"/>
                </a:lnTo>
                <a:lnTo>
                  <a:pt x="2594" y="1824"/>
                </a:lnTo>
                <a:lnTo>
                  <a:pt x="2611" y="1813"/>
                </a:lnTo>
                <a:lnTo>
                  <a:pt x="2626" y="1801"/>
                </a:lnTo>
                <a:lnTo>
                  <a:pt x="2641" y="1790"/>
                </a:lnTo>
                <a:lnTo>
                  <a:pt x="2657" y="1776"/>
                </a:lnTo>
                <a:lnTo>
                  <a:pt x="2672" y="1763"/>
                </a:lnTo>
                <a:lnTo>
                  <a:pt x="2686" y="1749"/>
                </a:lnTo>
                <a:lnTo>
                  <a:pt x="2697" y="1734"/>
                </a:lnTo>
                <a:lnTo>
                  <a:pt x="2711" y="1719"/>
                </a:lnTo>
                <a:lnTo>
                  <a:pt x="2722" y="1703"/>
                </a:lnTo>
                <a:lnTo>
                  <a:pt x="2732" y="1686"/>
                </a:lnTo>
                <a:lnTo>
                  <a:pt x="2741" y="1671"/>
                </a:lnTo>
                <a:lnTo>
                  <a:pt x="2749" y="1653"/>
                </a:lnTo>
                <a:lnTo>
                  <a:pt x="2759" y="1634"/>
                </a:lnTo>
                <a:lnTo>
                  <a:pt x="2764" y="1617"/>
                </a:lnTo>
                <a:lnTo>
                  <a:pt x="2770" y="1598"/>
                </a:lnTo>
                <a:lnTo>
                  <a:pt x="2776" y="1580"/>
                </a:lnTo>
                <a:lnTo>
                  <a:pt x="2780" y="1561"/>
                </a:lnTo>
                <a:lnTo>
                  <a:pt x="2782" y="1540"/>
                </a:lnTo>
                <a:lnTo>
                  <a:pt x="2783" y="1521"/>
                </a:lnTo>
                <a:lnTo>
                  <a:pt x="2785" y="1502"/>
                </a:lnTo>
                <a:lnTo>
                  <a:pt x="2783" y="1500"/>
                </a:lnTo>
                <a:lnTo>
                  <a:pt x="2806" y="1496"/>
                </a:lnTo>
                <a:lnTo>
                  <a:pt x="2830" y="1492"/>
                </a:lnTo>
                <a:lnTo>
                  <a:pt x="2853" y="1486"/>
                </a:lnTo>
                <a:lnTo>
                  <a:pt x="2874" y="1481"/>
                </a:lnTo>
                <a:lnTo>
                  <a:pt x="2895" y="1473"/>
                </a:lnTo>
                <a:lnTo>
                  <a:pt x="2916" y="1465"/>
                </a:lnTo>
                <a:lnTo>
                  <a:pt x="2937" y="1456"/>
                </a:lnTo>
                <a:lnTo>
                  <a:pt x="2956" y="1448"/>
                </a:lnTo>
                <a:lnTo>
                  <a:pt x="2975" y="1437"/>
                </a:lnTo>
                <a:lnTo>
                  <a:pt x="2995" y="1425"/>
                </a:lnTo>
                <a:lnTo>
                  <a:pt x="3012" y="1414"/>
                </a:lnTo>
                <a:lnTo>
                  <a:pt x="3031" y="1402"/>
                </a:lnTo>
                <a:lnTo>
                  <a:pt x="3046" y="1389"/>
                </a:lnTo>
                <a:lnTo>
                  <a:pt x="3064" y="1375"/>
                </a:lnTo>
                <a:lnTo>
                  <a:pt x="3079" y="1360"/>
                </a:lnTo>
                <a:lnTo>
                  <a:pt x="3094" y="1346"/>
                </a:lnTo>
                <a:lnTo>
                  <a:pt x="3108" y="1331"/>
                </a:lnTo>
                <a:lnTo>
                  <a:pt x="3121" y="1314"/>
                </a:lnTo>
                <a:lnTo>
                  <a:pt x="3135" y="1298"/>
                </a:lnTo>
                <a:lnTo>
                  <a:pt x="3146" y="1281"/>
                </a:lnTo>
                <a:lnTo>
                  <a:pt x="3156" y="1264"/>
                </a:lnTo>
                <a:lnTo>
                  <a:pt x="3167" y="1245"/>
                </a:lnTo>
                <a:lnTo>
                  <a:pt x="3177" y="1227"/>
                </a:lnTo>
                <a:lnTo>
                  <a:pt x="3184" y="1208"/>
                </a:lnTo>
                <a:lnTo>
                  <a:pt x="3192" y="1189"/>
                </a:lnTo>
                <a:lnTo>
                  <a:pt x="3198" y="1168"/>
                </a:lnTo>
                <a:lnTo>
                  <a:pt x="3204" y="1149"/>
                </a:lnTo>
                <a:lnTo>
                  <a:pt x="3209" y="1128"/>
                </a:lnTo>
                <a:lnTo>
                  <a:pt x="3213" y="1109"/>
                </a:lnTo>
                <a:lnTo>
                  <a:pt x="3215" y="1087"/>
                </a:lnTo>
                <a:lnTo>
                  <a:pt x="3217" y="1066"/>
                </a:lnTo>
                <a:lnTo>
                  <a:pt x="3217" y="1045"/>
                </a:lnTo>
                <a:lnTo>
                  <a:pt x="3217" y="1026"/>
                </a:lnTo>
                <a:lnTo>
                  <a:pt x="3215" y="1007"/>
                </a:lnTo>
                <a:lnTo>
                  <a:pt x="3213" y="988"/>
                </a:lnTo>
                <a:lnTo>
                  <a:pt x="3209" y="968"/>
                </a:lnTo>
                <a:lnTo>
                  <a:pt x="3206" y="951"/>
                </a:lnTo>
                <a:lnTo>
                  <a:pt x="3202" y="932"/>
                </a:lnTo>
                <a:lnTo>
                  <a:pt x="3196" y="915"/>
                </a:lnTo>
                <a:lnTo>
                  <a:pt x="3190" y="896"/>
                </a:lnTo>
                <a:lnTo>
                  <a:pt x="3183" y="878"/>
                </a:lnTo>
                <a:lnTo>
                  <a:pt x="3175" y="861"/>
                </a:lnTo>
                <a:lnTo>
                  <a:pt x="3167" y="844"/>
                </a:lnTo>
                <a:lnTo>
                  <a:pt x="3158" y="828"/>
                </a:lnTo>
                <a:lnTo>
                  <a:pt x="3148" y="811"/>
                </a:lnTo>
                <a:lnTo>
                  <a:pt x="3136" y="796"/>
                </a:lnTo>
                <a:lnTo>
                  <a:pt x="3125" y="779"/>
                </a:lnTo>
                <a:lnTo>
                  <a:pt x="3113" y="765"/>
                </a:lnTo>
                <a:lnTo>
                  <a:pt x="3112" y="763"/>
                </a:lnTo>
                <a:lnTo>
                  <a:pt x="3119" y="746"/>
                </a:lnTo>
                <a:lnTo>
                  <a:pt x="3125" y="729"/>
                </a:lnTo>
                <a:lnTo>
                  <a:pt x="3131" y="711"/>
                </a:lnTo>
                <a:lnTo>
                  <a:pt x="3136" y="694"/>
                </a:lnTo>
                <a:lnTo>
                  <a:pt x="3138" y="675"/>
                </a:lnTo>
                <a:lnTo>
                  <a:pt x="3142" y="658"/>
                </a:lnTo>
                <a:lnTo>
                  <a:pt x="3144" y="638"/>
                </a:lnTo>
                <a:lnTo>
                  <a:pt x="3144" y="621"/>
                </a:lnTo>
                <a:lnTo>
                  <a:pt x="3144" y="606"/>
                </a:lnTo>
                <a:lnTo>
                  <a:pt x="3142" y="591"/>
                </a:lnTo>
                <a:lnTo>
                  <a:pt x="3140" y="575"/>
                </a:lnTo>
                <a:lnTo>
                  <a:pt x="3138" y="560"/>
                </a:lnTo>
                <a:lnTo>
                  <a:pt x="3135" y="546"/>
                </a:lnTo>
                <a:lnTo>
                  <a:pt x="3131" y="531"/>
                </a:lnTo>
                <a:lnTo>
                  <a:pt x="3127" y="518"/>
                </a:lnTo>
                <a:lnTo>
                  <a:pt x="3123" y="502"/>
                </a:lnTo>
                <a:lnTo>
                  <a:pt x="3117" y="489"/>
                </a:lnTo>
                <a:lnTo>
                  <a:pt x="3112" y="475"/>
                </a:lnTo>
                <a:lnTo>
                  <a:pt x="3104" y="462"/>
                </a:lnTo>
                <a:lnTo>
                  <a:pt x="3096" y="449"/>
                </a:lnTo>
                <a:lnTo>
                  <a:pt x="3089" y="437"/>
                </a:lnTo>
                <a:lnTo>
                  <a:pt x="3081" y="424"/>
                </a:lnTo>
                <a:lnTo>
                  <a:pt x="3071" y="412"/>
                </a:lnTo>
                <a:lnTo>
                  <a:pt x="3062" y="401"/>
                </a:lnTo>
                <a:lnTo>
                  <a:pt x="3052" y="389"/>
                </a:lnTo>
                <a:lnTo>
                  <a:pt x="3042" y="378"/>
                </a:lnTo>
                <a:lnTo>
                  <a:pt x="3031" y="368"/>
                </a:lnTo>
                <a:lnTo>
                  <a:pt x="3019" y="356"/>
                </a:lnTo>
                <a:lnTo>
                  <a:pt x="2995" y="337"/>
                </a:lnTo>
                <a:lnTo>
                  <a:pt x="2970" y="320"/>
                </a:lnTo>
                <a:lnTo>
                  <a:pt x="2956" y="312"/>
                </a:lnTo>
                <a:lnTo>
                  <a:pt x="2943" y="305"/>
                </a:lnTo>
                <a:lnTo>
                  <a:pt x="2927" y="297"/>
                </a:lnTo>
                <a:lnTo>
                  <a:pt x="2912" y="291"/>
                </a:lnTo>
                <a:lnTo>
                  <a:pt x="2899" y="286"/>
                </a:lnTo>
                <a:lnTo>
                  <a:pt x="2883" y="280"/>
                </a:lnTo>
                <a:lnTo>
                  <a:pt x="2866" y="276"/>
                </a:lnTo>
                <a:lnTo>
                  <a:pt x="2851" y="270"/>
                </a:lnTo>
                <a:lnTo>
                  <a:pt x="2853" y="270"/>
                </a:lnTo>
                <a:lnTo>
                  <a:pt x="2849" y="255"/>
                </a:lnTo>
                <a:lnTo>
                  <a:pt x="2845" y="241"/>
                </a:lnTo>
                <a:lnTo>
                  <a:pt x="2841" y="226"/>
                </a:lnTo>
                <a:lnTo>
                  <a:pt x="2835" y="213"/>
                </a:lnTo>
                <a:lnTo>
                  <a:pt x="2830" y="199"/>
                </a:lnTo>
                <a:lnTo>
                  <a:pt x="2824" y="186"/>
                </a:lnTo>
                <a:lnTo>
                  <a:pt x="2816" y="174"/>
                </a:lnTo>
                <a:lnTo>
                  <a:pt x="2808" y="161"/>
                </a:lnTo>
                <a:lnTo>
                  <a:pt x="2801" y="149"/>
                </a:lnTo>
                <a:lnTo>
                  <a:pt x="2791" y="138"/>
                </a:lnTo>
                <a:lnTo>
                  <a:pt x="2782" y="126"/>
                </a:lnTo>
                <a:lnTo>
                  <a:pt x="2772" y="115"/>
                </a:lnTo>
                <a:lnTo>
                  <a:pt x="2762" y="105"/>
                </a:lnTo>
                <a:lnTo>
                  <a:pt x="2751" y="94"/>
                </a:lnTo>
                <a:lnTo>
                  <a:pt x="2728" y="76"/>
                </a:lnTo>
                <a:lnTo>
                  <a:pt x="2716" y="67"/>
                </a:lnTo>
                <a:lnTo>
                  <a:pt x="2703" y="59"/>
                </a:lnTo>
                <a:lnTo>
                  <a:pt x="2691" y="51"/>
                </a:lnTo>
                <a:lnTo>
                  <a:pt x="2678" y="44"/>
                </a:lnTo>
                <a:lnTo>
                  <a:pt x="2665" y="36"/>
                </a:lnTo>
                <a:lnTo>
                  <a:pt x="2651" y="30"/>
                </a:lnTo>
                <a:lnTo>
                  <a:pt x="2636" y="25"/>
                </a:lnTo>
                <a:lnTo>
                  <a:pt x="2622" y="19"/>
                </a:lnTo>
                <a:lnTo>
                  <a:pt x="2607" y="15"/>
                </a:lnTo>
                <a:lnTo>
                  <a:pt x="2592" y="11"/>
                </a:lnTo>
                <a:lnTo>
                  <a:pt x="2576" y="7"/>
                </a:lnTo>
                <a:lnTo>
                  <a:pt x="2561" y="4"/>
                </a:lnTo>
                <a:lnTo>
                  <a:pt x="2546" y="2"/>
                </a:lnTo>
                <a:lnTo>
                  <a:pt x="2528" y="0"/>
                </a:lnTo>
                <a:lnTo>
                  <a:pt x="2513" y="0"/>
                </a:lnTo>
                <a:lnTo>
                  <a:pt x="2496" y="0"/>
                </a:lnTo>
                <a:lnTo>
                  <a:pt x="2477" y="0"/>
                </a:lnTo>
                <a:lnTo>
                  <a:pt x="2457" y="2"/>
                </a:lnTo>
                <a:lnTo>
                  <a:pt x="2436" y="4"/>
                </a:lnTo>
                <a:lnTo>
                  <a:pt x="2417" y="7"/>
                </a:lnTo>
                <a:lnTo>
                  <a:pt x="2400" y="11"/>
                </a:lnTo>
                <a:lnTo>
                  <a:pt x="2381" y="17"/>
                </a:lnTo>
                <a:lnTo>
                  <a:pt x="2361" y="23"/>
                </a:lnTo>
                <a:lnTo>
                  <a:pt x="2344" y="28"/>
                </a:lnTo>
                <a:lnTo>
                  <a:pt x="2327" y="38"/>
                </a:lnTo>
                <a:lnTo>
                  <a:pt x="2310" y="46"/>
                </a:lnTo>
                <a:lnTo>
                  <a:pt x="2294" y="55"/>
                </a:lnTo>
                <a:lnTo>
                  <a:pt x="2277" y="67"/>
                </a:lnTo>
                <a:lnTo>
                  <a:pt x="2262" y="76"/>
                </a:lnTo>
                <a:lnTo>
                  <a:pt x="2248" y="90"/>
                </a:lnTo>
                <a:lnTo>
                  <a:pt x="2233" y="101"/>
                </a:lnTo>
                <a:lnTo>
                  <a:pt x="2221" y="115"/>
                </a:lnTo>
                <a:lnTo>
                  <a:pt x="2221" y="117"/>
                </a:lnTo>
                <a:lnTo>
                  <a:pt x="2210" y="103"/>
                </a:lnTo>
                <a:lnTo>
                  <a:pt x="2196" y="90"/>
                </a:lnTo>
                <a:lnTo>
                  <a:pt x="2183" y="78"/>
                </a:lnTo>
                <a:lnTo>
                  <a:pt x="2170" y="67"/>
                </a:lnTo>
                <a:lnTo>
                  <a:pt x="2154" y="55"/>
                </a:lnTo>
                <a:lnTo>
                  <a:pt x="2139" y="46"/>
                </a:lnTo>
                <a:lnTo>
                  <a:pt x="2123" y="38"/>
                </a:lnTo>
                <a:lnTo>
                  <a:pt x="2106" y="30"/>
                </a:lnTo>
                <a:lnTo>
                  <a:pt x="2089" y="23"/>
                </a:lnTo>
                <a:lnTo>
                  <a:pt x="2072" y="17"/>
                </a:lnTo>
                <a:lnTo>
                  <a:pt x="2054" y="11"/>
                </a:lnTo>
                <a:lnTo>
                  <a:pt x="2037" y="7"/>
                </a:lnTo>
                <a:lnTo>
                  <a:pt x="2018" y="4"/>
                </a:lnTo>
                <a:lnTo>
                  <a:pt x="2001" y="2"/>
                </a:lnTo>
                <a:lnTo>
                  <a:pt x="1982" y="0"/>
                </a:lnTo>
                <a:lnTo>
                  <a:pt x="1962" y="0"/>
                </a:lnTo>
                <a:lnTo>
                  <a:pt x="1939" y="0"/>
                </a:lnTo>
                <a:lnTo>
                  <a:pt x="1916" y="2"/>
                </a:lnTo>
                <a:lnTo>
                  <a:pt x="1895" y="5"/>
                </a:lnTo>
                <a:lnTo>
                  <a:pt x="1872" y="11"/>
                </a:lnTo>
                <a:lnTo>
                  <a:pt x="1851" y="17"/>
                </a:lnTo>
                <a:lnTo>
                  <a:pt x="1830" y="25"/>
                </a:lnTo>
                <a:lnTo>
                  <a:pt x="1811" y="32"/>
                </a:lnTo>
                <a:lnTo>
                  <a:pt x="1792" y="44"/>
                </a:lnTo>
                <a:lnTo>
                  <a:pt x="1772" y="55"/>
                </a:lnTo>
                <a:lnTo>
                  <a:pt x="1755" y="67"/>
                </a:lnTo>
                <a:lnTo>
                  <a:pt x="1738" y="80"/>
                </a:lnTo>
                <a:lnTo>
                  <a:pt x="1723" y="96"/>
                </a:lnTo>
                <a:lnTo>
                  <a:pt x="1707" y="111"/>
                </a:lnTo>
                <a:lnTo>
                  <a:pt x="1694" y="128"/>
                </a:lnTo>
                <a:lnTo>
                  <a:pt x="1682" y="145"/>
                </a:lnTo>
                <a:lnTo>
                  <a:pt x="1671" y="163"/>
                </a:lnTo>
                <a:lnTo>
                  <a:pt x="1673" y="168"/>
                </a:lnTo>
                <a:lnTo>
                  <a:pt x="1659" y="155"/>
                </a:lnTo>
                <a:lnTo>
                  <a:pt x="1644" y="144"/>
                </a:lnTo>
                <a:lnTo>
                  <a:pt x="1629" y="134"/>
                </a:lnTo>
                <a:lnTo>
                  <a:pt x="1613" y="124"/>
                </a:lnTo>
                <a:lnTo>
                  <a:pt x="1596" y="115"/>
                </a:lnTo>
                <a:lnTo>
                  <a:pt x="1579" y="105"/>
                </a:lnTo>
                <a:lnTo>
                  <a:pt x="1561" y="98"/>
                </a:lnTo>
                <a:lnTo>
                  <a:pt x="1544" y="92"/>
                </a:lnTo>
                <a:lnTo>
                  <a:pt x="1527" y="84"/>
                </a:lnTo>
                <a:lnTo>
                  <a:pt x="1508" y="80"/>
                </a:lnTo>
                <a:lnTo>
                  <a:pt x="1490" y="74"/>
                </a:lnTo>
                <a:lnTo>
                  <a:pt x="1471" y="71"/>
                </a:lnTo>
                <a:lnTo>
                  <a:pt x="1452" y="69"/>
                </a:lnTo>
                <a:lnTo>
                  <a:pt x="1433" y="65"/>
                </a:lnTo>
                <a:lnTo>
                  <a:pt x="1414" y="65"/>
                </a:lnTo>
                <a:lnTo>
                  <a:pt x="1394" y="65"/>
                </a:lnTo>
                <a:lnTo>
                  <a:pt x="1368" y="65"/>
                </a:lnTo>
                <a:lnTo>
                  <a:pt x="1339" y="67"/>
                </a:lnTo>
                <a:lnTo>
                  <a:pt x="1314" y="71"/>
                </a:lnTo>
                <a:lnTo>
                  <a:pt x="1287" y="78"/>
                </a:lnTo>
                <a:lnTo>
                  <a:pt x="1262" y="84"/>
                </a:lnTo>
                <a:lnTo>
                  <a:pt x="1237" y="94"/>
                </a:lnTo>
                <a:lnTo>
                  <a:pt x="1212" y="103"/>
                </a:lnTo>
                <a:lnTo>
                  <a:pt x="1189" y="115"/>
                </a:lnTo>
                <a:lnTo>
                  <a:pt x="1166" y="128"/>
                </a:lnTo>
                <a:lnTo>
                  <a:pt x="1145" y="144"/>
                </a:lnTo>
                <a:lnTo>
                  <a:pt x="1126" y="159"/>
                </a:lnTo>
                <a:lnTo>
                  <a:pt x="1107" y="176"/>
                </a:lnTo>
                <a:lnTo>
                  <a:pt x="1087" y="195"/>
                </a:lnTo>
                <a:lnTo>
                  <a:pt x="1072" y="215"/>
                </a:lnTo>
                <a:lnTo>
                  <a:pt x="1057" y="234"/>
                </a:lnTo>
                <a:lnTo>
                  <a:pt x="1043" y="257"/>
                </a:lnTo>
                <a:lnTo>
                  <a:pt x="1041" y="259"/>
                </a:lnTo>
                <a:lnTo>
                  <a:pt x="1013" y="243"/>
                </a:lnTo>
                <a:lnTo>
                  <a:pt x="982" y="232"/>
                </a:lnTo>
                <a:lnTo>
                  <a:pt x="951" y="220"/>
                </a:lnTo>
                <a:lnTo>
                  <a:pt x="936" y="216"/>
                </a:lnTo>
                <a:lnTo>
                  <a:pt x="919" y="213"/>
                </a:lnTo>
                <a:lnTo>
                  <a:pt x="903" y="209"/>
                </a:lnTo>
                <a:lnTo>
                  <a:pt x="888" y="205"/>
                </a:lnTo>
                <a:lnTo>
                  <a:pt x="871" y="203"/>
                </a:lnTo>
                <a:lnTo>
                  <a:pt x="853" y="199"/>
                </a:lnTo>
                <a:lnTo>
                  <a:pt x="838" y="197"/>
                </a:lnTo>
                <a:lnTo>
                  <a:pt x="821" y="197"/>
                </a:lnTo>
                <a:lnTo>
                  <a:pt x="804" y="195"/>
                </a:lnTo>
                <a:lnTo>
                  <a:pt x="788" y="195"/>
                </a:lnTo>
                <a:lnTo>
                  <a:pt x="761" y="197"/>
                </a:lnTo>
                <a:lnTo>
                  <a:pt x="736" y="199"/>
                </a:lnTo>
                <a:lnTo>
                  <a:pt x="711" y="201"/>
                </a:lnTo>
                <a:lnTo>
                  <a:pt x="687" y="205"/>
                </a:lnTo>
                <a:lnTo>
                  <a:pt x="662" y="211"/>
                </a:lnTo>
                <a:lnTo>
                  <a:pt x="639" y="216"/>
                </a:lnTo>
                <a:lnTo>
                  <a:pt x="616" y="224"/>
                </a:lnTo>
                <a:lnTo>
                  <a:pt x="593" y="232"/>
                </a:lnTo>
                <a:lnTo>
                  <a:pt x="569" y="241"/>
                </a:lnTo>
                <a:lnTo>
                  <a:pt x="548" y="251"/>
                </a:lnTo>
                <a:lnTo>
                  <a:pt x="527" y="262"/>
                </a:lnTo>
                <a:lnTo>
                  <a:pt x="506" y="274"/>
                </a:lnTo>
                <a:lnTo>
                  <a:pt x="487" y="287"/>
                </a:lnTo>
                <a:lnTo>
                  <a:pt x="468" y="301"/>
                </a:lnTo>
                <a:lnTo>
                  <a:pt x="449" y="314"/>
                </a:lnTo>
                <a:lnTo>
                  <a:pt x="431" y="330"/>
                </a:lnTo>
                <a:lnTo>
                  <a:pt x="416" y="347"/>
                </a:lnTo>
                <a:lnTo>
                  <a:pt x="399" y="362"/>
                </a:lnTo>
                <a:lnTo>
                  <a:pt x="385" y="380"/>
                </a:lnTo>
                <a:lnTo>
                  <a:pt x="370" y="399"/>
                </a:lnTo>
                <a:lnTo>
                  <a:pt x="358" y="416"/>
                </a:lnTo>
                <a:lnTo>
                  <a:pt x="345" y="435"/>
                </a:lnTo>
                <a:lnTo>
                  <a:pt x="333" y="456"/>
                </a:lnTo>
                <a:lnTo>
                  <a:pt x="324" y="475"/>
                </a:lnTo>
                <a:lnTo>
                  <a:pt x="314" y="497"/>
                </a:lnTo>
                <a:lnTo>
                  <a:pt x="307" y="518"/>
                </a:lnTo>
                <a:lnTo>
                  <a:pt x="301" y="541"/>
                </a:lnTo>
                <a:lnTo>
                  <a:pt x="295" y="562"/>
                </a:lnTo>
                <a:lnTo>
                  <a:pt x="291" y="585"/>
                </a:lnTo>
                <a:lnTo>
                  <a:pt x="287" y="608"/>
                </a:lnTo>
                <a:lnTo>
                  <a:pt x="286" y="631"/>
                </a:lnTo>
                <a:lnTo>
                  <a:pt x="286" y="654"/>
                </a:lnTo>
                <a:lnTo>
                  <a:pt x="286" y="669"/>
                </a:lnTo>
                <a:lnTo>
                  <a:pt x="286" y="686"/>
                </a:lnTo>
                <a:lnTo>
                  <a:pt x="287" y="702"/>
                </a:lnTo>
                <a:lnTo>
                  <a:pt x="289" y="717"/>
                </a:lnTo>
                <a:lnTo>
                  <a:pt x="291" y="715"/>
                </a:lnTo>
                <a:close/>
              </a:path>
            </a:pathLst>
          </a:custGeom>
          <a:solidFill>
            <a:schemeClr val="bg1"/>
          </a:solidFill>
          <a:ln w="28575" cmpd="sng">
            <a:solidFill>
              <a:srgbClr val="56C4D2"/>
            </a:solidFill>
            <a:round/>
            <a:headEnd/>
            <a:tailEnd/>
          </a:ln>
        </p:spPr>
        <p:txBody>
          <a:bodyPr/>
          <a:lstStyle/>
          <a:p>
            <a:pPr defTabSz="1218906"/>
            <a:endParaRPr lang="en-US" sz="1200" dirty="0">
              <a:cs typeface="+mn-ea"/>
            </a:endParaRPr>
          </a:p>
        </p:txBody>
      </p:sp>
      <p:sp>
        <p:nvSpPr>
          <p:cNvPr id="19" name="矩形 18">
            <a:extLst>
              <a:ext uri="{FF2B5EF4-FFF2-40B4-BE49-F238E27FC236}">
                <a16:creationId xmlns:a16="http://schemas.microsoft.com/office/drawing/2014/main" xmlns="" id="{CC80A8E7-3BEA-44CD-B1EE-073203FACA9E}"/>
              </a:ext>
            </a:extLst>
          </p:cNvPr>
          <p:cNvSpPr/>
          <p:nvPr/>
        </p:nvSpPr>
        <p:spPr bwMode="gray">
          <a:xfrm>
            <a:off x="4482604" y="4830853"/>
            <a:ext cx="1207538" cy="338554"/>
          </a:xfrm>
          <a:prstGeom prst="rect">
            <a:avLst/>
          </a:prstGeom>
          <a:ln>
            <a:noFill/>
          </a:ln>
        </p:spPr>
        <p:txBody>
          <a:bodyPr wrap="square">
            <a:noAutofit/>
          </a:bodyPr>
          <a:lstStyle/>
          <a:p>
            <a:pPr algn="ctr" defTabSz="914373" fontAlgn="ctr"/>
            <a:r>
              <a:rPr lang="en-US" sz="1200" dirty="0"/>
              <a:t>WAN/DCI</a:t>
            </a:r>
            <a:endParaRPr lang="en-US" altLang="zh-CN" sz="1200" kern="0" dirty="0"/>
          </a:p>
        </p:txBody>
      </p:sp>
      <p:sp>
        <p:nvSpPr>
          <p:cNvPr id="20" name="圆角矩形 291">
            <a:extLst>
              <a:ext uri="{FF2B5EF4-FFF2-40B4-BE49-F238E27FC236}">
                <a16:creationId xmlns:a16="http://schemas.microsoft.com/office/drawing/2014/main" xmlns="" id="{F9175EE9-16FA-47BC-977D-575CC2C4111A}"/>
              </a:ext>
            </a:extLst>
          </p:cNvPr>
          <p:cNvSpPr/>
          <p:nvPr/>
        </p:nvSpPr>
        <p:spPr bwMode="gray">
          <a:xfrm>
            <a:off x="1637618" y="3743718"/>
            <a:ext cx="2005851" cy="2453540"/>
          </a:xfrm>
          <a:prstGeom prst="roundRect">
            <a:avLst>
              <a:gd name="adj" fmla="val 0"/>
            </a:avLst>
          </a:prstGeom>
          <a:noFill/>
          <a:ln w="12700">
            <a:solidFill>
              <a:srgbClr val="94DAE2"/>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8940" algn="ctr" defTabSz="798001" eaLnBrk="0" fontAlgn="base" hangingPunct="0">
              <a:spcBef>
                <a:spcPct val="0"/>
              </a:spcBef>
              <a:spcAft>
                <a:spcPct val="0"/>
              </a:spcAft>
              <a:buClr>
                <a:srgbClr val="1F497D"/>
              </a:buClr>
            </a:pPr>
            <a:endParaRPr kumimoji="1" lang="en-US" sz="1200" kern="0" dirty="0">
              <a:solidFill>
                <a:schemeClr val="tx1"/>
              </a:solidFill>
              <a:cs typeface="+mn-ea"/>
            </a:endParaRPr>
          </a:p>
        </p:txBody>
      </p:sp>
      <p:sp>
        <p:nvSpPr>
          <p:cNvPr id="21" name="Freeform 78">
            <a:extLst>
              <a:ext uri="{FF2B5EF4-FFF2-40B4-BE49-F238E27FC236}">
                <a16:creationId xmlns:a16="http://schemas.microsoft.com/office/drawing/2014/main" xmlns="" id="{3AAAC39F-57EC-417D-B91F-779E9366D979}"/>
              </a:ext>
            </a:extLst>
          </p:cNvPr>
          <p:cNvSpPr>
            <a:spLocks noEditPoints="1"/>
          </p:cNvSpPr>
          <p:nvPr/>
        </p:nvSpPr>
        <p:spPr bwMode="gray">
          <a:xfrm>
            <a:off x="1784817" y="4075209"/>
            <a:ext cx="491985" cy="29868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rgbClr val="00B0F0"/>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buFont typeface="Wingdings" pitchFamily="2" charset="2"/>
              <a:buChar char="n"/>
            </a:pPr>
            <a:endParaRPr lang="en-US" altLang="zh-CN" sz="1200" dirty="0"/>
          </a:p>
        </p:txBody>
      </p:sp>
      <p:grpSp>
        <p:nvGrpSpPr>
          <p:cNvPr id="22" name="组合 63">
            <a:extLst>
              <a:ext uri="{FF2B5EF4-FFF2-40B4-BE49-F238E27FC236}">
                <a16:creationId xmlns:a16="http://schemas.microsoft.com/office/drawing/2014/main" xmlns="" id="{CB349897-3B98-42EA-A592-977EC1DF01C6}"/>
              </a:ext>
            </a:extLst>
          </p:cNvPr>
          <p:cNvGrpSpPr/>
          <p:nvPr/>
        </p:nvGrpSpPr>
        <p:grpSpPr bwMode="gray">
          <a:xfrm>
            <a:off x="1853008" y="5374375"/>
            <a:ext cx="374269" cy="292567"/>
            <a:chOff x="1162859" y="3772128"/>
            <a:chExt cx="427038" cy="447675"/>
          </a:xfrm>
          <a:solidFill>
            <a:srgbClr val="00B0F0"/>
          </a:solidFill>
        </p:grpSpPr>
        <p:sp>
          <p:nvSpPr>
            <p:cNvPr id="23" name="Freeform 12">
              <a:extLst>
                <a:ext uri="{FF2B5EF4-FFF2-40B4-BE49-F238E27FC236}">
                  <a16:creationId xmlns:a16="http://schemas.microsoft.com/office/drawing/2014/main" xmlns="" id="{5066C2F0-EE50-4454-B72C-AF31EEB0AEEE}"/>
                </a:ext>
              </a:extLst>
            </p:cNvPr>
            <p:cNvSpPr>
              <a:spLocks/>
            </p:cNvSpPr>
            <p:nvPr/>
          </p:nvSpPr>
          <p:spPr bwMode="gray">
            <a:xfrm>
              <a:off x="1162859" y="3772128"/>
              <a:ext cx="425450" cy="17938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4" name="Freeform 13">
              <a:extLst>
                <a:ext uri="{FF2B5EF4-FFF2-40B4-BE49-F238E27FC236}">
                  <a16:creationId xmlns:a16="http://schemas.microsoft.com/office/drawing/2014/main" xmlns="" id="{874A4A6C-D8E2-4CA8-AF10-CEA2EB2703CD}"/>
                </a:ext>
              </a:extLst>
            </p:cNvPr>
            <p:cNvSpPr>
              <a:spLocks noEditPoints="1"/>
            </p:cNvSpPr>
            <p:nvPr/>
          </p:nvSpPr>
          <p:spPr bwMode="gray">
            <a:xfrm>
              <a:off x="1162859" y="3973740"/>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sp>
        <p:nvSpPr>
          <p:cNvPr id="25" name="矩形 24">
            <a:extLst>
              <a:ext uri="{FF2B5EF4-FFF2-40B4-BE49-F238E27FC236}">
                <a16:creationId xmlns:a16="http://schemas.microsoft.com/office/drawing/2014/main" xmlns="" id="{22B758A2-3F87-4C80-BB89-3655A3074F05}"/>
              </a:ext>
            </a:extLst>
          </p:cNvPr>
          <p:cNvSpPr/>
          <p:nvPr/>
        </p:nvSpPr>
        <p:spPr bwMode="gray">
          <a:xfrm>
            <a:off x="1564175" y="4351338"/>
            <a:ext cx="933269" cy="338554"/>
          </a:xfrm>
          <a:prstGeom prst="rect">
            <a:avLst/>
          </a:prstGeom>
        </p:spPr>
        <p:txBody>
          <a:bodyPr wrap="none">
            <a:noAutofit/>
          </a:bodyPr>
          <a:lstStyle/>
          <a:p>
            <a:pPr algn="ctr" defTabSz="914373" fontAlgn="ctr"/>
            <a:r>
              <a:rPr lang="en-US" sz="1200" dirty="0"/>
              <a:t>Campus</a:t>
            </a:r>
          </a:p>
        </p:txBody>
      </p:sp>
      <p:sp>
        <p:nvSpPr>
          <p:cNvPr id="26" name="矩形 25">
            <a:extLst>
              <a:ext uri="{FF2B5EF4-FFF2-40B4-BE49-F238E27FC236}">
                <a16:creationId xmlns:a16="http://schemas.microsoft.com/office/drawing/2014/main" xmlns="" id="{C6A630E9-6F2E-4219-9DE5-74ADC102DDB5}"/>
              </a:ext>
            </a:extLst>
          </p:cNvPr>
          <p:cNvSpPr/>
          <p:nvPr/>
        </p:nvSpPr>
        <p:spPr bwMode="gray">
          <a:xfrm>
            <a:off x="1613868" y="5657392"/>
            <a:ext cx="833883" cy="338554"/>
          </a:xfrm>
          <a:prstGeom prst="rect">
            <a:avLst/>
          </a:prstGeom>
        </p:spPr>
        <p:txBody>
          <a:bodyPr wrap="none">
            <a:noAutofit/>
          </a:bodyPr>
          <a:lstStyle/>
          <a:p>
            <a:pPr algn="ctr" defTabSz="914373" fontAlgn="ctr"/>
            <a:r>
              <a:rPr lang="en-US" sz="1200" dirty="0"/>
              <a:t>Branch</a:t>
            </a:r>
          </a:p>
        </p:txBody>
      </p:sp>
      <p:sp>
        <p:nvSpPr>
          <p:cNvPr id="27" name="Freeform 116">
            <a:extLst>
              <a:ext uri="{FF2B5EF4-FFF2-40B4-BE49-F238E27FC236}">
                <a16:creationId xmlns:a16="http://schemas.microsoft.com/office/drawing/2014/main" xmlns="" id="{D3D62899-F7DF-4FB7-94A9-5180D5AB5991}"/>
              </a:ext>
            </a:extLst>
          </p:cNvPr>
          <p:cNvSpPr>
            <a:spLocks noEditPoints="1"/>
          </p:cNvSpPr>
          <p:nvPr/>
        </p:nvSpPr>
        <p:spPr bwMode="gray">
          <a:xfrm>
            <a:off x="2843638" y="4149838"/>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8" name="Freeform 116">
            <a:extLst>
              <a:ext uri="{FF2B5EF4-FFF2-40B4-BE49-F238E27FC236}">
                <a16:creationId xmlns:a16="http://schemas.microsoft.com/office/drawing/2014/main" xmlns="" id="{3FE4FC27-A6B4-44FF-8C7F-51DC12659C9B}"/>
              </a:ext>
            </a:extLst>
          </p:cNvPr>
          <p:cNvSpPr>
            <a:spLocks noEditPoints="1"/>
          </p:cNvSpPr>
          <p:nvPr/>
        </p:nvSpPr>
        <p:spPr bwMode="gray">
          <a:xfrm>
            <a:off x="2855847" y="4535173"/>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nvGrpSpPr>
          <p:cNvPr id="29" name="组合 594">
            <a:extLst>
              <a:ext uri="{FF2B5EF4-FFF2-40B4-BE49-F238E27FC236}">
                <a16:creationId xmlns:a16="http://schemas.microsoft.com/office/drawing/2014/main" xmlns="" id="{F213EEBF-1C1D-4423-A0EB-DA755F293CF2}"/>
              </a:ext>
            </a:extLst>
          </p:cNvPr>
          <p:cNvGrpSpPr/>
          <p:nvPr/>
        </p:nvGrpSpPr>
        <p:grpSpPr bwMode="gray">
          <a:xfrm>
            <a:off x="2471453" y="4035367"/>
            <a:ext cx="125122" cy="110325"/>
            <a:chOff x="10096500" y="3467100"/>
            <a:chExt cx="238125" cy="212725"/>
          </a:xfrm>
          <a:solidFill>
            <a:srgbClr val="0076B1"/>
          </a:solidFill>
        </p:grpSpPr>
        <p:sp>
          <p:nvSpPr>
            <p:cNvPr id="30" name="Freeform 511">
              <a:extLst>
                <a:ext uri="{FF2B5EF4-FFF2-40B4-BE49-F238E27FC236}">
                  <a16:creationId xmlns:a16="http://schemas.microsoft.com/office/drawing/2014/main" xmlns="" id="{974D9CFB-1A85-4CBC-8493-1C520E0A5610}"/>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31" name="Freeform 512">
              <a:extLst>
                <a:ext uri="{FF2B5EF4-FFF2-40B4-BE49-F238E27FC236}">
                  <a16:creationId xmlns:a16="http://schemas.microsoft.com/office/drawing/2014/main" xmlns="" id="{35FAEFDA-0067-4FEE-BD07-6CA85671CEB1}"/>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32" name="Freeform 513">
              <a:extLst>
                <a:ext uri="{FF2B5EF4-FFF2-40B4-BE49-F238E27FC236}">
                  <a16:creationId xmlns:a16="http://schemas.microsoft.com/office/drawing/2014/main" xmlns="" id="{94ADB85B-1430-4E55-97B8-47567AD33899}"/>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33" name="Freeform 515">
              <a:extLst>
                <a:ext uri="{FF2B5EF4-FFF2-40B4-BE49-F238E27FC236}">
                  <a16:creationId xmlns:a16="http://schemas.microsoft.com/office/drawing/2014/main" xmlns="" id="{9085E220-7ACA-426F-8087-497B3997CA9D}"/>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grpSp>
        <p:nvGrpSpPr>
          <p:cNvPr id="34" name="组合 594">
            <a:extLst>
              <a:ext uri="{FF2B5EF4-FFF2-40B4-BE49-F238E27FC236}">
                <a16:creationId xmlns:a16="http://schemas.microsoft.com/office/drawing/2014/main" xmlns="" id="{29EA4E84-5AD3-41F4-978F-09B26EEA92C1}"/>
              </a:ext>
            </a:extLst>
          </p:cNvPr>
          <p:cNvGrpSpPr/>
          <p:nvPr/>
        </p:nvGrpSpPr>
        <p:grpSpPr bwMode="gray">
          <a:xfrm>
            <a:off x="2565304" y="4222536"/>
            <a:ext cx="125122" cy="110325"/>
            <a:chOff x="10096500" y="3467100"/>
            <a:chExt cx="238125" cy="212725"/>
          </a:xfrm>
          <a:solidFill>
            <a:srgbClr val="0076B1"/>
          </a:solidFill>
        </p:grpSpPr>
        <p:sp>
          <p:nvSpPr>
            <p:cNvPr id="35" name="Freeform 511">
              <a:extLst>
                <a:ext uri="{FF2B5EF4-FFF2-40B4-BE49-F238E27FC236}">
                  <a16:creationId xmlns:a16="http://schemas.microsoft.com/office/drawing/2014/main" xmlns="" id="{12ED8991-9A5F-473C-B3F2-A82C0EC9CB8C}"/>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36" name="Freeform 512">
              <a:extLst>
                <a:ext uri="{FF2B5EF4-FFF2-40B4-BE49-F238E27FC236}">
                  <a16:creationId xmlns:a16="http://schemas.microsoft.com/office/drawing/2014/main" xmlns="" id="{B9C75C8C-B835-48D6-AC17-9DF39621712B}"/>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37" name="Freeform 513">
              <a:extLst>
                <a:ext uri="{FF2B5EF4-FFF2-40B4-BE49-F238E27FC236}">
                  <a16:creationId xmlns:a16="http://schemas.microsoft.com/office/drawing/2014/main" xmlns="" id="{CBEE49E4-5BB5-4A2D-8993-43CD9182195E}"/>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38" name="Freeform 515">
              <a:extLst>
                <a:ext uri="{FF2B5EF4-FFF2-40B4-BE49-F238E27FC236}">
                  <a16:creationId xmlns:a16="http://schemas.microsoft.com/office/drawing/2014/main" xmlns="" id="{6BAEEBFF-0BEA-4DF0-8055-280B43C02C04}"/>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grpSp>
        <p:nvGrpSpPr>
          <p:cNvPr id="39" name="组合 594">
            <a:extLst>
              <a:ext uri="{FF2B5EF4-FFF2-40B4-BE49-F238E27FC236}">
                <a16:creationId xmlns:a16="http://schemas.microsoft.com/office/drawing/2014/main" xmlns="" id="{869CDAA0-D726-4A56-B016-26FCC9F2EB0C}"/>
              </a:ext>
            </a:extLst>
          </p:cNvPr>
          <p:cNvGrpSpPr/>
          <p:nvPr/>
        </p:nvGrpSpPr>
        <p:grpSpPr bwMode="gray">
          <a:xfrm>
            <a:off x="2460585" y="4409705"/>
            <a:ext cx="125122" cy="110325"/>
            <a:chOff x="10096500" y="3467100"/>
            <a:chExt cx="238125" cy="212725"/>
          </a:xfrm>
          <a:solidFill>
            <a:srgbClr val="0076B1"/>
          </a:solidFill>
        </p:grpSpPr>
        <p:sp>
          <p:nvSpPr>
            <p:cNvPr id="40" name="Freeform 511">
              <a:extLst>
                <a:ext uri="{FF2B5EF4-FFF2-40B4-BE49-F238E27FC236}">
                  <a16:creationId xmlns:a16="http://schemas.microsoft.com/office/drawing/2014/main" xmlns="" id="{5A834CDD-4C1F-4570-B8AF-30686E36258D}"/>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41" name="Freeform 512">
              <a:extLst>
                <a:ext uri="{FF2B5EF4-FFF2-40B4-BE49-F238E27FC236}">
                  <a16:creationId xmlns:a16="http://schemas.microsoft.com/office/drawing/2014/main" xmlns="" id="{2C62D05B-83FC-428A-B551-FD673CF14913}"/>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42" name="Freeform 513">
              <a:extLst>
                <a:ext uri="{FF2B5EF4-FFF2-40B4-BE49-F238E27FC236}">
                  <a16:creationId xmlns:a16="http://schemas.microsoft.com/office/drawing/2014/main" xmlns="" id="{62DA00B1-6418-453D-9F71-A46CF16B52FB}"/>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43" name="Freeform 515">
              <a:extLst>
                <a:ext uri="{FF2B5EF4-FFF2-40B4-BE49-F238E27FC236}">
                  <a16:creationId xmlns:a16="http://schemas.microsoft.com/office/drawing/2014/main" xmlns="" id="{654679A9-8723-4D01-9AEC-D04022EE454F}"/>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cxnSp>
        <p:nvCxnSpPr>
          <p:cNvPr id="44" name="直接连接符 43">
            <a:extLst>
              <a:ext uri="{FF2B5EF4-FFF2-40B4-BE49-F238E27FC236}">
                <a16:creationId xmlns:a16="http://schemas.microsoft.com/office/drawing/2014/main" xmlns="" id="{6F4407FD-EB61-4357-B753-618BA7B0A422}"/>
              </a:ext>
            </a:extLst>
          </p:cNvPr>
          <p:cNvCxnSpPr/>
          <p:nvPr/>
        </p:nvCxnSpPr>
        <p:spPr bwMode="gray">
          <a:xfrm>
            <a:off x="3319244" y="4386718"/>
            <a:ext cx="17688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5C893AEE-F536-49D6-B019-1F81BF3FC574}"/>
              </a:ext>
            </a:extLst>
          </p:cNvPr>
          <p:cNvCxnSpPr/>
          <p:nvPr/>
        </p:nvCxnSpPr>
        <p:spPr bwMode="gray">
          <a:xfrm>
            <a:off x="3121602" y="4180708"/>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EF5BD758-7698-4609-B93C-72194FFB1EAC}"/>
              </a:ext>
            </a:extLst>
          </p:cNvPr>
          <p:cNvCxnSpPr/>
          <p:nvPr/>
        </p:nvCxnSpPr>
        <p:spPr bwMode="gray">
          <a:xfrm>
            <a:off x="3127878" y="4566004"/>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7B4EEBBE-0619-463C-9748-6B96D474BF71}"/>
              </a:ext>
            </a:extLst>
          </p:cNvPr>
          <p:cNvCxnSpPr/>
          <p:nvPr/>
        </p:nvCxnSpPr>
        <p:spPr bwMode="gray">
          <a:xfrm>
            <a:off x="2667569" y="4648138"/>
            <a:ext cx="8844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8" name="组合 594">
            <a:extLst>
              <a:ext uri="{FF2B5EF4-FFF2-40B4-BE49-F238E27FC236}">
                <a16:creationId xmlns:a16="http://schemas.microsoft.com/office/drawing/2014/main" xmlns="" id="{E7B0C507-C279-487F-96E0-FD49F6BA6396}"/>
              </a:ext>
            </a:extLst>
          </p:cNvPr>
          <p:cNvGrpSpPr/>
          <p:nvPr/>
        </p:nvGrpSpPr>
        <p:grpSpPr bwMode="gray">
          <a:xfrm>
            <a:off x="2539192" y="4596874"/>
            <a:ext cx="125122" cy="110325"/>
            <a:chOff x="10096500" y="3467100"/>
            <a:chExt cx="238125" cy="212725"/>
          </a:xfrm>
          <a:solidFill>
            <a:srgbClr val="0076B1"/>
          </a:solidFill>
        </p:grpSpPr>
        <p:sp>
          <p:nvSpPr>
            <p:cNvPr id="49" name="Freeform 511">
              <a:extLst>
                <a:ext uri="{FF2B5EF4-FFF2-40B4-BE49-F238E27FC236}">
                  <a16:creationId xmlns:a16="http://schemas.microsoft.com/office/drawing/2014/main" xmlns="" id="{E76ACA34-CA91-435C-8BF3-937ACBE19149}"/>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50" name="Freeform 512">
              <a:extLst>
                <a:ext uri="{FF2B5EF4-FFF2-40B4-BE49-F238E27FC236}">
                  <a16:creationId xmlns:a16="http://schemas.microsoft.com/office/drawing/2014/main" xmlns="" id="{C95B6C33-8005-461D-AB39-76EC866A334B}"/>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51" name="Freeform 513">
              <a:extLst>
                <a:ext uri="{FF2B5EF4-FFF2-40B4-BE49-F238E27FC236}">
                  <a16:creationId xmlns:a16="http://schemas.microsoft.com/office/drawing/2014/main" xmlns="" id="{B575283B-FFDC-4C78-BE0C-9C9BC224344E}"/>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52" name="Freeform 515">
              <a:extLst>
                <a:ext uri="{FF2B5EF4-FFF2-40B4-BE49-F238E27FC236}">
                  <a16:creationId xmlns:a16="http://schemas.microsoft.com/office/drawing/2014/main" xmlns="" id="{DE07CE15-B0FD-4CA4-940F-B52D7566C8EE}"/>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cxnSp>
        <p:nvCxnSpPr>
          <p:cNvPr id="53" name="直接连接符 52">
            <a:extLst>
              <a:ext uri="{FF2B5EF4-FFF2-40B4-BE49-F238E27FC236}">
                <a16:creationId xmlns:a16="http://schemas.microsoft.com/office/drawing/2014/main" xmlns="" id="{39A521C4-A726-4CFA-839E-A9B252CF7811}"/>
              </a:ext>
            </a:extLst>
          </p:cNvPr>
          <p:cNvCxnSpPr/>
          <p:nvPr/>
        </p:nvCxnSpPr>
        <p:spPr bwMode="gray">
          <a:xfrm>
            <a:off x="2614265" y="4455818"/>
            <a:ext cx="141663"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282F7800-C134-44A2-8794-771360176460}"/>
              </a:ext>
            </a:extLst>
          </p:cNvPr>
          <p:cNvCxnSpPr/>
          <p:nvPr/>
        </p:nvCxnSpPr>
        <p:spPr bwMode="gray">
          <a:xfrm>
            <a:off x="2614265" y="4091354"/>
            <a:ext cx="141663"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BE780B69-7FDA-4638-BB50-AEE9E20E8FE6}"/>
              </a:ext>
            </a:extLst>
          </p:cNvPr>
          <p:cNvCxnSpPr/>
          <p:nvPr/>
        </p:nvCxnSpPr>
        <p:spPr bwMode="gray">
          <a:xfrm>
            <a:off x="2667569" y="4304421"/>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CA2A6406-32B4-4310-B66D-6ABA4D71D707}"/>
              </a:ext>
            </a:extLst>
          </p:cNvPr>
          <p:cNvCxnSpPr/>
          <p:nvPr/>
        </p:nvCxnSpPr>
        <p:spPr bwMode="gray">
          <a:xfrm>
            <a:off x="2752052" y="4092256"/>
            <a:ext cx="0" cy="56581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7A1CEEEA-065F-4879-A6F6-B77600D040E1}"/>
              </a:ext>
            </a:extLst>
          </p:cNvPr>
          <p:cNvCxnSpPr/>
          <p:nvPr/>
        </p:nvCxnSpPr>
        <p:spPr bwMode="gray">
          <a:xfrm>
            <a:off x="2756010" y="4180708"/>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45120BDE-ED37-4D2C-B3C7-810C608B0FC3}"/>
              </a:ext>
            </a:extLst>
          </p:cNvPr>
          <p:cNvCxnSpPr/>
          <p:nvPr/>
        </p:nvCxnSpPr>
        <p:spPr bwMode="gray">
          <a:xfrm>
            <a:off x="2756010" y="4566004"/>
            <a:ext cx="8844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3AE30EA6-00BB-493B-B221-3F8333EF84F2}"/>
              </a:ext>
            </a:extLst>
          </p:cNvPr>
          <p:cNvCxnSpPr/>
          <p:nvPr/>
        </p:nvCxnSpPr>
        <p:spPr bwMode="gray">
          <a:xfrm>
            <a:off x="3211227" y="4180749"/>
            <a:ext cx="0" cy="38529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0" name="Freeform 116">
            <a:extLst>
              <a:ext uri="{FF2B5EF4-FFF2-40B4-BE49-F238E27FC236}">
                <a16:creationId xmlns:a16="http://schemas.microsoft.com/office/drawing/2014/main" xmlns="" id="{89F49F8E-BACF-49D4-8A56-3AEFF1B16657}"/>
              </a:ext>
            </a:extLst>
          </p:cNvPr>
          <p:cNvSpPr>
            <a:spLocks noEditPoints="1"/>
          </p:cNvSpPr>
          <p:nvPr/>
        </p:nvSpPr>
        <p:spPr bwMode="gray">
          <a:xfrm>
            <a:off x="3026041" y="4355889"/>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nvGrpSpPr>
          <p:cNvPr id="61" name="组合 594">
            <a:extLst>
              <a:ext uri="{FF2B5EF4-FFF2-40B4-BE49-F238E27FC236}">
                <a16:creationId xmlns:a16="http://schemas.microsoft.com/office/drawing/2014/main" xmlns="" id="{B39357EC-A998-4040-8515-7009AEE63E8F}"/>
              </a:ext>
            </a:extLst>
          </p:cNvPr>
          <p:cNvGrpSpPr/>
          <p:nvPr/>
        </p:nvGrpSpPr>
        <p:grpSpPr bwMode="gray">
          <a:xfrm>
            <a:off x="2477797" y="5464920"/>
            <a:ext cx="125122" cy="110325"/>
            <a:chOff x="10096500" y="3467100"/>
            <a:chExt cx="238125" cy="212725"/>
          </a:xfrm>
          <a:solidFill>
            <a:srgbClr val="0076B1"/>
          </a:solidFill>
        </p:grpSpPr>
        <p:sp>
          <p:nvSpPr>
            <p:cNvPr id="62" name="Freeform 511">
              <a:extLst>
                <a:ext uri="{FF2B5EF4-FFF2-40B4-BE49-F238E27FC236}">
                  <a16:creationId xmlns:a16="http://schemas.microsoft.com/office/drawing/2014/main" xmlns="" id="{9DC2829B-025C-4D36-B09F-CE121AE22918}"/>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63" name="Freeform 512">
              <a:extLst>
                <a:ext uri="{FF2B5EF4-FFF2-40B4-BE49-F238E27FC236}">
                  <a16:creationId xmlns:a16="http://schemas.microsoft.com/office/drawing/2014/main" xmlns="" id="{47D61B56-44F6-456B-8659-E9BEF04DE333}"/>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64" name="Freeform 513">
              <a:extLst>
                <a:ext uri="{FF2B5EF4-FFF2-40B4-BE49-F238E27FC236}">
                  <a16:creationId xmlns:a16="http://schemas.microsoft.com/office/drawing/2014/main" xmlns="" id="{65DF08B5-2ABE-4E49-995F-33FE7F244F1F}"/>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65" name="Freeform 515">
              <a:extLst>
                <a:ext uri="{FF2B5EF4-FFF2-40B4-BE49-F238E27FC236}">
                  <a16:creationId xmlns:a16="http://schemas.microsoft.com/office/drawing/2014/main" xmlns="" id="{04B6D2CF-BF99-4AD9-BEFD-B932AF51B73B}"/>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grpSp>
        <p:nvGrpSpPr>
          <p:cNvPr id="66" name="组合 594">
            <a:extLst>
              <a:ext uri="{FF2B5EF4-FFF2-40B4-BE49-F238E27FC236}">
                <a16:creationId xmlns:a16="http://schemas.microsoft.com/office/drawing/2014/main" xmlns="" id="{AC48EB20-1C8A-48B4-817E-BA8330933A5D}"/>
              </a:ext>
            </a:extLst>
          </p:cNvPr>
          <p:cNvGrpSpPr/>
          <p:nvPr/>
        </p:nvGrpSpPr>
        <p:grpSpPr bwMode="gray">
          <a:xfrm>
            <a:off x="2559775" y="5619375"/>
            <a:ext cx="125122" cy="110325"/>
            <a:chOff x="10096500" y="3467100"/>
            <a:chExt cx="238125" cy="212725"/>
          </a:xfrm>
          <a:solidFill>
            <a:srgbClr val="0076B1"/>
          </a:solidFill>
        </p:grpSpPr>
        <p:sp>
          <p:nvSpPr>
            <p:cNvPr id="67" name="Freeform 511">
              <a:extLst>
                <a:ext uri="{FF2B5EF4-FFF2-40B4-BE49-F238E27FC236}">
                  <a16:creationId xmlns:a16="http://schemas.microsoft.com/office/drawing/2014/main" xmlns="" id="{AA48B973-6A41-4C6F-BF0F-C4BB970BFAC8}"/>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68" name="Freeform 512">
              <a:extLst>
                <a:ext uri="{FF2B5EF4-FFF2-40B4-BE49-F238E27FC236}">
                  <a16:creationId xmlns:a16="http://schemas.microsoft.com/office/drawing/2014/main" xmlns="" id="{50ECD797-5755-447F-A635-BE4C46B3F435}"/>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69" name="Freeform 513">
              <a:extLst>
                <a:ext uri="{FF2B5EF4-FFF2-40B4-BE49-F238E27FC236}">
                  <a16:creationId xmlns:a16="http://schemas.microsoft.com/office/drawing/2014/main" xmlns="" id="{77F55ACB-AFFB-47D7-AD79-58E707A80588}"/>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70" name="Freeform 515">
              <a:extLst>
                <a:ext uri="{FF2B5EF4-FFF2-40B4-BE49-F238E27FC236}">
                  <a16:creationId xmlns:a16="http://schemas.microsoft.com/office/drawing/2014/main" xmlns="" id="{69668196-0397-487D-AAC5-4C6D43C15321}"/>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00B0F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cxnSp>
        <p:nvCxnSpPr>
          <p:cNvPr id="71" name="直接连接符 70">
            <a:extLst>
              <a:ext uri="{FF2B5EF4-FFF2-40B4-BE49-F238E27FC236}">
                <a16:creationId xmlns:a16="http://schemas.microsoft.com/office/drawing/2014/main" xmlns="" id="{6461124C-9D46-40AA-AE82-BA778A82D2C5}"/>
              </a:ext>
            </a:extLst>
          </p:cNvPr>
          <p:cNvCxnSpPr/>
          <p:nvPr/>
        </p:nvCxnSpPr>
        <p:spPr bwMode="gray">
          <a:xfrm>
            <a:off x="3336655" y="5593814"/>
            <a:ext cx="17688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2" name="Freeform 116">
            <a:extLst>
              <a:ext uri="{FF2B5EF4-FFF2-40B4-BE49-F238E27FC236}">
                <a16:creationId xmlns:a16="http://schemas.microsoft.com/office/drawing/2014/main" xmlns="" id="{35B6CF09-C68F-40B5-8763-EBE1D53D0B50}"/>
              </a:ext>
            </a:extLst>
          </p:cNvPr>
          <p:cNvSpPr>
            <a:spLocks noEditPoints="1"/>
          </p:cNvSpPr>
          <p:nvPr/>
        </p:nvSpPr>
        <p:spPr bwMode="gray">
          <a:xfrm>
            <a:off x="3040578" y="5562984"/>
            <a:ext cx="260551"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cxnSp>
        <p:nvCxnSpPr>
          <p:cNvPr id="73" name="直接连接符 72">
            <a:extLst>
              <a:ext uri="{FF2B5EF4-FFF2-40B4-BE49-F238E27FC236}">
                <a16:creationId xmlns:a16="http://schemas.microsoft.com/office/drawing/2014/main" xmlns="" id="{44254E82-6E53-4071-BC4C-149D052BF119}"/>
              </a:ext>
            </a:extLst>
          </p:cNvPr>
          <p:cNvCxnSpPr/>
          <p:nvPr/>
        </p:nvCxnSpPr>
        <p:spPr bwMode="gray">
          <a:xfrm>
            <a:off x="2808099" y="5593814"/>
            <a:ext cx="17688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xmlns="" id="{A63CD788-374B-43D1-8DC1-CDECA996AD48}"/>
              </a:ext>
            </a:extLst>
          </p:cNvPr>
          <p:cNvSpPr/>
          <p:nvPr/>
        </p:nvSpPr>
        <p:spPr bwMode="gray">
          <a:xfrm flipH="1">
            <a:off x="3098545" y="4536867"/>
            <a:ext cx="660470" cy="338554"/>
          </a:xfrm>
          <a:prstGeom prst="rect">
            <a:avLst/>
          </a:prstGeom>
        </p:spPr>
        <p:txBody>
          <a:bodyPr wrap="square">
            <a:noAutofit/>
          </a:bodyPr>
          <a:lstStyle/>
          <a:p>
            <a:pPr algn="ctr" defTabSz="914373" fontAlgn="ctr"/>
            <a:r>
              <a:rPr lang="en-US" sz="1200" dirty="0"/>
              <a:t>CPE</a:t>
            </a:r>
          </a:p>
        </p:txBody>
      </p:sp>
      <p:grpSp>
        <p:nvGrpSpPr>
          <p:cNvPr id="75" name="组合 167">
            <a:extLst>
              <a:ext uri="{FF2B5EF4-FFF2-40B4-BE49-F238E27FC236}">
                <a16:creationId xmlns:a16="http://schemas.microsoft.com/office/drawing/2014/main" xmlns="" id="{3AB43C9D-B1C8-4C5E-B0B5-FDDA6F119773}"/>
              </a:ext>
            </a:extLst>
          </p:cNvPr>
          <p:cNvGrpSpPr/>
          <p:nvPr/>
        </p:nvGrpSpPr>
        <p:grpSpPr bwMode="gray">
          <a:xfrm>
            <a:off x="3478702" y="4266131"/>
            <a:ext cx="275353" cy="263444"/>
            <a:chOff x="3833193" y="3926598"/>
            <a:chExt cx="611915" cy="593154"/>
          </a:xfrm>
        </p:grpSpPr>
        <p:sp>
          <p:nvSpPr>
            <p:cNvPr id="76" name="椭圆 75">
              <a:extLst>
                <a:ext uri="{FF2B5EF4-FFF2-40B4-BE49-F238E27FC236}">
                  <a16:creationId xmlns:a16="http://schemas.microsoft.com/office/drawing/2014/main" xmlns="" id="{1BE1160C-B4FA-4AFA-AE4D-C9E421CE0C02}"/>
                </a:ext>
              </a:extLst>
            </p:cNvPr>
            <p:cNvSpPr/>
            <p:nvPr/>
          </p:nvSpPr>
          <p:spPr bwMode="gray">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endParaRPr lang="en-US" altLang="zh-CN" sz="1200" dirty="0"/>
            </a:p>
          </p:txBody>
        </p:sp>
        <p:sp>
          <p:nvSpPr>
            <p:cNvPr id="77" name="Freeform 26">
              <a:extLst>
                <a:ext uri="{FF2B5EF4-FFF2-40B4-BE49-F238E27FC236}">
                  <a16:creationId xmlns:a16="http://schemas.microsoft.com/office/drawing/2014/main" xmlns="" id="{FCCCC3BC-9B50-496E-B3F2-DEB164E7B7ED}"/>
                </a:ext>
              </a:extLst>
            </p:cNvPr>
            <p:cNvSpPr>
              <a:spLocks noEditPoints="1"/>
            </p:cNvSpPr>
            <p:nvPr/>
          </p:nvSpPr>
          <p:spPr bwMode="gray">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defTabSz="1219088" fontAlgn="ctr"/>
              <a:endParaRPr lang="en-US" altLang="zh-CN" sz="1200" noProof="1">
                <a:solidFill>
                  <a:schemeClr val="tx1"/>
                </a:solidFill>
              </a:endParaRPr>
            </a:p>
          </p:txBody>
        </p:sp>
      </p:grpSp>
      <p:sp>
        <p:nvSpPr>
          <p:cNvPr id="78" name="矩形 77">
            <a:extLst>
              <a:ext uri="{FF2B5EF4-FFF2-40B4-BE49-F238E27FC236}">
                <a16:creationId xmlns:a16="http://schemas.microsoft.com/office/drawing/2014/main" xmlns="" id="{B964546D-2C69-43DB-A2D6-4A00EEA2B4AE}"/>
              </a:ext>
            </a:extLst>
          </p:cNvPr>
          <p:cNvSpPr/>
          <p:nvPr/>
        </p:nvSpPr>
        <p:spPr bwMode="gray">
          <a:xfrm flipH="1">
            <a:off x="3058530" y="5779885"/>
            <a:ext cx="660470" cy="316193"/>
          </a:xfrm>
          <a:prstGeom prst="rect">
            <a:avLst/>
          </a:prstGeom>
        </p:spPr>
        <p:txBody>
          <a:bodyPr wrap="square">
            <a:noAutofit/>
          </a:bodyPr>
          <a:lstStyle/>
          <a:p>
            <a:pPr algn="ctr" defTabSz="914373" fontAlgn="ctr"/>
            <a:r>
              <a:rPr lang="en-US" sz="1200" dirty="0"/>
              <a:t>CPE</a:t>
            </a:r>
          </a:p>
        </p:txBody>
      </p:sp>
      <p:grpSp>
        <p:nvGrpSpPr>
          <p:cNvPr id="79" name="组合 167">
            <a:extLst>
              <a:ext uri="{FF2B5EF4-FFF2-40B4-BE49-F238E27FC236}">
                <a16:creationId xmlns:a16="http://schemas.microsoft.com/office/drawing/2014/main" xmlns="" id="{E8A3684C-E7E0-48DB-9AC4-71287DDA787E}"/>
              </a:ext>
            </a:extLst>
          </p:cNvPr>
          <p:cNvGrpSpPr/>
          <p:nvPr/>
        </p:nvGrpSpPr>
        <p:grpSpPr bwMode="gray">
          <a:xfrm>
            <a:off x="3465404" y="5430420"/>
            <a:ext cx="275353" cy="263444"/>
            <a:chOff x="3833193" y="3926598"/>
            <a:chExt cx="611915" cy="593154"/>
          </a:xfrm>
        </p:grpSpPr>
        <p:sp>
          <p:nvSpPr>
            <p:cNvPr id="80" name="椭圆 79">
              <a:extLst>
                <a:ext uri="{FF2B5EF4-FFF2-40B4-BE49-F238E27FC236}">
                  <a16:creationId xmlns:a16="http://schemas.microsoft.com/office/drawing/2014/main" xmlns="" id="{6C6824F9-828B-452A-905E-88FB8C1879AB}"/>
                </a:ext>
              </a:extLst>
            </p:cNvPr>
            <p:cNvSpPr/>
            <p:nvPr/>
          </p:nvSpPr>
          <p:spPr bwMode="gray">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endParaRPr lang="en-US" altLang="zh-CN" sz="1200" dirty="0"/>
            </a:p>
          </p:txBody>
        </p:sp>
        <p:sp>
          <p:nvSpPr>
            <p:cNvPr id="81" name="Freeform 26">
              <a:extLst>
                <a:ext uri="{FF2B5EF4-FFF2-40B4-BE49-F238E27FC236}">
                  <a16:creationId xmlns:a16="http://schemas.microsoft.com/office/drawing/2014/main" xmlns="" id="{614CFDE9-7AC9-46B4-B06C-248884554C8F}"/>
                </a:ext>
              </a:extLst>
            </p:cNvPr>
            <p:cNvSpPr>
              <a:spLocks noEditPoints="1"/>
            </p:cNvSpPr>
            <p:nvPr/>
          </p:nvSpPr>
          <p:spPr bwMode="gray">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defTabSz="1219088" fontAlgn="ctr"/>
              <a:endParaRPr lang="en-US" altLang="zh-CN" sz="1200" noProof="1">
                <a:solidFill>
                  <a:schemeClr val="tx1"/>
                </a:solidFill>
              </a:endParaRPr>
            </a:p>
          </p:txBody>
        </p:sp>
      </p:grpSp>
      <p:cxnSp>
        <p:nvCxnSpPr>
          <p:cNvPr id="82" name="直接连接符 81">
            <a:extLst>
              <a:ext uri="{FF2B5EF4-FFF2-40B4-BE49-F238E27FC236}">
                <a16:creationId xmlns:a16="http://schemas.microsoft.com/office/drawing/2014/main" xmlns="" id="{9019D6B6-85FE-41B5-A470-22F23FE1A1AC}"/>
              </a:ext>
            </a:extLst>
          </p:cNvPr>
          <p:cNvCxnSpPr/>
          <p:nvPr/>
        </p:nvCxnSpPr>
        <p:spPr bwMode="gray">
          <a:xfrm>
            <a:off x="4102642" y="4683578"/>
            <a:ext cx="465813" cy="8087"/>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194F9AB1-C2B0-48F6-8399-AF1882DFEF06}"/>
              </a:ext>
            </a:extLst>
          </p:cNvPr>
          <p:cNvCxnSpPr/>
          <p:nvPr/>
        </p:nvCxnSpPr>
        <p:spPr bwMode="gray">
          <a:xfrm>
            <a:off x="3729584" y="4386718"/>
            <a:ext cx="373058" cy="0"/>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39DD1FEF-F7F0-4300-BC3F-883C071A4AA8}"/>
              </a:ext>
            </a:extLst>
          </p:cNvPr>
          <p:cNvCxnSpPr/>
          <p:nvPr/>
        </p:nvCxnSpPr>
        <p:spPr bwMode="gray">
          <a:xfrm>
            <a:off x="4108186" y="4386718"/>
            <a:ext cx="0" cy="315133"/>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69CD8094-0059-4279-9406-204062756E99}"/>
              </a:ext>
            </a:extLst>
          </p:cNvPr>
          <p:cNvCxnSpPr/>
          <p:nvPr/>
        </p:nvCxnSpPr>
        <p:spPr bwMode="gray">
          <a:xfrm>
            <a:off x="3714966" y="5606370"/>
            <a:ext cx="403421" cy="0"/>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0B19112F-9AB9-4892-A2CA-26E5618059C3}"/>
              </a:ext>
            </a:extLst>
          </p:cNvPr>
          <p:cNvCxnSpPr/>
          <p:nvPr/>
        </p:nvCxnSpPr>
        <p:spPr bwMode="gray">
          <a:xfrm flipH="1">
            <a:off x="4118387" y="5227308"/>
            <a:ext cx="1" cy="392067"/>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sp>
        <p:nvSpPr>
          <p:cNvPr id="87" name="Freeform 6">
            <a:extLst>
              <a:ext uri="{FF2B5EF4-FFF2-40B4-BE49-F238E27FC236}">
                <a16:creationId xmlns:a16="http://schemas.microsoft.com/office/drawing/2014/main" xmlns="" id="{74686061-C5C2-4DD6-8AE6-FC1B0718C3D2}"/>
              </a:ext>
            </a:extLst>
          </p:cNvPr>
          <p:cNvSpPr>
            <a:spLocks/>
          </p:cNvSpPr>
          <p:nvPr/>
        </p:nvSpPr>
        <p:spPr bwMode="gray">
          <a:xfrm>
            <a:off x="5685451" y="5103524"/>
            <a:ext cx="1727070" cy="95594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 name="connsiteX0" fmla="*/ 8299 w 9710"/>
              <a:gd name="connsiteY0" fmla="*/ 9268 h 9273"/>
              <a:gd name="connsiteX1" fmla="*/ 312 w 9710"/>
              <a:gd name="connsiteY1" fmla="*/ 9160 h 9273"/>
              <a:gd name="connsiteX2" fmla="*/ 50 w 9710"/>
              <a:gd name="connsiteY2" fmla="*/ 6449 h 9273"/>
              <a:gd name="connsiteX3" fmla="*/ 1489 w 9710"/>
              <a:gd name="connsiteY3" fmla="*/ 3797 h 9273"/>
              <a:gd name="connsiteX4" fmla="*/ 3657 w 9710"/>
              <a:gd name="connsiteY4" fmla="*/ 88 h 9273"/>
              <a:gd name="connsiteX5" fmla="*/ 6535 w 9710"/>
              <a:gd name="connsiteY5" fmla="*/ 2401 h 9273"/>
              <a:gd name="connsiteX6" fmla="*/ 8472 w 9710"/>
              <a:gd name="connsiteY6" fmla="*/ 2328 h 9273"/>
              <a:gd name="connsiteX7" fmla="*/ 8905 w 9710"/>
              <a:gd name="connsiteY7" fmla="*/ 5153 h 9273"/>
              <a:gd name="connsiteX8" fmla="*/ 9692 w 9710"/>
              <a:gd name="connsiteY8" fmla="*/ 7557 h 9273"/>
              <a:gd name="connsiteX9" fmla="*/ 8299 w 9710"/>
              <a:gd name="connsiteY9" fmla="*/ 9268 h 9273"/>
              <a:gd name="connsiteX0" fmla="*/ 9077 w 9999"/>
              <a:gd name="connsiteY0" fmla="*/ 9995 h 10000"/>
              <a:gd name="connsiteX1" fmla="*/ 321 w 9999"/>
              <a:gd name="connsiteY1" fmla="*/ 9878 h 10000"/>
              <a:gd name="connsiteX2" fmla="*/ 51 w 9999"/>
              <a:gd name="connsiteY2" fmla="*/ 6955 h 10000"/>
              <a:gd name="connsiteX3" fmla="*/ 1533 w 9999"/>
              <a:gd name="connsiteY3" fmla="*/ 4095 h 10000"/>
              <a:gd name="connsiteX4" fmla="*/ 3766 w 9999"/>
              <a:gd name="connsiteY4" fmla="*/ 95 h 10000"/>
              <a:gd name="connsiteX5" fmla="*/ 6730 w 9999"/>
              <a:gd name="connsiteY5" fmla="*/ 2589 h 10000"/>
              <a:gd name="connsiteX6" fmla="*/ 8725 w 9999"/>
              <a:gd name="connsiteY6" fmla="*/ 2511 h 10000"/>
              <a:gd name="connsiteX7" fmla="*/ 9171 w 9999"/>
              <a:gd name="connsiteY7" fmla="*/ 5557 h 10000"/>
              <a:gd name="connsiteX8" fmla="*/ 9981 w 9999"/>
              <a:gd name="connsiteY8" fmla="*/ 8149 h 10000"/>
              <a:gd name="connsiteX9" fmla="*/ 9077 w 9999"/>
              <a:gd name="connsiteY9" fmla="*/ 9995 h 10000"/>
              <a:gd name="connsiteX0" fmla="*/ 8904 w 10000"/>
              <a:gd name="connsiteY0" fmla="*/ 9995 h 10000"/>
              <a:gd name="connsiteX1" fmla="*/ 321 w 10000"/>
              <a:gd name="connsiteY1" fmla="*/ 9878 h 10000"/>
              <a:gd name="connsiteX2" fmla="*/ 51 w 10000"/>
              <a:gd name="connsiteY2" fmla="*/ 6955 h 10000"/>
              <a:gd name="connsiteX3" fmla="*/ 1533 w 10000"/>
              <a:gd name="connsiteY3" fmla="*/ 4095 h 10000"/>
              <a:gd name="connsiteX4" fmla="*/ 3766 w 10000"/>
              <a:gd name="connsiteY4" fmla="*/ 95 h 10000"/>
              <a:gd name="connsiteX5" fmla="*/ 6731 w 10000"/>
              <a:gd name="connsiteY5" fmla="*/ 2589 h 10000"/>
              <a:gd name="connsiteX6" fmla="*/ 8726 w 10000"/>
              <a:gd name="connsiteY6" fmla="*/ 2511 h 10000"/>
              <a:gd name="connsiteX7" fmla="*/ 9172 w 10000"/>
              <a:gd name="connsiteY7" fmla="*/ 5557 h 10000"/>
              <a:gd name="connsiteX8" fmla="*/ 9982 w 10000"/>
              <a:gd name="connsiteY8" fmla="*/ 8149 h 10000"/>
              <a:gd name="connsiteX9" fmla="*/ 8904 w 10000"/>
              <a:gd name="connsiteY9" fmla="*/ 9995 h 10000"/>
              <a:gd name="connsiteX0" fmla="*/ 8904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8904 w 10002"/>
              <a:gd name="connsiteY9" fmla="*/ 9995 h 10000"/>
              <a:gd name="connsiteX0" fmla="*/ 9670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670 w 10002"/>
              <a:gd name="connsiteY9" fmla="*/ 9995 h 10000"/>
              <a:gd name="connsiteX0" fmla="*/ 9703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703 w 10002"/>
              <a:gd name="connsiteY9" fmla="*/ 9995 h 10000"/>
              <a:gd name="connsiteX0" fmla="*/ 9703 w 10002"/>
              <a:gd name="connsiteY0" fmla="*/ 9931 h 9942"/>
              <a:gd name="connsiteX1" fmla="*/ 321 w 10002"/>
              <a:gd name="connsiteY1" fmla="*/ 9878 h 9942"/>
              <a:gd name="connsiteX2" fmla="*/ 51 w 10002"/>
              <a:gd name="connsiteY2" fmla="*/ 6955 h 9942"/>
              <a:gd name="connsiteX3" fmla="*/ 1533 w 10002"/>
              <a:gd name="connsiteY3" fmla="*/ 4095 h 9942"/>
              <a:gd name="connsiteX4" fmla="*/ 3766 w 10002"/>
              <a:gd name="connsiteY4" fmla="*/ 95 h 9942"/>
              <a:gd name="connsiteX5" fmla="*/ 6731 w 10002"/>
              <a:gd name="connsiteY5" fmla="*/ 2589 h 9942"/>
              <a:gd name="connsiteX6" fmla="*/ 8726 w 10002"/>
              <a:gd name="connsiteY6" fmla="*/ 2511 h 9942"/>
              <a:gd name="connsiteX7" fmla="*/ 9266 w 10002"/>
              <a:gd name="connsiteY7" fmla="*/ 5557 h 9942"/>
              <a:gd name="connsiteX8" fmla="*/ 9982 w 10002"/>
              <a:gd name="connsiteY8" fmla="*/ 8149 h 9942"/>
              <a:gd name="connsiteX9" fmla="*/ 9703 w 10002"/>
              <a:gd name="connsiteY9" fmla="*/ 9931 h 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noFill/>
          <a:ln w="19050" cap="flat">
            <a:solidFill>
              <a:srgbClr val="56C4D2"/>
            </a:solidFill>
            <a:prstDash val="solid"/>
            <a:miter lim="800000"/>
            <a:headEnd/>
            <a:tailEnd/>
          </a:ln>
        </p:spPr>
        <p:txBody>
          <a:bodyPr vert="horz" wrap="square" lIns="91416" tIns="45708" rIns="91416" bIns="45708" numCol="1" anchor="t" anchorCtr="0" compatLnSpc="1">
            <a:prstTxWarp prst="textNoShape">
              <a:avLst/>
            </a:prstTxWarp>
          </a:bodyPr>
          <a:lstStyle/>
          <a:p>
            <a:pPr defTabSz="914373"/>
            <a:endParaRPr lang="en-US" altLang="zh-CN" sz="1200" kern="0" dirty="0">
              <a:cs typeface="+mn-ea"/>
            </a:endParaRPr>
          </a:p>
        </p:txBody>
      </p:sp>
      <p:sp>
        <p:nvSpPr>
          <p:cNvPr id="88" name="矩形 87">
            <a:extLst>
              <a:ext uri="{FF2B5EF4-FFF2-40B4-BE49-F238E27FC236}">
                <a16:creationId xmlns:a16="http://schemas.microsoft.com/office/drawing/2014/main" xmlns="" id="{F1AF3898-8428-4CB1-A070-AF5F0E7918DB}"/>
              </a:ext>
            </a:extLst>
          </p:cNvPr>
          <p:cNvSpPr/>
          <p:nvPr/>
        </p:nvSpPr>
        <p:spPr bwMode="gray">
          <a:xfrm>
            <a:off x="5906981" y="5312350"/>
            <a:ext cx="1194917" cy="338554"/>
          </a:xfrm>
          <a:prstGeom prst="rect">
            <a:avLst/>
          </a:prstGeom>
        </p:spPr>
        <p:txBody>
          <a:bodyPr wrap="square">
            <a:noAutofit/>
          </a:bodyPr>
          <a:lstStyle/>
          <a:p>
            <a:pPr algn="ctr" defTabSz="914373" fontAlgn="ctr"/>
            <a:r>
              <a:rPr lang="en-US" sz="1200" dirty="0"/>
              <a:t>DC fabric</a:t>
            </a:r>
          </a:p>
        </p:txBody>
      </p:sp>
      <p:grpSp>
        <p:nvGrpSpPr>
          <p:cNvPr id="89" name="组合 58">
            <a:extLst>
              <a:ext uri="{FF2B5EF4-FFF2-40B4-BE49-F238E27FC236}">
                <a16:creationId xmlns:a16="http://schemas.microsoft.com/office/drawing/2014/main" xmlns="" id="{3C3E40EB-3435-45D0-8CA4-7B6A0F350CB7}"/>
              </a:ext>
            </a:extLst>
          </p:cNvPr>
          <p:cNvGrpSpPr/>
          <p:nvPr/>
        </p:nvGrpSpPr>
        <p:grpSpPr bwMode="gray">
          <a:xfrm>
            <a:off x="6133585" y="5627270"/>
            <a:ext cx="314408" cy="337526"/>
            <a:chOff x="6389297" y="1972462"/>
            <a:chExt cx="3812876" cy="3623095"/>
          </a:xfrm>
        </p:grpSpPr>
        <p:grpSp>
          <p:nvGrpSpPr>
            <p:cNvPr id="90" name="组合 103">
              <a:extLst>
                <a:ext uri="{FF2B5EF4-FFF2-40B4-BE49-F238E27FC236}">
                  <a16:creationId xmlns:a16="http://schemas.microsoft.com/office/drawing/2014/main" xmlns="" id="{2F486083-81BD-4EFD-AE22-1F4768E9E957}"/>
                </a:ext>
              </a:extLst>
            </p:cNvPr>
            <p:cNvGrpSpPr/>
            <p:nvPr/>
          </p:nvGrpSpPr>
          <p:grpSpPr bwMode="gray">
            <a:xfrm>
              <a:off x="6389297" y="1972462"/>
              <a:ext cx="3812876" cy="3623095"/>
              <a:chOff x="2682814" y="2216988"/>
              <a:chExt cx="3812876" cy="3623095"/>
            </a:xfrm>
          </p:grpSpPr>
          <p:sp>
            <p:nvSpPr>
              <p:cNvPr id="93" name="八边形 92">
                <a:extLst>
                  <a:ext uri="{FF2B5EF4-FFF2-40B4-BE49-F238E27FC236}">
                    <a16:creationId xmlns:a16="http://schemas.microsoft.com/office/drawing/2014/main" xmlns="" id="{659F2B99-0043-4F96-809D-6EC1DDE81174}"/>
                  </a:ext>
                </a:extLst>
              </p:cNvPr>
              <p:cNvSpPr/>
              <p:nvPr/>
            </p:nvSpPr>
            <p:spPr bwMode="gray">
              <a:xfrm>
                <a:off x="2812211" y="2346385"/>
                <a:ext cx="3554083" cy="3364302"/>
              </a:xfrm>
              <a:prstGeom prst="octagon">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94" name="椭圆 93">
                <a:extLst>
                  <a:ext uri="{FF2B5EF4-FFF2-40B4-BE49-F238E27FC236}">
                    <a16:creationId xmlns:a16="http://schemas.microsoft.com/office/drawing/2014/main" xmlns="" id="{A7B8FA21-0380-407E-A196-96BBCC523B6D}"/>
                  </a:ext>
                </a:extLst>
              </p:cNvPr>
              <p:cNvSpPr/>
              <p:nvPr/>
            </p:nvSpPr>
            <p:spPr bwMode="gray">
              <a:xfrm>
                <a:off x="3657600"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95" name="椭圆 94">
                <a:extLst>
                  <a:ext uri="{FF2B5EF4-FFF2-40B4-BE49-F238E27FC236}">
                    <a16:creationId xmlns:a16="http://schemas.microsoft.com/office/drawing/2014/main" xmlns="" id="{D453B52B-0796-41BB-8135-74496F64700F}"/>
                  </a:ext>
                </a:extLst>
              </p:cNvPr>
              <p:cNvSpPr/>
              <p:nvPr/>
            </p:nvSpPr>
            <p:spPr bwMode="gray">
              <a:xfrm>
                <a:off x="5244861" y="558129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96" name="椭圆 95">
                <a:extLst>
                  <a:ext uri="{FF2B5EF4-FFF2-40B4-BE49-F238E27FC236}">
                    <a16:creationId xmlns:a16="http://schemas.microsoft.com/office/drawing/2014/main" xmlns="" id="{6FC3B332-8A18-4CA0-8D28-7C1A1B221014}"/>
                  </a:ext>
                </a:extLst>
              </p:cNvPr>
              <p:cNvSpPr/>
              <p:nvPr/>
            </p:nvSpPr>
            <p:spPr bwMode="gray">
              <a:xfrm>
                <a:off x="5244861"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97" name="椭圆 96">
                <a:extLst>
                  <a:ext uri="{FF2B5EF4-FFF2-40B4-BE49-F238E27FC236}">
                    <a16:creationId xmlns:a16="http://schemas.microsoft.com/office/drawing/2014/main" xmlns="" id="{F13D2DF6-8D8F-45C6-83FD-A2793416316C}"/>
                  </a:ext>
                </a:extLst>
              </p:cNvPr>
              <p:cNvSpPr/>
              <p:nvPr/>
            </p:nvSpPr>
            <p:spPr bwMode="gray">
              <a:xfrm>
                <a:off x="3657600" y="5581289"/>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98" name="椭圆 97">
                <a:extLst>
                  <a:ext uri="{FF2B5EF4-FFF2-40B4-BE49-F238E27FC236}">
                    <a16:creationId xmlns:a16="http://schemas.microsoft.com/office/drawing/2014/main" xmlns="" id="{716BBB44-33C4-49CB-A485-1C5B2BBFED32}"/>
                  </a:ext>
                </a:extLst>
              </p:cNvPr>
              <p:cNvSpPr/>
              <p:nvPr/>
            </p:nvSpPr>
            <p:spPr bwMode="gray">
              <a:xfrm>
                <a:off x="2682814" y="4537491"/>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99" name="椭圆 98">
                <a:extLst>
                  <a:ext uri="{FF2B5EF4-FFF2-40B4-BE49-F238E27FC236}">
                    <a16:creationId xmlns:a16="http://schemas.microsoft.com/office/drawing/2014/main" xmlns="" id="{1E2DE540-7DB8-4C58-8E33-5D6C7BC35EA8}"/>
                  </a:ext>
                </a:extLst>
              </p:cNvPr>
              <p:cNvSpPr/>
              <p:nvPr/>
            </p:nvSpPr>
            <p:spPr bwMode="gray">
              <a:xfrm>
                <a:off x="2682814"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00" name="椭圆 99">
                <a:extLst>
                  <a:ext uri="{FF2B5EF4-FFF2-40B4-BE49-F238E27FC236}">
                    <a16:creationId xmlns:a16="http://schemas.microsoft.com/office/drawing/2014/main" xmlns="" id="{90A5A2BD-797B-4FCC-8ABF-15BEB69DAD53}"/>
                  </a:ext>
                </a:extLst>
              </p:cNvPr>
              <p:cNvSpPr/>
              <p:nvPr/>
            </p:nvSpPr>
            <p:spPr bwMode="gray">
              <a:xfrm>
                <a:off x="6236897"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01" name="椭圆 100">
                <a:extLst>
                  <a:ext uri="{FF2B5EF4-FFF2-40B4-BE49-F238E27FC236}">
                    <a16:creationId xmlns:a16="http://schemas.microsoft.com/office/drawing/2014/main" xmlns="" id="{3BBF6363-FFAE-44DF-964B-A28A226F8950}"/>
                  </a:ext>
                </a:extLst>
              </p:cNvPr>
              <p:cNvSpPr/>
              <p:nvPr/>
            </p:nvSpPr>
            <p:spPr bwMode="gray">
              <a:xfrm>
                <a:off x="6236897" y="4597872"/>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cxnSp>
            <p:nvCxnSpPr>
              <p:cNvPr id="102" name="直接连接符 101">
                <a:extLst>
                  <a:ext uri="{FF2B5EF4-FFF2-40B4-BE49-F238E27FC236}">
                    <a16:creationId xmlns:a16="http://schemas.microsoft.com/office/drawing/2014/main" xmlns="" id="{36A334F8-DC9E-49AC-9BAA-F5E0DAC66D55}"/>
                  </a:ext>
                </a:extLst>
              </p:cNvPr>
              <p:cNvCxnSpPr>
                <a:stCxn id="94" idx="5"/>
                <a:endCxn id="95" idx="1"/>
              </p:cNvCxnSpPr>
              <p:nvPr/>
            </p:nvCxnSpPr>
            <p:spPr bwMode="gray">
              <a:xfrm>
                <a:off x="3878494" y="2437882"/>
                <a:ext cx="1404266" cy="31813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E1FF1525-F951-497A-A6C8-B14449AF6C45}"/>
                  </a:ext>
                </a:extLst>
              </p:cNvPr>
              <p:cNvCxnSpPr>
                <a:endCxn id="97" idx="7"/>
              </p:cNvCxnSpPr>
              <p:nvPr/>
            </p:nvCxnSpPr>
            <p:spPr bwMode="gray">
              <a:xfrm flipH="1">
                <a:off x="3878494" y="2475781"/>
                <a:ext cx="1487137" cy="31434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142B7C48-4B3E-4506-BBDD-6C435D1A140C}"/>
                  </a:ext>
                </a:extLst>
              </p:cNvPr>
              <p:cNvCxnSpPr/>
              <p:nvPr/>
            </p:nvCxnSpPr>
            <p:spPr bwMode="gray">
              <a:xfrm flipH="1">
                <a:off x="2941607" y="3321166"/>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B2F6D11A-CB57-4F66-B294-888E59AAF2F4}"/>
                  </a:ext>
                </a:extLst>
              </p:cNvPr>
              <p:cNvCxnSpPr>
                <a:endCxn id="99" idx="5"/>
              </p:cNvCxnSpPr>
              <p:nvPr/>
            </p:nvCxnSpPr>
            <p:spPr bwMode="gray">
              <a:xfrm flipH="1" flipV="1">
                <a:off x="2903708" y="3412664"/>
                <a:ext cx="3333189" cy="1254224"/>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4C415624-34EF-488D-84E1-838FF18002C5}"/>
                  </a:ext>
                </a:extLst>
              </p:cNvPr>
              <p:cNvCxnSpPr>
                <a:endCxn id="98" idx="6"/>
              </p:cNvCxnSpPr>
              <p:nvPr/>
            </p:nvCxnSpPr>
            <p:spPr bwMode="gray">
              <a:xfrm flipH="1">
                <a:off x="2941607" y="3393716"/>
                <a:ext cx="3295290" cy="1273172"/>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15F72EEB-4CAB-4A7A-9232-DAD3DED6F2C6}"/>
                  </a:ext>
                </a:extLst>
              </p:cNvPr>
              <p:cNvCxnSpPr/>
              <p:nvPr/>
            </p:nvCxnSpPr>
            <p:spPr bwMode="gray">
              <a:xfrm flipH="1">
                <a:off x="2941607" y="4727268"/>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DEE29EF7-A58F-4698-A31F-552C2749DF11}"/>
                  </a:ext>
                </a:extLst>
              </p:cNvPr>
              <p:cNvCxnSpPr>
                <a:stCxn id="97" idx="0"/>
                <a:endCxn id="94" idx="4"/>
              </p:cNvCxnSpPr>
              <p:nvPr/>
            </p:nvCxnSpPr>
            <p:spPr bwMode="gray">
              <a:xfrm flipV="1">
                <a:off x="378699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DCB08DFF-D3ED-454F-9069-D278C5A93AF7}"/>
                  </a:ext>
                </a:extLst>
              </p:cNvPr>
              <p:cNvCxnSpPr/>
              <p:nvPr/>
            </p:nvCxnSpPr>
            <p:spPr bwMode="gray">
              <a:xfrm flipV="1">
                <a:off x="540013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37E3500D-85C2-4B82-83FC-0CB39991A3CE}"/>
                  </a:ext>
                </a:extLst>
              </p:cNvPr>
              <p:cNvCxnSpPr>
                <a:stCxn id="96" idx="3"/>
                <a:endCxn id="98" idx="7"/>
              </p:cNvCxnSpPr>
              <p:nvPr/>
            </p:nvCxnSpPr>
            <p:spPr bwMode="gray">
              <a:xfrm flipH="1">
                <a:off x="2903708" y="2437882"/>
                <a:ext cx="2379052" cy="2137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B74F2A08-BBA1-43C9-8DB9-76CD0801EBEF}"/>
                  </a:ext>
                </a:extLst>
              </p:cNvPr>
              <p:cNvCxnSpPr>
                <a:stCxn id="100" idx="3"/>
              </p:cNvCxnSpPr>
              <p:nvPr/>
            </p:nvCxnSpPr>
            <p:spPr bwMode="gray">
              <a:xfrm flipH="1">
                <a:off x="3722298" y="3412664"/>
                <a:ext cx="2552498" cy="238335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91" name="直接连接符 90">
              <a:extLst>
                <a:ext uri="{FF2B5EF4-FFF2-40B4-BE49-F238E27FC236}">
                  <a16:creationId xmlns:a16="http://schemas.microsoft.com/office/drawing/2014/main" xmlns="" id="{12378BF0-DBBB-4E18-A5A4-67A5F685B8DE}"/>
                </a:ext>
              </a:extLst>
            </p:cNvPr>
            <p:cNvCxnSpPr>
              <a:endCxn id="94" idx="7"/>
            </p:cNvCxnSpPr>
            <p:nvPr/>
          </p:nvCxnSpPr>
          <p:spPr bwMode="gray">
            <a:xfrm flipH="1" flipV="1">
              <a:off x="7584977" y="2010361"/>
              <a:ext cx="2548702" cy="2533285"/>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3775A2EF-3A95-4A13-9B1A-7B62628B0986}"/>
                </a:ext>
              </a:extLst>
            </p:cNvPr>
            <p:cNvCxnSpPr>
              <a:stCxn id="95" idx="1"/>
              <a:endCxn id="99" idx="4"/>
            </p:cNvCxnSpPr>
            <p:nvPr/>
          </p:nvCxnSpPr>
          <p:spPr bwMode="gray">
            <a:xfrm flipH="1" flipV="1">
              <a:off x="6518694" y="3206037"/>
              <a:ext cx="2470549" cy="2168626"/>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121" name="圆角矩形 427">
            <a:extLst>
              <a:ext uri="{FF2B5EF4-FFF2-40B4-BE49-F238E27FC236}">
                <a16:creationId xmlns:a16="http://schemas.microsoft.com/office/drawing/2014/main" xmlns="" id="{EEFD56B2-4317-4A3A-80FE-2691F0F813A5}"/>
              </a:ext>
            </a:extLst>
          </p:cNvPr>
          <p:cNvSpPr/>
          <p:nvPr/>
        </p:nvSpPr>
        <p:spPr bwMode="gray">
          <a:xfrm>
            <a:off x="6559380" y="5606370"/>
            <a:ext cx="287505" cy="116621"/>
          </a:xfrm>
          <a:prstGeom prst="round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endParaRPr lang="en-US" altLang="zh-CN" sz="1200" dirty="0">
              <a:solidFill>
                <a:schemeClr val="tx2"/>
              </a:solidFill>
            </a:endParaRPr>
          </a:p>
        </p:txBody>
      </p:sp>
      <p:grpSp>
        <p:nvGrpSpPr>
          <p:cNvPr id="122" name="组合 94">
            <a:extLst>
              <a:ext uri="{FF2B5EF4-FFF2-40B4-BE49-F238E27FC236}">
                <a16:creationId xmlns:a16="http://schemas.microsoft.com/office/drawing/2014/main" xmlns="" id="{47F12B5F-E849-4D7A-AD9E-E0BD47979E0E}"/>
              </a:ext>
            </a:extLst>
          </p:cNvPr>
          <p:cNvGrpSpPr/>
          <p:nvPr/>
        </p:nvGrpSpPr>
        <p:grpSpPr bwMode="gray">
          <a:xfrm>
            <a:off x="6960020" y="5636203"/>
            <a:ext cx="236748" cy="385363"/>
            <a:chOff x="1952864" y="2443060"/>
            <a:chExt cx="439738" cy="671513"/>
          </a:xfrm>
          <a:solidFill>
            <a:srgbClr val="00B0F0"/>
          </a:solidFill>
        </p:grpSpPr>
        <p:sp>
          <p:nvSpPr>
            <p:cNvPr id="123" name="Line 157">
              <a:extLst>
                <a:ext uri="{FF2B5EF4-FFF2-40B4-BE49-F238E27FC236}">
                  <a16:creationId xmlns:a16="http://schemas.microsoft.com/office/drawing/2014/main" xmlns="" id="{18295334-BD3F-4977-9104-81741A6F1C01}"/>
                </a:ext>
              </a:extLst>
            </p:cNvPr>
            <p:cNvSpPr>
              <a:spLocks noChangeShapeType="1"/>
            </p:cNvSpPr>
            <p:nvPr/>
          </p:nvSpPr>
          <p:spPr bwMode="gray">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24" name="Line 158">
              <a:extLst>
                <a:ext uri="{FF2B5EF4-FFF2-40B4-BE49-F238E27FC236}">
                  <a16:creationId xmlns:a16="http://schemas.microsoft.com/office/drawing/2014/main" xmlns="" id="{C1CF64A9-5BD2-4A20-89EE-83BD1D93A108}"/>
                </a:ext>
              </a:extLst>
            </p:cNvPr>
            <p:cNvSpPr>
              <a:spLocks noChangeShapeType="1"/>
            </p:cNvSpPr>
            <p:nvPr/>
          </p:nvSpPr>
          <p:spPr bwMode="gray">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25" name="Freeform 159">
              <a:extLst>
                <a:ext uri="{FF2B5EF4-FFF2-40B4-BE49-F238E27FC236}">
                  <a16:creationId xmlns:a16="http://schemas.microsoft.com/office/drawing/2014/main" xmlns="" id="{5BFDB691-ADE8-4AEA-97D3-B6BA2B7F8D3A}"/>
                </a:ext>
              </a:extLst>
            </p:cNvPr>
            <p:cNvSpPr>
              <a:spLocks noEditPoints="1"/>
            </p:cNvSpPr>
            <p:nvPr/>
          </p:nvSpPr>
          <p:spPr bwMode="gray">
            <a:xfrm>
              <a:off x="1952864" y="2443060"/>
              <a:ext cx="439738" cy="649288"/>
            </a:xfrm>
            <a:custGeom>
              <a:avLst/>
              <a:gdLst>
                <a:gd name="T0" fmla="*/ 226 w 277"/>
                <a:gd name="T1" fmla="*/ 151 h 409"/>
                <a:gd name="T2" fmla="*/ 269 w 277"/>
                <a:gd name="T3" fmla="*/ 122 h 409"/>
                <a:gd name="T4" fmla="*/ 273 w 277"/>
                <a:gd name="T5" fmla="*/ 53 h 409"/>
                <a:gd name="T6" fmla="*/ 245 w 277"/>
                <a:gd name="T7" fmla="*/ 20 h 409"/>
                <a:gd name="T8" fmla="*/ 137 w 277"/>
                <a:gd name="T9" fmla="*/ 0 h 409"/>
                <a:gd name="T10" fmla="*/ 39 w 277"/>
                <a:gd name="T11" fmla="*/ 17 h 409"/>
                <a:gd name="T12" fmla="*/ 2 w 277"/>
                <a:gd name="T13" fmla="*/ 47 h 409"/>
                <a:gd name="T14" fmla="*/ 2 w 277"/>
                <a:gd name="T15" fmla="*/ 117 h 409"/>
                <a:gd name="T16" fmla="*/ 39 w 277"/>
                <a:gd name="T17" fmla="*/ 147 h 409"/>
                <a:gd name="T18" fmla="*/ 137 w 277"/>
                <a:gd name="T19" fmla="*/ 164 h 409"/>
                <a:gd name="T20" fmla="*/ 46 w 277"/>
                <a:gd name="T21" fmla="*/ 122 h 409"/>
                <a:gd name="T22" fmla="*/ 58 w 277"/>
                <a:gd name="T23" fmla="*/ 110 h 409"/>
                <a:gd name="T24" fmla="*/ 69 w 277"/>
                <a:gd name="T25" fmla="*/ 127 h 409"/>
                <a:gd name="T26" fmla="*/ 8 w 277"/>
                <a:gd name="T27" fmla="*/ 50 h 409"/>
                <a:gd name="T28" fmla="*/ 97 w 277"/>
                <a:gd name="T29" fmla="*/ 85 h 409"/>
                <a:gd name="T30" fmla="*/ 200 w 277"/>
                <a:gd name="T31" fmla="*/ 82 h 409"/>
                <a:gd name="T32" fmla="*/ 270 w 277"/>
                <a:gd name="T33" fmla="*/ 50 h 409"/>
                <a:gd name="T34" fmla="*/ 183 w 277"/>
                <a:gd name="T35" fmla="*/ 91 h 409"/>
                <a:gd name="T36" fmla="*/ 75 w 277"/>
                <a:gd name="T37" fmla="*/ 86 h 409"/>
                <a:gd name="T38" fmla="*/ 8 w 277"/>
                <a:gd name="T39" fmla="*/ 50 h 409"/>
                <a:gd name="T40" fmla="*/ 170 w 277"/>
                <a:gd name="T41" fmla="*/ 402 h 409"/>
                <a:gd name="T42" fmla="*/ 276 w 277"/>
                <a:gd name="T43" fmla="*/ 403 h 409"/>
                <a:gd name="T44" fmla="*/ 267 w 277"/>
                <a:gd name="T45" fmla="*/ 391 h 409"/>
                <a:gd name="T46" fmla="*/ 216 w 277"/>
                <a:gd name="T47" fmla="*/ 242 h 409"/>
                <a:gd name="T48" fmla="*/ 265 w 277"/>
                <a:gd name="T49" fmla="*/ 216 h 409"/>
                <a:gd name="T50" fmla="*/ 274 w 277"/>
                <a:gd name="T51" fmla="*/ 148 h 409"/>
                <a:gd name="T52" fmla="*/ 262 w 277"/>
                <a:gd name="T53" fmla="*/ 154 h 409"/>
                <a:gd name="T54" fmla="*/ 188 w 277"/>
                <a:gd name="T55" fmla="*/ 186 h 409"/>
                <a:gd name="T56" fmla="*/ 65 w 277"/>
                <a:gd name="T57" fmla="*/ 182 h 409"/>
                <a:gd name="T58" fmla="*/ 8 w 277"/>
                <a:gd name="T59" fmla="*/ 149 h 409"/>
                <a:gd name="T60" fmla="*/ 0 w 277"/>
                <a:gd name="T61" fmla="*/ 193 h 409"/>
                <a:gd name="T62" fmla="*/ 15 w 277"/>
                <a:gd name="T63" fmla="*/ 221 h 409"/>
                <a:gd name="T64" fmla="*/ 82 w 277"/>
                <a:gd name="T65" fmla="*/ 248 h 409"/>
                <a:gd name="T66" fmla="*/ 63 w 277"/>
                <a:gd name="T67" fmla="*/ 200 h 409"/>
                <a:gd name="T68" fmla="*/ 66 w 277"/>
                <a:gd name="T69" fmla="*/ 220 h 409"/>
                <a:gd name="T70" fmla="*/ 47 w 277"/>
                <a:gd name="T71" fmla="*/ 216 h 409"/>
                <a:gd name="T72" fmla="*/ 58 w 277"/>
                <a:gd name="T73" fmla="*/ 200 h 409"/>
                <a:gd name="T74" fmla="*/ 3 w 277"/>
                <a:gd name="T75" fmla="*/ 394 h 409"/>
                <a:gd name="T76" fmla="*/ 7 w 277"/>
                <a:gd name="T77" fmla="*/ 409 h 409"/>
                <a:gd name="T78" fmla="*/ 105 w 277"/>
                <a:gd name="T79" fmla="*/ 396 h 409"/>
                <a:gd name="T80" fmla="*/ 274 w 277"/>
                <a:gd name="T81" fmla="*/ 231 h 409"/>
                <a:gd name="T82" fmla="*/ 258 w 277"/>
                <a:gd name="T83" fmla="*/ 248 h 409"/>
                <a:gd name="T84" fmla="*/ 164 w 277"/>
                <a:gd name="T85" fmla="*/ 277 h 409"/>
                <a:gd name="T86" fmla="*/ 45 w 277"/>
                <a:gd name="T87" fmla="*/ 263 h 409"/>
                <a:gd name="T88" fmla="*/ 5 w 277"/>
                <a:gd name="T89" fmla="*/ 232 h 409"/>
                <a:gd name="T90" fmla="*/ 0 w 277"/>
                <a:gd name="T91" fmla="*/ 281 h 409"/>
                <a:gd name="T92" fmla="*/ 21 w 277"/>
                <a:gd name="T93" fmla="*/ 313 h 409"/>
                <a:gd name="T94" fmla="*/ 102 w 277"/>
                <a:gd name="T95" fmla="*/ 339 h 409"/>
                <a:gd name="T96" fmla="*/ 138 w 277"/>
                <a:gd name="T97" fmla="*/ 363 h 409"/>
                <a:gd name="T98" fmla="*/ 199 w 277"/>
                <a:gd name="T99" fmla="*/ 334 h 409"/>
                <a:gd name="T100" fmla="*/ 266 w 277"/>
                <a:gd name="T101" fmla="*/ 304 h 409"/>
                <a:gd name="T102" fmla="*/ 58 w 277"/>
                <a:gd name="T103" fmla="*/ 313 h 409"/>
                <a:gd name="T104" fmla="*/ 46 w 277"/>
                <a:gd name="T105" fmla="*/ 301 h 409"/>
                <a:gd name="T106" fmla="*/ 63 w 277"/>
                <a:gd name="T107" fmla="*/ 291 h 409"/>
                <a:gd name="T108" fmla="*/ 66 w 277"/>
                <a:gd name="T109" fmla="*/ 31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7" h="409">
                  <a:moveTo>
                    <a:pt x="137" y="164"/>
                  </a:moveTo>
                  <a:lnTo>
                    <a:pt x="137" y="164"/>
                  </a:lnTo>
                  <a:lnTo>
                    <a:pt x="166" y="163"/>
                  </a:lnTo>
                  <a:lnTo>
                    <a:pt x="192" y="160"/>
                  </a:lnTo>
                  <a:lnTo>
                    <a:pt x="216" y="154"/>
                  </a:lnTo>
                  <a:lnTo>
                    <a:pt x="226" y="151"/>
                  </a:lnTo>
                  <a:lnTo>
                    <a:pt x="236" y="147"/>
                  </a:lnTo>
                  <a:lnTo>
                    <a:pt x="245" y="142"/>
                  </a:lnTo>
                  <a:lnTo>
                    <a:pt x="253" y="138"/>
                  </a:lnTo>
                  <a:lnTo>
                    <a:pt x="259" y="133"/>
                  </a:lnTo>
                  <a:lnTo>
                    <a:pt x="265" y="128"/>
                  </a:lnTo>
                  <a:lnTo>
                    <a:pt x="269" y="122"/>
                  </a:lnTo>
                  <a:lnTo>
                    <a:pt x="272" y="117"/>
                  </a:lnTo>
                  <a:lnTo>
                    <a:pt x="273" y="110"/>
                  </a:lnTo>
                  <a:lnTo>
                    <a:pt x="274" y="105"/>
                  </a:lnTo>
                  <a:lnTo>
                    <a:pt x="274" y="59"/>
                  </a:lnTo>
                  <a:lnTo>
                    <a:pt x="274" y="59"/>
                  </a:lnTo>
                  <a:lnTo>
                    <a:pt x="273" y="53"/>
                  </a:lnTo>
                  <a:lnTo>
                    <a:pt x="272" y="47"/>
                  </a:lnTo>
                  <a:lnTo>
                    <a:pt x="269" y="41"/>
                  </a:lnTo>
                  <a:lnTo>
                    <a:pt x="265" y="36"/>
                  </a:lnTo>
                  <a:lnTo>
                    <a:pt x="259" y="30"/>
                  </a:lnTo>
                  <a:lnTo>
                    <a:pt x="253" y="26"/>
                  </a:lnTo>
                  <a:lnTo>
                    <a:pt x="245" y="20"/>
                  </a:lnTo>
                  <a:lnTo>
                    <a:pt x="236" y="17"/>
                  </a:lnTo>
                  <a:lnTo>
                    <a:pt x="226" y="13"/>
                  </a:lnTo>
                  <a:lnTo>
                    <a:pt x="216" y="9"/>
                  </a:lnTo>
                  <a:lnTo>
                    <a:pt x="192" y="4"/>
                  </a:lnTo>
                  <a:lnTo>
                    <a:pt x="166" y="1"/>
                  </a:lnTo>
                  <a:lnTo>
                    <a:pt x="137" y="0"/>
                  </a:lnTo>
                  <a:lnTo>
                    <a:pt x="137" y="0"/>
                  </a:lnTo>
                  <a:lnTo>
                    <a:pt x="109" y="1"/>
                  </a:lnTo>
                  <a:lnTo>
                    <a:pt x="82" y="4"/>
                  </a:lnTo>
                  <a:lnTo>
                    <a:pt x="58" y="9"/>
                  </a:lnTo>
                  <a:lnTo>
                    <a:pt x="48" y="13"/>
                  </a:lnTo>
                  <a:lnTo>
                    <a:pt x="39" y="17"/>
                  </a:lnTo>
                  <a:lnTo>
                    <a:pt x="30" y="20"/>
                  </a:lnTo>
                  <a:lnTo>
                    <a:pt x="22" y="26"/>
                  </a:lnTo>
                  <a:lnTo>
                    <a:pt x="15" y="30"/>
                  </a:lnTo>
                  <a:lnTo>
                    <a:pt x="10" y="36"/>
                  </a:lnTo>
                  <a:lnTo>
                    <a:pt x="6" y="41"/>
                  </a:lnTo>
                  <a:lnTo>
                    <a:pt x="2" y="47"/>
                  </a:lnTo>
                  <a:lnTo>
                    <a:pt x="1" y="53"/>
                  </a:lnTo>
                  <a:lnTo>
                    <a:pt x="0" y="59"/>
                  </a:lnTo>
                  <a:lnTo>
                    <a:pt x="0" y="105"/>
                  </a:lnTo>
                  <a:lnTo>
                    <a:pt x="0" y="105"/>
                  </a:lnTo>
                  <a:lnTo>
                    <a:pt x="1" y="110"/>
                  </a:lnTo>
                  <a:lnTo>
                    <a:pt x="2" y="117"/>
                  </a:lnTo>
                  <a:lnTo>
                    <a:pt x="6" y="122"/>
                  </a:lnTo>
                  <a:lnTo>
                    <a:pt x="10" y="128"/>
                  </a:lnTo>
                  <a:lnTo>
                    <a:pt x="15" y="133"/>
                  </a:lnTo>
                  <a:lnTo>
                    <a:pt x="22" y="138"/>
                  </a:lnTo>
                  <a:lnTo>
                    <a:pt x="30" y="142"/>
                  </a:lnTo>
                  <a:lnTo>
                    <a:pt x="39" y="147"/>
                  </a:lnTo>
                  <a:lnTo>
                    <a:pt x="48" y="151"/>
                  </a:lnTo>
                  <a:lnTo>
                    <a:pt x="58" y="154"/>
                  </a:lnTo>
                  <a:lnTo>
                    <a:pt x="82" y="160"/>
                  </a:lnTo>
                  <a:lnTo>
                    <a:pt x="109" y="163"/>
                  </a:lnTo>
                  <a:lnTo>
                    <a:pt x="137" y="164"/>
                  </a:lnTo>
                  <a:lnTo>
                    <a:pt x="137" y="164"/>
                  </a:lnTo>
                  <a:close/>
                  <a:moveTo>
                    <a:pt x="58" y="135"/>
                  </a:moveTo>
                  <a:lnTo>
                    <a:pt x="58" y="135"/>
                  </a:lnTo>
                  <a:lnTo>
                    <a:pt x="54" y="133"/>
                  </a:lnTo>
                  <a:lnTo>
                    <a:pt x="49" y="130"/>
                  </a:lnTo>
                  <a:lnTo>
                    <a:pt x="47" y="127"/>
                  </a:lnTo>
                  <a:lnTo>
                    <a:pt x="46" y="122"/>
                  </a:lnTo>
                  <a:lnTo>
                    <a:pt x="46" y="122"/>
                  </a:lnTo>
                  <a:lnTo>
                    <a:pt x="47" y="118"/>
                  </a:lnTo>
                  <a:lnTo>
                    <a:pt x="49" y="115"/>
                  </a:lnTo>
                  <a:lnTo>
                    <a:pt x="54" y="111"/>
                  </a:lnTo>
                  <a:lnTo>
                    <a:pt x="58" y="110"/>
                  </a:lnTo>
                  <a:lnTo>
                    <a:pt x="58" y="110"/>
                  </a:lnTo>
                  <a:lnTo>
                    <a:pt x="63" y="111"/>
                  </a:lnTo>
                  <a:lnTo>
                    <a:pt x="66" y="115"/>
                  </a:lnTo>
                  <a:lnTo>
                    <a:pt x="69" y="118"/>
                  </a:lnTo>
                  <a:lnTo>
                    <a:pt x="69" y="122"/>
                  </a:lnTo>
                  <a:lnTo>
                    <a:pt x="69" y="122"/>
                  </a:lnTo>
                  <a:lnTo>
                    <a:pt x="69" y="127"/>
                  </a:lnTo>
                  <a:lnTo>
                    <a:pt x="66" y="130"/>
                  </a:lnTo>
                  <a:lnTo>
                    <a:pt x="63" y="133"/>
                  </a:lnTo>
                  <a:lnTo>
                    <a:pt x="58" y="135"/>
                  </a:lnTo>
                  <a:lnTo>
                    <a:pt x="58" y="135"/>
                  </a:lnTo>
                  <a:close/>
                  <a:moveTo>
                    <a:pt x="8" y="50"/>
                  </a:moveTo>
                  <a:lnTo>
                    <a:pt x="8" y="50"/>
                  </a:lnTo>
                  <a:lnTo>
                    <a:pt x="18" y="58"/>
                  </a:lnTo>
                  <a:lnTo>
                    <a:pt x="30" y="65"/>
                  </a:lnTo>
                  <a:lnTo>
                    <a:pt x="44" y="72"/>
                  </a:lnTo>
                  <a:lnTo>
                    <a:pt x="60" y="77"/>
                  </a:lnTo>
                  <a:lnTo>
                    <a:pt x="78" y="82"/>
                  </a:lnTo>
                  <a:lnTo>
                    <a:pt x="97" y="85"/>
                  </a:lnTo>
                  <a:lnTo>
                    <a:pt x="118" y="87"/>
                  </a:lnTo>
                  <a:lnTo>
                    <a:pt x="138" y="87"/>
                  </a:lnTo>
                  <a:lnTo>
                    <a:pt x="138" y="87"/>
                  </a:lnTo>
                  <a:lnTo>
                    <a:pt x="160" y="87"/>
                  </a:lnTo>
                  <a:lnTo>
                    <a:pt x="181" y="85"/>
                  </a:lnTo>
                  <a:lnTo>
                    <a:pt x="200" y="82"/>
                  </a:lnTo>
                  <a:lnTo>
                    <a:pt x="217" y="77"/>
                  </a:lnTo>
                  <a:lnTo>
                    <a:pt x="234" y="72"/>
                  </a:lnTo>
                  <a:lnTo>
                    <a:pt x="248" y="65"/>
                  </a:lnTo>
                  <a:lnTo>
                    <a:pt x="260" y="58"/>
                  </a:lnTo>
                  <a:lnTo>
                    <a:pt x="270" y="50"/>
                  </a:lnTo>
                  <a:lnTo>
                    <a:pt x="270" y="50"/>
                  </a:lnTo>
                  <a:lnTo>
                    <a:pt x="261" y="59"/>
                  </a:lnTo>
                  <a:lnTo>
                    <a:pt x="250" y="68"/>
                  </a:lnTo>
                  <a:lnTo>
                    <a:pt x="236" y="75"/>
                  </a:lnTo>
                  <a:lnTo>
                    <a:pt x="221" y="82"/>
                  </a:lnTo>
                  <a:lnTo>
                    <a:pt x="203" y="86"/>
                  </a:lnTo>
                  <a:lnTo>
                    <a:pt x="183" y="91"/>
                  </a:lnTo>
                  <a:lnTo>
                    <a:pt x="161" y="93"/>
                  </a:lnTo>
                  <a:lnTo>
                    <a:pt x="138" y="94"/>
                  </a:lnTo>
                  <a:lnTo>
                    <a:pt x="138" y="94"/>
                  </a:lnTo>
                  <a:lnTo>
                    <a:pt x="116" y="93"/>
                  </a:lnTo>
                  <a:lnTo>
                    <a:pt x="94" y="91"/>
                  </a:lnTo>
                  <a:lnTo>
                    <a:pt x="75" y="86"/>
                  </a:lnTo>
                  <a:lnTo>
                    <a:pt x="57" y="82"/>
                  </a:lnTo>
                  <a:lnTo>
                    <a:pt x="42" y="75"/>
                  </a:lnTo>
                  <a:lnTo>
                    <a:pt x="28" y="68"/>
                  </a:lnTo>
                  <a:lnTo>
                    <a:pt x="17" y="59"/>
                  </a:lnTo>
                  <a:lnTo>
                    <a:pt x="8" y="50"/>
                  </a:lnTo>
                  <a:lnTo>
                    <a:pt x="8" y="50"/>
                  </a:lnTo>
                  <a:close/>
                  <a:moveTo>
                    <a:pt x="267" y="391"/>
                  </a:moveTo>
                  <a:lnTo>
                    <a:pt x="171" y="391"/>
                  </a:lnTo>
                  <a:lnTo>
                    <a:pt x="171" y="391"/>
                  </a:lnTo>
                  <a:lnTo>
                    <a:pt x="171" y="396"/>
                  </a:lnTo>
                  <a:lnTo>
                    <a:pt x="171" y="396"/>
                  </a:lnTo>
                  <a:lnTo>
                    <a:pt x="170" y="402"/>
                  </a:lnTo>
                  <a:lnTo>
                    <a:pt x="168" y="409"/>
                  </a:lnTo>
                  <a:lnTo>
                    <a:pt x="267" y="409"/>
                  </a:lnTo>
                  <a:lnTo>
                    <a:pt x="267" y="409"/>
                  </a:lnTo>
                  <a:lnTo>
                    <a:pt x="271" y="409"/>
                  </a:lnTo>
                  <a:lnTo>
                    <a:pt x="273" y="407"/>
                  </a:lnTo>
                  <a:lnTo>
                    <a:pt x="276" y="403"/>
                  </a:lnTo>
                  <a:lnTo>
                    <a:pt x="277" y="400"/>
                  </a:lnTo>
                  <a:lnTo>
                    <a:pt x="277" y="400"/>
                  </a:lnTo>
                  <a:lnTo>
                    <a:pt x="276" y="397"/>
                  </a:lnTo>
                  <a:lnTo>
                    <a:pt x="273" y="394"/>
                  </a:lnTo>
                  <a:lnTo>
                    <a:pt x="271" y="391"/>
                  </a:lnTo>
                  <a:lnTo>
                    <a:pt x="267" y="391"/>
                  </a:lnTo>
                  <a:lnTo>
                    <a:pt x="267" y="391"/>
                  </a:lnTo>
                  <a:close/>
                  <a:moveTo>
                    <a:pt x="137" y="253"/>
                  </a:moveTo>
                  <a:lnTo>
                    <a:pt x="137" y="253"/>
                  </a:lnTo>
                  <a:lnTo>
                    <a:pt x="166" y="251"/>
                  </a:lnTo>
                  <a:lnTo>
                    <a:pt x="192" y="248"/>
                  </a:lnTo>
                  <a:lnTo>
                    <a:pt x="216" y="242"/>
                  </a:lnTo>
                  <a:lnTo>
                    <a:pt x="226" y="239"/>
                  </a:lnTo>
                  <a:lnTo>
                    <a:pt x="236" y="236"/>
                  </a:lnTo>
                  <a:lnTo>
                    <a:pt x="245" y="231"/>
                  </a:lnTo>
                  <a:lnTo>
                    <a:pt x="253" y="227"/>
                  </a:lnTo>
                  <a:lnTo>
                    <a:pt x="259" y="221"/>
                  </a:lnTo>
                  <a:lnTo>
                    <a:pt x="265" y="216"/>
                  </a:lnTo>
                  <a:lnTo>
                    <a:pt x="269" y="210"/>
                  </a:lnTo>
                  <a:lnTo>
                    <a:pt x="272" y="205"/>
                  </a:lnTo>
                  <a:lnTo>
                    <a:pt x="273" y="199"/>
                  </a:lnTo>
                  <a:lnTo>
                    <a:pt x="274" y="193"/>
                  </a:lnTo>
                  <a:lnTo>
                    <a:pt x="274" y="148"/>
                  </a:lnTo>
                  <a:lnTo>
                    <a:pt x="274" y="148"/>
                  </a:lnTo>
                  <a:lnTo>
                    <a:pt x="274" y="143"/>
                  </a:lnTo>
                  <a:lnTo>
                    <a:pt x="272" y="139"/>
                  </a:lnTo>
                  <a:lnTo>
                    <a:pt x="272" y="139"/>
                  </a:lnTo>
                  <a:lnTo>
                    <a:pt x="270" y="144"/>
                  </a:lnTo>
                  <a:lnTo>
                    <a:pt x="267" y="149"/>
                  </a:lnTo>
                  <a:lnTo>
                    <a:pt x="262" y="154"/>
                  </a:lnTo>
                  <a:lnTo>
                    <a:pt x="258" y="159"/>
                  </a:lnTo>
                  <a:lnTo>
                    <a:pt x="251" y="163"/>
                  </a:lnTo>
                  <a:lnTo>
                    <a:pt x="245" y="167"/>
                  </a:lnTo>
                  <a:lnTo>
                    <a:pt x="228" y="175"/>
                  </a:lnTo>
                  <a:lnTo>
                    <a:pt x="210" y="182"/>
                  </a:lnTo>
                  <a:lnTo>
                    <a:pt x="188" y="186"/>
                  </a:lnTo>
                  <a:lnTo>
                    <a:pt x="164" y="189"/>
                  </a:lnTo>
                  <a:lnTo>
                    <a:pt x="137" y="191"/>
                  </a:lnTo>
                  <a:lnTo>
                    <a:pt x="137" y="191"/>
                  </a:lnTo>
                  <a:lnTo>
                    <a:pt x="111" y="189"/>
                  </a:lnTo>
                  <a:lnTo>
                    <a:pt x="87" y="186"/>
                  </a:lnTo>
                  <a:lnTo>
                    <a:pt x="65" y="182"/>
                  </a:lnTo>
                  <a:lnTo>
                    <a:pt x="46" y="175"/>
                  </a:lnTo>
                  <a:lnTo>
                    <a:pt x="30" y="167"/>
                  </a:lnTo>
                  <a:lnTo>
                    <a:pt x="23" y="163"/>
                  </a:lnTo>
                  <a:lnTo>
                    <a:pt x="17" y="159"/>
                  </a:lnTo>
                  <a:lnTo>
                    <a:pt x="12" y="154"/>
                  </a:lnTo>
                  <a:lnTo>
                    <a:pt x="8" y="149"/>
                  </a:lnTo>
                  <a:lnTo>
                    <a:pt x="5" y="144"/>
                  </a:lnTo>
                  <a:lnTo>
                    <a:pt x="2" y="139"/>
                  </a:lnTo>
                  <a:lnTo>
                    <a:pt x="2" y="139"/>
                  </a:lnTo>
                  <a:lnTo>
                    <a:pt x="0" y="143"/>
                  </a:lnTo>
                  <a:lnTo>
                    <a:pt x="0" y="148"/>
                  </a:lnTo>
                  <a:lnTo>
                    <a:pt x="0" y="193"/>
                  </a:lnTo>
                  <a:lnTo>
                    <a:pt x="0" y="193"/>
                  </a:lnTo>
                  <a:lnTo>
                    <a:pt x="1" y="199"/>
                  </a:lnTo>
                  <a:lnTo>
                    <a:pt x="2" y="205"/>
                  </a:lnTo>
                  <a:lnTo>
                    <a:pt x="6" y="210"/>
                  </a:lnTo>
                  <a:lnTo>
                    <a:pt x="10" y="216"/>
                  </a:lnTo>
                  <a:lnTo>
                    <a:pt x="15" y="221"/>
                  </a:lnTo>
                  <a:lnTo>
                    <a:pt x="22" y="227"/>
                  </a:lnTo>
                  <a:lnTo>
                    <a:pt x="30" y="231"/>
                  </a:lnTo>
                  <a:lnTo>
                    <a:pt x="39" y="236"/>
                  </a:lnTo>
                  <a:lnTo>
                    <a:pt x="48" y="239"/>
                  </a:lnTo>
                  <a:lnTo>
                    <a:pt x="58" y="242"/>
                  </a:lnTo>
                  <a:lnTo>
                    <a:pt x="82" y="248"/>
                  </a:lnTo>
                  <a:lnTo>
                    <a:pt x="109" y="251"/>
                  </a:lnTo>
                  <a:lnTo>
                    <a:pt x="137" y="253"/>
                  </a:lnTo>
                  <a:lnTo>
                    <a:pt x="137" y="253"/>
                  </a:lnTo>
                  <a:close/>
                  <a:moveTo>
                    <a:pt x="58" y="200"/>
                  </a:moveTo>
                  <a:lnTo>
                    <a:pt x="58" y="200"/>
                  </a:lnTo>
                  <a:lnTo>
                    <a:pt x="63" y="200"/>
                  </a:lnTo>
                  <a:lnTo>
                    <a:pt x="66" y="204"/>
                  </a:lnTo>
                  <a:lnTo>
                    <a:pt x="69" y="207"/>
                  </a:lnTo>
                  <a:lnTo>
                    <a:pt x="69" y="211"/>
                  </a:lnTo>
                  <a:lnTo>
                    <a:pt x="69" y="211"/>
                  </a:lnTo>
                  <a:lnTo>
                    <a:pt x="69" y="216"/>
                  </a:lnTo>
                  <a:lnTo>
                    <a:pt x="66" y="220"/>
                  </a:lnTo>
                  <a:lnTo>
                    <a:pt x="63" y="222"/>
                  </a:lnTo>
                  <a:lnTo>
                    <a:pt x="58" y="223"/>
                  </a:lnTo>
                  <a:lnTo>
                    <a:pt x="58" y="223"/>
                  </a:lnTo>
                  <a:lnTo>
                    <a:pt x="54" y="222"/>
                  </a:lnTo>
                  <a:lnTo>
                    <a:pt x="49" y="220"/>
                  </a:lnTo>
                  <a:lnTo>
                    <a:pt x="47" y="216"/>
                  </a:lnTo>
                  <a:lnTo>
                    <a:pt x="46" y="211"/>
                  </a:lnTo>
                  <a:lnTo>
                    <a:pt x="46" y="211"/>
                  </a:lnTo>
                  <a:lnTo>
                    <a:pt x="47" y="207"/>
                  </a:lnTo>
                  <a:lnTo>
                    <a:pt x="49" y="204"/>
                  </a:lnTo>
                  <a:lnTo>
                    <a:pt x="54" y="200"/>
                  </a:lnTo>
                  <a:lnTo>
                    <a:pt x="58" y="200"/>
                  </a:lnTo>
                  <a:lnTo>
                    <a:pt x="58" y="200"/>
                  </a:lnTo>
                  <a:close/>
                  <a:moveTo>
                    <a:pt x="107" y="391"/>
                  </a:moveTo>
                  <a:lnTo>
                    <a:pt x="10" y="391"/>
                  </a:lnTo>
                  <a:lnTo>
                    <a:pt x="10" y="391"/>
                  </a:lnTo>
                  <a:lnTo>
                    <a:pt x="7" y="391"/>
                  </a:lnTo>
                  <a:lnTo>
                    <a:pt x="3" y="394"/>
                  </a:lnTo>
                  <a:lnTo>
                    <a:pt x="1" y="397"/>
                  </a:lnTo>
                  <a:lnTo>
                    <a:pt x="0" y="400"/>
                  </a:lnTo>
                  <a:lnTo>
                    <a:pt x="0" y="400"/>
                  </a:lnTo>
                  <a:lnTo>
                    <a:pt x="1" y="403"/>
                  </a:lnTo>
                  <a:lnTo>
                    <a:pt x="3" y="407"/>
                  </a:lnTo>
                  <a:lnTo>
                    <a:pt x="7" y="409"/>
                  </a:lnTo>
                  <a:lnTo>
                    <a:pt x="10" y="409"/>
                  </a:lnTo>
                  <a:lnTo>
                    <a:pt x="109" y="409"/>
                  </a:lnTo>
                  <a:lnTo>
                    <a:pt x="109" y="409"/>
                  </a:lnTo>
                  <a:lnTo>
                    <a:pt x="107" y="402"/>
                  </a:lnTo>
                  <a:lnTo>
                    <a:pt x="105" y="396"/>
                  </a:lnTo>
                  <a:lnTo>
                    <a:pt x="105" y="396"/>
                  </a:lnTo>
                  <a:lnTo>
                    <a:pt x="107" y="391"/>
                  </a:lnTo>
                  <a:lnTo>
                    <a:pt x="107" y="391"/>
                  </a:lnTo>
                  <a:close/>
                  <a:moveTo>
                    <a:pt x="274" y="281"/>
                  </a:moveTo>
                  <a:lnTo>
                    <a:pt x="274" y="236"/>
                  </a:lnTo>
                  <a:lnTo>
                    <a:pt x="274" y="236"/>
                  </a:lnTo>
                  <a:lnTo>
                    <a:pt x="274" y="231"/>
                  </a:lnTo>
                  <a:lnTo>
                    <a:pt x="273" y="227"/>
                  </a:lnTo>
                  <a:lnTo>
                    <a:pt x="273" y="227"/>
                  </a:lnTo>
                  <a:lnTo>
                    <a:pt x="270" y="232"/>
                  </a:lnTo>
                  <a:lnTo>
                    <a:pt x="267" y="238"/>
                  </a:lnTo>
                  <a:lnTo>
                    <a:pt x="262" y="242"/>
                  </a:lnTo>
                  <a:lnTo>
                    <a:pt x="258" y="248"/>
                  </a:lnTo>
                  <a:lnTo>
                    <a:pt x="251" y="252"/>
                  </a:lnTo>
                  <a:lnTo>
                    <a:pt x="245" y="256"/>
                  </a:lnTo>
                  <a:lnTo>
                    <a:pt x="228" y="263"/>
                  </a:lnTo>
                  <a:lnTo>
                    <a:pt x="210" y="270"/>
                  </a:lnTo>
                  <a:lnTo>
                    <a:pt x="188" y="274"/>
                  </a:lnTo>
                  <a:lnTo>
                    <a:pt x="164" y="277"/>
                  </a:lnTo>
                  <a:lnTo>
                    <a:pt x="137" y="278"/>
                  </a:lnTo>
                  <a:lnTo>
                    <a:pt x="137" y="278"/>
                  </a:lnTo>
                  <a:lnTo>
                    <a:pt x="111" y="277"/>
                  </a:lnTo>
                  <a:lnTo>
                    <a:pt x="87" y="274"/>
                  </a:lnTo>
                  <a:lnTo>
                    <a:pt x="65" y="270"/>
                  </a:lnTo>
                  <a:lnTo>
                    <a:pt x="45" y="263"/>
                  </a:lnTo>
                  <a:lnTo>
                    <a:pt x="30" y="256"/>
                  </a:lnTo>
                  <a:lnTo>
                    <a:pt x="23" y="252"/>
                  </a:lnTo>
                  <a:lnTo>
                    <a:pt x="17" y="248"/>
                  </a:lnTo>
                  <a:lnTo>
                    <a:pt x="11" y="242"/>
                  </a:lnTo>
                  <a:lnTo>
                    <a:pt x="8" y="238"/>
                  </a:lnTo>
                  <a:lnTo>
                    <a:pt x="5" y="232"/>
                  </a:lnTo>
                  <a:lnTo>
                    <a:pt x="1" y="227"/>
                  </a:lnTo>
                  <a:lnTo>
                    <a:pt x="1" y="227"/>
                  </a:lnTo>
                  <a:lnTo>
                    <a:pt x="0" y="231"/>
                  </a:lnTo>
                  <a:lnTo>
                    <a:pt x="0" y="236"/>
                  </a:lnTo>
                  <a:lnTo>
                    <a:pt x="0" y="281"/>
                  </a:lnTo>
                  <a:lnTo>
                    <a:pt x="0" y="281"/>
                  </a:lnTo>
                  <a:lnTo>
                    <a:pt x="1" y="287"/>
                  </a:lnTo>
                  <a:lnTo>
                    <a:pt x="2" y="293"/>
                  </a:lnTo>
                  <a:lnTo>
                    <a:pt x="6" y="298"/>
                  </a:lnTo>
                  <a:lnTo>
                    <a:pt x="10" y="304"/>
                  </a:lnTo>
                  <a:lnTo>
                    <a:pt x="14" y="309"/>
                  </a:lnTo>
                  <a:lnTo>
                    <a:pt x="21" y="313"/>
                  </a:lnTo>
                  <a:lnTo>
                    <a:pt x="28" y="318"/>
                  </a:lnTo>
                  <a:lnTo>
                    <a:pt x="36" y="322"/>
                  </a:lnTo>
                  <a:lnTo>
                    <a:pt x="45" y="326"/>
                  </a:lnTo>
                  <a:lnTo>
                    <a:pt x="55" y="330"/>
                  </a:lnTo>
                  <a:lnTo>
                    <a:pt x="77" y="335"/>
                  </a:lnTo>
                  <a:lnTo>
                    <a:pt x="102" y="339"/>
                  </a:lnTo>
                  <a:lnTo>
                    <a:pt x="130" y="341"/>
                  </a:lnTo>
                  <a:lnTo>
                    <a:pt x="130" y="364"/>
                  </a:lnTo>
                  <a:lnTo>
                    <a:pt x="130" y="364"/>
                  </a:lnTo>
                  <a:lnTo>
                    <a:pt x="134" y="364"/>
                  </a:lnTo>
                  <a:lnTo>
                    <a:pt x="138" y="363"/>
                  </a:lnTo>
                  <a:lnTo>
                    <a:pt x="138" y="363"/>
                  </a:lnTo>
                  <a:lnTo>
                    <a:pt x="143" y="364"/>
                  </a:lnTo>
                  <a:lnTo>
                    <a:pt x="148" y="364"/>
                  </a:lnTo>
                  <a:lnTo>
                    <a:pt x="148" y="341"/>
                  </a:lnTo>
                  <a:lnTo>
                    <a:pt x="148" y="341"/>
                  </a:lnTo>
                  <a:lnTo>
                    <a:pt x="175" y="339"/>
                  </a:lnTo>
                  <a:lnTo>
                    <a:pt x="199" y="334"/>
                  </a:lnTo>
                  <a:lnTo>
                    <a:pt x="221" y="329"/>
                  </a:lnTo>
                  <a:lnTo>
                    <a:pt x="239" y="322"/>
                  </a:lnTo>
                  <a:lnTo>
                    <a:pt x="247" y="318"/>
                  </a:lnTo>
                  <a:lnTo>
                    <a:pt x="254" y="313"/>
                  </a:lnTo>
                  <a:lnTo>
                    <a:pt x="260" y="308"/>
                  </a:lnTo>
                  <a:lnTo>
                    <a:pt x="266" y="304"/>
                  </a:lnTo>
                  <a:lnTo>
                    <a:pt x="269" y="298"/>
                  </a:lnTo>
                  <a:lnTo>
                    <a:pt x="272" y="293"/>
                  </a:lnTo>
                  <a:lnTo>
                    <a:pt x="273" y="287"/>
                  </a:lnTo>
                  <a:lnTo>
                    <a:pt x="274" y="281"/>
                  </a:lnTo>
                  <a:lnTo>
                    <a:pt x="274" y="281"/>
                  </a:lnTo>
                  <a:close/>
                  <a:moveTo>
                    <a:pt x="58" y="313"/>
                  </a:moveTo>
                  <a:lnTo>
                    <a:pt x="58" y="313"/>
                  </a:lnTo>
                  <a:lnTo>
                    <a:pt x="54" y="312"/>
                  </a:lnTo>
                  <a:lnTo>
                    <a:pt x="49" y="310"/>
                  </a:lnTo>
                  <a:lnTo>
                    <a:pt x="47" y="306"/>
                  </a:lnTo>
                  <a:lnTo>
                    <a:pt x="46" y="301"/>
                  </a:lnTo>
                  <a:lnTo>
                    <a:pt x="46" y="301"/>
                  </a:lnTo>
                  <a:lnTo>
                    <a:pt x="47" y="297"/>
                  </a:lnTo>
                  <a:lnTo>
                    <a:pt x="49" y="294"/>
                  </a:lnTo>
                  <a:lnTo>
                    <a:pt x="54" y="291"/>
                  </a:lnTo>
                  <a:lnTo>
                    <a:pt x="58" y="290"/>
                  </a:lnTo>
                  <a:lnTo>
                    <a:pt x="58" y="290"/>
                  </a:lnTo>
                  <a:lnTo>
                    <a:pt x="63" y="291"/>
                  </a:lnTo>
                  <a:lnTo>
                    <a:pt x="66" y="294"/>
                  </a:lnTo>
                  <a:lnTo>
                    <a:pt x="69" y="297"/>
                  </a:lnTo>
                  <a:lnTo>
                    <a:pt x="69" y="301"/>
                  </a:lnTo>
                  <a:lnTo>
                    <a:pt x="69" y="301"/>
                  </a:lnTo>
                  <a:lnTo>
                    <a:pt x="69" y="306"/>
                  </a:lnTo>
                  <a:lnTo>
                    <a:pt x="66" y="310"/>
                  </a:lnTo>
                  <a:lnTo>
                    <a:pt x="63" y="312"/>
                  </a:lnTo>
                  <a:lnTo>
                    <a:pt x="58" y="313"/>
                  </a:lnTo>
                  <a:lnTo>
                    <a:pt x="58" y="3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26" name="Freeform 160">
              <a:extLst>
                <a:ext uri="{FF2B5EF4-FFF2-40B4-BE49-F238E27FC236}">
                  <a16:creationId xmlns:a16="http://schemas.microsoft.com/office/drawing/2014/main" xmlns="" id="{2028427A-DAEB-4B36-83FE-1B3CD5239E3E}"/>
                </a:ext>
              </a:extLst>
            </p:cNvPr>
            <p:cNvSpPr>
              <a:spLocks/>
            </p:cNvSpPr>
            <p:nvPr/>
          </p:nvSpPr>
          <p:spPr bwMode="gray">
            <a:xfrm>
              <a:off x="2130664" y="3027260"/>
              <a:ext cx="85725" cy="87313"/>
            </a:xfrm>
            <a:custGeom>
              <a:avLst/>
              <a:gdLst>
                <a:gd name="T0" fmla="*/ 54 w 54"/>
                <a:gd name="T1" fmla="*/ 28 h 55"/>
                <a:gd name="T2" fmla="*/ 54 w 54"/>
                <a:gd name="T3" fmla="*/ 28 h 55"/>
                <a:gd name="T4" fmla="*/ 53 w 54"/>
                <a:gd name="T5" fmla="*/ 33 h 55"/>
                <a:gd name="T6" fmla="*/ 52 w 54"/>
                <a:gd name="T7" fmla="*/ 39 h 55"/>
                <a:gd name="T8" fmla="*/ 49 w 54"/>
                <a:gd name="T9" fmla="*/ 43 h 55"/>
                <a:gd name="T10" fmla="*/ 46 w 54"/>
                <a:gd name="T11" fmla="*/ 46 h 55"/>
                <a:gd name="T12" fmla="*/ 42 w 54"/>
                <a:gd name="T13" fmla="*/ 50 h 55"/>
                <a:gd name="T14" fmla="*/ 37 w 54"/>
                <a:gd name="T15" fmla="*/ 53 h 55"/>
                <a:gd name="T16" fmla="*/ 32 w 54"/>
                <a:gd name="T17" fmla="*/ 54 h 55"/>
                <a:gd name="T18" fmla="*/ 26 w 54"/>
                <a:gd name="T19" fmla="*/ 55 h 55"/>
                <a:gd name="T20" fmla="*/ 26 w 54"/>
                <a:gd name="T21" fmla="*/ 55 h 55"/>
                <a:gd name="T22" fmla="*/ 21 w 54"/>
                <a:gd name="T23" fmla="*/ 54 h 55"/>
                <a:gd name="T24" fmla="*/ 17 w 54"/>
                <a:gd name="T25" fmla="*/ 53 h 55"/>
                <a:gd name="T26" fmla="*/ 11 w 54"/>
                <a:gd name="T27" fmla="*/ 50 h 55"/>
                <a:gd name="T28" fmla="*/ 8 w 54"/>
                <a:gd name="T29" fmla="*/ 46 h 55"/>
                <a:gd name="T30" fmla="*/ 4 w 54"/>
                <a:gd name="T31" fmla="*/ 43 h 55"/>
                <a:gd name="T32" fmla="*/ 1 w 54"/>
                <a:gd name="T33" fmla="*/ 39 h 55"/>
                <a:gd name="T34" fmla="*/ 0 w 54"/>
                <a:gd name="T35" fmla="*/ 33 h 55"/>
                <a:gd name="T36" fmla="*/ 0 w 54"/>
                <a:gd name="T37" fmla="*/ 28 h 55"/>
                <a:gd name="T38" fmla="*/ 0 w 54"/>
                <a:gd name="T39" fmla="*/ 28 h 55"/>
                <a:gd name="T40" fmla="*/ 0 w 54"/>
                <a:gd name="T41" fmla="*/ 22 h 55"/>
                <a:gd name="T42" fmla="*/ 1 w 54"/>
                <a:gd name="T43" fmla="*/ 17 h 55"/>
                <a:gd name="T44" fmla="*/ 4 w 54"/>
                <a:gd name="T45" fmla="*/ 12 h 55"/>
                <a:gd name="T46" fmla="*/ 8 w 54"/>
                <a:gd name="T47" fmla="*/ 9 h 55"/>
                <a:gd name="T48" fmla="*/ 11 w 54"/>
                <a:gd name="T49" fmla="*/ 6 h 55"/>
                <a:gd name="T50" fmla="*/ 17 w 54"/>
                <a:gd name="T51" fmla="*/ 3 h 55"/>
                <a:gd name="T52" fmla="*/ 21 w 54"/>
                <a:gd name="T53" fmla="*/ 1 h 55"/>
                <a:gd name="T54" fmla="*/ 26 w 54"/>
                <a:gd name="T55" fmla="*/ 0 h 55"/>
                <a:gd name="T56" fmla="*/ 26 w 54"/>
                <a:gd name="T57" fmla="*/ 0 h 55"/>
                <a:gd name="T58" fmla="*/ 32 w 54"/>
                <a:gd name="T59" fmla="*/ 1 h 55"/>
                <a:gd name="T60" fmla="*/ 37 w 54"/>
                <a:gd name="T61" fmla="*/ 3 h 55"/>
                <a:gd name="T62" fmla="*/ 42 w 54"/>
                <a:gd name="T63" fmla="*/ 6 h 55"/>
                <a:gd name="T64" fmla="*/ 46 w 54"/>
                <a:gd name="T65" fmla="*/ 9 h 55"/>
                <a:gd name="T66" fmla="*/ 49 w 54"/>
                <a:gd name="T67" fmla="*/ 12 h 55"/>
                <a:gd name="T68" fmla="*/ 52 w 54"/>
                <a:gd name="T69" fmla="*/ 17 h 55"/>
                <a:gd name="T70" fmla="*/ 53 w 54"/>
                <a:gd name="T71" fmla="*/ 22 h 55"/>
                <a:gd name="T72" fmla="*/ 54 w 54"/>
                <a:gd name="T73" fmla="*/ 28 h 55"/>
                <a:gd name="T74" fmla="*/ 54 w 54"/>
                <a:gd name="T7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5">
                  <a:moveTo>
                    <a:pt x="54" y="28"/>
                  </a:moveTo>
                  <a:lnTo>
                    <a:pt x="54" y="28"/>
                  </a:lnTo>
                  <a:lnTo>
                    <a:pt x="53" y="33"/>
                  </a:lnTo>
                  <a:lnTo>
                    <a:pt x="52" y="39"/>
                  </a:lnTo>
                  <a:lnTo>
                    <a:pt x="49" y="43"/>
                  </a:lnTo>
                  <a:lnTo>
                    <a:pt x="46" y="46"/>
                  </a:lnTo>
                  <a:lnTo>
                    <a:pt x="42" y="50"/>
                  </a:lnTo>
                  <a:lnTo>
                    <a:pt x="37" y="53"/>
                  </a:lnTo>
                  <a:lnTo>
                    <a:pt x="32" y="54"/>
                  </a:lnTo>
                  <a:lnTo>
                    <a:pt x="26" y="55"/>
                  </a:lnTo>
                  <a:lnTo>
                    <a:pt x="26" y="55"/>
                  </a:lnTo>
                  <a:lnTo>
                    <a:pt x="21" y="54"/>
                  </a:lnTo>
                  <a:lnTo>
                    <a:pt x="17" y="53"/>
                  </a:lnTo>
                  <a:lnTo>
                    <a:pt x="11" y="50"/>
                  </a:lnTo>
                  <a:lnTo>
                    <a:pt x="8" y="46"/>
                  </a:lnTo>
                  <a:lnTo>
                    <a:pt x="4" y="43"/>
                  </a:lnTo>
                  <a:lnTo>
                    <a:pt x="1" y="39"/>
                  </a:lnTo>
                  <a:lnTo>
                    <a:pt x="0" y="33"/>
                  </a:lnTo>
                  <a:lnTo>
                    <a:pt x="0" y="28"/>
                  </a:lnTo>
                  <a:lnTo>
                    <a:pt x="0" y="28"/>
                  </a:lnTo>
                  <a:lnTo>
                    <a:pt x="0" y="22"/>
                  </a:lnTo>
                  <a:lnTo>
                    <a:pt x="1" y="17"/>
                  </a:lnTo>
                  <a:lnTo>
                    <a:pt x="4" y="12"/>
                  </a:lnTo>
                  <a:lnTo>
                    <a:pt x="8" y="9"/>
                  </a:lnTo>
                  <a:lnTo>
                    <a:pt x="11" y="6"/>
                  </a:lnTo>
                  <a:lnTo>
                    <a:pt x="17" y="3"/>
                  </a:lnTo>
                  <a:lnTo>
                    <a:pt x="21" y="1"/>
                  </a:lnTo>
                  <a:lnTo>
                    <a:pt x="26" y="0"/>
                  </a:lnTo>
                  <a:lnTo>
                    <a:pt x="26" y="0"/>
                  </a:lnTo>
                  <a:lnTo>
                    <a:pt x="32" y="1"/>
                  </a:lnTo>
                  <a:lnTo>
                    <a:pt x="37" y="3"/>
                  </a:lnTo>
                  <a:lnTo>
                    <a:pt x="42" y="6"/>
                  </a:lnTo>
                  <a:lnTo>
                    <a:pt x="46" y="9"/>
                  </a:lnTo>
                  <a:lnTo>
                    <a:pt x="49" y="12"/>
                  </a:lnTo>
                  <a:lnTo>
                    <a:pt x="52" y="17"/>
                  </a:lnTo>
                  <a:lnTo>
                    <a:pt x="53" y="22"/>
                  </a:lnTo>
                  <a:lnTo>
                    <a:pt x="54" y="28"/>
                  </a:lnTo>
                  <a:lnTo>
                    <a:pt x="5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grpSp>
        <p:nvGrpSpPr>
          <p:cNvPr id="127" name="组合 387">
            <a:extLst>
              <a:ext uri="{FF2B5EF4-FFF2-40B4-BE49-F238E27FC236}">
                <a16:creationId xmlns:a16="http://schemas.microsoft.com/office/drawing/2014/main" xmlns="" id="{0D462109-8684-4263-8F76-80294EAAF4AE}"/>
              </a:ext>
            </a:extLst>
          </p:cNvPr>
          <p:cNvGrpSpPr/>
          <p:nvPr/>
        </p:nvGrpSpPr>
        <p:grpSpPr bwMode="gray">
          <a:xfrm>
            <a:off x="5769338" y="5662400"/>
            <a:ext cx="292119" cy="304893"/>
            <a:chOff x="4622166" y="3061494"/>
            <a:chExt cx="489584" cy="615667"/>
          </a:xfrm>
          <a:solidFill>
            <a:srgbClr val="00B0F0"/>
          </a:solidFill>
        </p:grpSpPr>
        <p:grpSp>
          <p:nvGrpSpPr>
            <p:cNvPr id="128" name="组合 376">
              <a:extLst>
                <a:ext uri="{FF2B5EF4-FFF2-40B4-BE49-F238E27FC236}">
                  <a16:creationId xmlns:a16="http://schemas.microsoft.com/office/drawing/2014/main" xmlns="" id="{252A7F20-074A-4AB6-BF23-16C25682EA77}"/>
                </a:ext>
              </a:extLst>
            </p:cNvPr>
            <p:cNvGrpSpPr/>
            <p:nvPr/>
          </p:nvGrpSpPr>
          <p:grpSpPr bwMode="gray">
            <a:xfrm>
              <a:off x="4622166" y="3467100"/>
              <a:ext cx="489584" cy="210061"/>
              <a:chOff x="3298897" y="4095287"/>
              <a:chExt cx="1257750" cy="591162"/>
            </a:xfrm>
            <a:grpFill/>
          </p:grpSpPr>
          <p:sp>
            <p:nvSpPr>
              <p:cNvPr id="135" name="Freeform 13">
                <a:extLst>
                  <a:ext uri="{FF2B5EF4-FFF2-40B4-BE49-F238E27FC236}">
                    <a16:creationId xmlns:a16="http://schemas.microsoft.com/office/drawing/2014/main" xmlns="" id="{682EB80C-47C1-4C8E-965F-02AEF62E5A1B}"/>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sp>
            <p:nvSpPr>
              <p:cNvPr id="136" name="Freeform 13">
                <a:extLst>
                  <a:ext uri="{FF2B5EF4-FFF2-40B4-BE49-F238E27FC236}">
                    <a16:creationId xmlns:a16="http://schemas.microsoft.com/office/drawing/2014/main" xmlns="" id="{AFF51986-3114-439E-A6A8-AD2C95842F6F}"/>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grpSp>
        <p:grpSp>
          <p:nvGrpSpPr>
            <p:cNvPr id="129" name="组合 379">
              <a:extLst>
                <a:ext uri="{FF2B5EF4-FFF2-40B4-BE49-F238E27FC236}">
                  <a16:creationId xmlns:a16="http://schemas.microsoft.com/office/drawing/2014/main" xmlns="" id="{3B67131C-151B-43F3-B2E7-AC2A7B2FE37F}"/>
                </a:ext>
              </a:extLst>
            </p:cNvPr>
            <p:cNvGrpSpPr/>
            <p:nvPr/>
          </p:nvGrpSpPr>
          <p:grpSpPr bwMode="gray">
            <a:xfrm>
              <a:off x="4622166" y="3263900"/>
              <a:ext cx="489584" cy="210061"/>
              <a:chOff x="3298897" y="4095287"/>
              <a:chExt cx="1257750" cy="591162"/>
            </a:xfrm>
            <a:grpFill/>
          </p:grpSpPr>
          <p:sp>
            <p:nvSpPr>
              <p:cNvPr id="133" name="Freeform 13">
                <a:extLst>
                  <a:ext uri="{FF2B5EF4-FFF2-40B4-BE49-F238E27FC236}">
                    <a16:creationId xmlns:a16="http://schemas.microsoft.com/office/drawing/2014/main" xmlns="" id="{477D734E-2915-435E-84BE-174DD2F1DB9B}"/>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sp>
            <p:nvSpPr>
              <p:cNvPr id="134" name="Freeform 13">
                <a:extLst>
                  <a:ext uri="{FF2B5EF4-FFF2-40B4-BE49-F238E27FC236}">
                    <a16:creationId xmlns:a16="http://schemas.microsoft.com/office/drawing/2014/main" xmlns="" id="{C47523CF-2F98-49E0-BB59-45F89EECCB6F}"/>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grpSp>
        <p:grpSp>
          <p:nvGrpSpPr>
            <p:cNvPr id="130" name="组合 388">
              <a:extLst>
                <a:ext uri="{FF2B5EF4-FFF2-40B4-BE49-F238E27FC236}">
                  <a16:creationId xmlns:a16="http://schemas.microsoft.com/office/drawing/2014/main" xmlns="" id="{EDE062E9-B1DE-487F-9BC4-981F331809EE}"/>
                </a:ext>
              </a:extLst>
            </p:cNvPr>
            <p:cNvGrpSpPr/>
            <p:nvPr/>
          </p:nvGrpSpPr>
          <p:grpSpPr bwMode="gray">
            <a:xfrm>
              <a:off x="4622166" y="3061494"/>
              <a:ext cx="489584" cy="210061"/>
              <a:chOff x="3298897" y="4095287"/>
              <a:chExt cx="1257750" cy="591162"/>
            </a:xfrm>
            <a:grpFill/>
          </p:grpSpPr>
          <p:sp>
            <p:nvSpPr>
              <p:cNvPr id="131" name="Freeform 13">
                <a:extLst>
                  <a:ext uri="{FF2B5EF4-FFF2-40B4-BE49-F238E27FC236}">
                    <a16:creationId xmlns:a16="http://schemas.microsoft.com/office/drawing/2014/main" xmlns="" id="{8F661D35-567A-48C8-92D6-7B20986A34CA}"/>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sp>
            <p:nvSpPr>
              <p:cNvPr id="132" name="Freeform 13">
                <a:extLst>
                  <a:ext uri="{FF2B5EF4-FFF2-40B4-BE49-F238E27FC236}">
                    <a16:creationId xmlns:a16="http://schemas.microsoft.com/office/drawing/2014/main" xmlns="" id="{6A47FBAE-9C60-459A-BE30-4A692252F920}"/>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grpSp>
      </p:grpSp>
      <p:sp>
        <p:nvSpPr>
          <p:cNvPr id="137" name="Freeform 6">
            <a:extLst>
              <a:ext uri="{FF2B5EF4-FFF2-40B4-BE49-F238E27FC236}">
                <a16:creationId xmlns:a16="http://schemas.microsoft.com/office/drawing/2014/main" xmlns="" id="{7BD5F8AF-7FF8-40FE-A472-0F65AFF8C7AD}"/>
              </a:ext>
            </a:extLst>
          </p:cNvPr>
          <p:cNvSpPr>
            <a:spLocks/>
          </p:cNvSpPr>
          <p:nvPr/>
        </p:nvSpPr>
        <p:spPr bwMode="gray">
          <a:xfrm>
            <a:off x="5688981" y="3815537"/>
            <a:ext cx="1727070" cy="95594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 name="connsiteX0" fmla="*/ 8299 w 9710"/>
              <a:gd name="connsiteY0" fmla="*/ 9268 h 9273"/>
              <a:gd name="connsiteX1" fmla="*/ 312 w 9710"/>
              <a:gd name="connsiteY1" fmla="*/ 9160 h 9273"/>
              <a:gd name="connsiteX2" fmla="*/ 50 w 9710"/>
              <a:gd name="connsiteY2" fmla="*/ 6449 h 9273"/>
              <a:gd name="connsiteX3" fmla="*/ 1489 w 9710"/>
              <a:gd name="connsiteY3" fmla="*/ 3797 h 9273"/>
              <a:gd name="connsiteX4" fmla="*/ 3657 w 9710"/>
              <a:gd name="connsiteY4" fmla="*/ 88 h 9273"/>
              <a:gd name="connsiteX5" fmla="*/ 6535 w 9710"/>
              <a:gd name="connsiteY5" fmla="*/ 2401 h 9273"/>
              <a:gd name="connsiteX6" fmla="*/ 8472 w 9710"/>
              <a:gd name="connsiteY6" fmla="*/ 2328 h 9273"/>
              <a:gd name="connsiteX7" fmla="*/ 8905 w 9710"/>
              <a:gd name="connsiteY7" fmla="*/ 5153 h 9273"/>
              <a:gd name="connsiteX8" fmla="*/ 9692 w 9710"/>
              <a:gd name="connsiteY8" fmla="*/ 7557 h 9273"/>
              <a:gd name="connsiteX9" fmla="*/ 8299 w 9710"/>
              <a:gd name="connsiteY9" fmla="*/ 9268 h 9273"/>
              <a:gd name="connsiteX0" fmla="*/ 9077 w 9999"/>
              <a:gd name="connsiteY0" fmla="*/ 9995 h 10000"/>
              <a:gd name="connsiteX1" fmla="*/ 321 w 9999"/>
              <a:gd name="connsiteY1" fmla="*/ 9878 h 10000"/>
              <a:gd name="connsiteX2" fmla="*/ 51 w 9999"/>
              <a:gd name="connsiteY2" fmla="*/ 6955 h 10000"/>
              <a:gd name="connsiteX3" fmla="*/ 1533 w 9999"/>
              <a:gd name="connsiteY3" fmla="*/ 4095 h 10000"/>
              <a:gd name="connsiteX4" fmla="*/ 3766 w 9999"/>
              <a:gd name="connsiteY4" fmla="*/ 95 h 10000"/>
              <a:gd name="connsiteX5" fmla="*/ 6730 w 9999"/>
              <a:gd name="connsiteY5" fmla="*/ 2589 h 10000"/>
              <a:gd name="connsiteX6" fmla="*/ 8725 w 9999"/>
              <a:gd name="connsiteY6" fmla="*/ 2511 h 10000"/>
              <a:gd name="connsiteX7" fmla="*/ 9171 w 9999"/>
              <a:gd name="connsiteY7" fmla="*/ 5557 h 10000"/>
              <a:gd name="connsiteX8" fmla="*/ 9981 w 9999"/>
              <a:gd name="connsiteY8" fmla="*/ 8149 h 10000"/>
              <a:gd name="connsiteX9" fmla="*/ 9077 w 9999"/>
              <a:gd name="connsiteY9" fmla="*/ 9995 h 10000"/>
              <a:gd name="connsiteX0" fmla="*/ 8904 w 10000"/>
              <a:gd name="connsiteY0" fmla="*/ 9995 h 10000"/>
              <a:gd name="connsiteX1" fmla="*/ 321 w 10000"/>
              <a:gd name="connsiteY1" fmla="*/ 9878 h 10000"/>
              <a:gd name="connsiteX2" fmla="*/ 51 w 10000"/>
              <a:gd name="connsiteY2" fmla="*/ 6955 h 10000"/>
              <a:gd name="connsiteX3" fmla="*/ 1533 w 10000"/>
              <a:gd name="connsiteY3" fmla="*/ 4095 h 10000"/>
              <a:gd name="connsiteX4" fmla="*/ 3766 w 10000"/>
              <a:gd name="connsiteY4" fmla="*/ 95 h 10000"/>
              <a:gd name="connsiteX5" fmla="*/ 6731 w 10000"/>
              <a:gd name="connsiteY5" fmla="*/ 2589 h 10000"/>
              <a:gd name="connsiteX6" fmla="*/ 8726 w 10000"/>
              <a:gd name="connsiteY6" fmla="*/ 2511 h 10000"/>
              <a:gd name="connsiteX7" fmla="*/ 9172 w 10000"/>
              <a:gd name="connsiteY7" fmla="*/ 5557 h 10000"/>
              <a:gd name="connsiteX8" fmla="*/ 9982 w 10000"/>
              <a:gd name="connsiteY8" fmla="*/ 8149 h 10000"/>
              <a:gd name="connsiteX9" fmla="*/ 8904 w 10000"/>
              <a:gd name="connsiteY9" fmla="*/ 9995 h 10000"/>
              <a:gd name="connsiteX0" fmla="*/ 8904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8904 w 10002"/>
              <a:gd name="connsiteY9" fmla="*/ 9995 h 10000"/>
              <a:gd name="connsiteX0" fmla="*/ 9670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670 w 10002"/>
              <a:gd name="connsiteY9" fmla="*/ 9995 h 10000"/>
              <a:gd name="connsiteX0" fmla="*/ 9703 w 10002"/>
              <a:gd name="connsiteY0" fmla="*/ 9995 h 10000"/>
              <a:gd name="connsiteX1" fmla="*/ 321 w 10002"/>
              <a:gd name="connsiteY1" fmla="*/ 9878 h 10000"/>
              <a:gd name="connsiteX2" fmla="*/ 51 w 10002"/>
              <a:gd name="connsiteY2" fmla="*/ 6955 h 10000"/>
              <a:gd name="connsiteX3" fmla="*/ 1533 w 10002"/>
              <a:gd name="connsiteY3" fmla="*/ 4095 h 10000"/>
              <a:gd name="connsiteX4" fmla="*/ 3766 w 10002"/>
              <a:gd name="connsiteY4" fmla="*/ 95 h 10000"/>
              <a:gd name="connsiteX5" fmla="*/ 6731 w 10002"/>
              <a:gd name="connsiteY5" fmla="*/ 2589 h 10000"/>
              <a:gd name="connsiteX6" fmla="*/ 8726 w 10002"/>
              <a:gd name="connsiteY6" fmla="*/ 2511 h 10000"/>
              <a:gd name="connsiteX7" fmla="*/ 9266 w 10002"/>
              <a:gd name="connsiteY7" fmla="*/ 5557 h 10000"/>
              <a:gd name="connsiteX8" fmla="*/ 9982 w 10002"/>
              <a:gd name="connsiteY8" fmla="*/ 8149 h 10000"/>
              <a:gd name="connsiteX9" fmla="*/ 9703 w 10002"/>
              <a:gd name="connsiteY9" fmla="*/ 9995 h 10000"/>
              <a:gd name="connsiteX0" fmla="*/ 9703 w 10002"/>
              <a:gd name="connsiteY0" fmla="*/ 9931 h 9942"/>
              <a:gd name="connsiteX1" fmla="*/ 321 w 10002"/>
              <a:gd name="connsiteY1" fmla="*/ 9878 h 9942"/>
              <a:gd name="connsiteX2" fmla="*/ 51 w 10002"/>
              <a:gd name="connsiteY2" fmla="*/ 6955 h 9942"/>
              <a:gd name="connsiteX3" fmla="*/ 1533 w 10002"/>
              <a:gd name="connsiteY3" fmla="*/ 4095 h 9942"/>
              <a:gd name="connsiteX4" fmla="*/ 3766 w 10002"/>
              <a:gd name="connsiteY4" fmla="*/ 95 h 9942"/>
              <a:gd name="connsiteX5" fmla="*/ 6731 w 10002"/>
              <a:gd name="connsiteY5" fmla="*/ 2589 h 9942"/>
              <a:gd name="connsiteX6" fmla="*/ 8726 w 10002"/>
              <a:gd name="connsiteY6" fmla="*/ 2511 h 9942"/>
              <a:gd name="connsiteX7" fmla="*/ 9266 w 10002"/>
              <a:gd name="connsiteY7" fmla="*/ 5557 h 9942"/>
              <a:gd name="connsiteX8" fmla="*/ 9982 w 10002"/>
              <a:gd name="connsiteY8" fmla="*/ 8149 h 9942"/>
              <a:gd name="connsiteX9" fmla="*/ 9703 w 10002"/>
              <a:gd name="connsiteY9" fmla="*/ 9931 h 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2" h="9942">
                <a:moveTo>
                  <a:pt x="9703" y="9931"/>
                </a:moveTo>
                <a:lnTo>
                  <a:pt x="321" y="9878"/>
                </a:lnTo>
                <a:cubicBezTo>
                  <a:pt x="321" y="9878"/>
                  <a:pt x="-153" y="9397"/>
                  <a:pt x="51" y="6955"/>
                </a:cubicBezTo>
                <a:cubicBezTo>
                  <a:pt x="283" y="4304"/>
                  <a:pt x="1533" y="4095"/>
                  <a:pt x="1533" y="4095"/>
                </a:cubicBezTo>
                <a:cubicBezTo>
                  <a:pt x="1533" y="4095"/>
                  <a:pt x="1609" y="796"/>
                  <a:pt x="3766" y="95"/>
                </a:cubicBezTo>
                <a:cubicBezTo>
                  <a:pt x="5871" y="-581"/>
                  <a:pt x="6731" y="2589"/>
                  <a:pt x="6731" y="2589"/>
                </a:cubicBezTo>
                <a:cubicBezTo>
                  <a:pt x="6731" y="2589"/>
                  <a:pt x="7810" y="1082"/>
                  <a:pt x="8726" y="2511"/>
                </a:cubicBezTo>
                <a:cubicBezTo>
                  <a:pt x="9490" y="3681"/>
                  <a:pt x="9266" y="5557"/>
                  <a:pt x="9266" y="5557"/>
                </a:cubicBezTo>
                <a:cubicBezTo>
                  <a:pt x="9266" y="5557"/>
                  <a:pt x="10146" y="6278"/>
                  <a:pt x="9982" y="8149"/>
                </a:cubicBezTo>
                <a:cubicBezTo>
                  <a:pt x="9804" y="10203"/>
                  <a:pt x="9703" y="9931"/>
                  <a:pt x="9703" y="9931"/>
                </a:cubicBezTo>
                <a:close/>
              </a:path>
            </a:pathLst>
          </a:custGeom>
          <a:noFill/>
          <a:ln w="19050" cap="flat">
            <a:solidFill>
              <a:srgbClr val="56C4D2"/>
            </a:solidFill>
            <a:prstDash val="solid"/>
            <a:miter lim="800000"/>
            <a:headEnd/>
            <a:tailEnd/>
          </a:ln>
        </p:spPr>
        <p:txBody>
          <a:bodyPr vert="horz" wrap="square" lIns="91416" tIns="45708" rIns="91416" bIns="45708" numCol="1" anchor="t" anchorCtr="0" compatLnSpc="1">
            <a:prstTxWarp prst="textNoShape">
              <a:avLst/>
            </a:prstTxWarp>
          </a:bodyPr>
          <a:lstStyle/>
          <a:p>
            <a:pPr defTabSz="914373"/>
            <a:endParaRPr lang="en-US" altLang="zh-CN" sz="1200" kern="0" dirty="0">
              <a:cs typeface="+mn-ea"/>
            </a:endParaRPr>
          </a:p>
        </p:txBody>
      </p:sp>
      <p:sp>
        <p:nvSpPr>
          <p:cNvPr id="138" name="矩形 137">
            <a:extLst>
              <a:ext uri="{FF2B5EF4-FFF2-40B4-BE49-F238E27FC236}">
                <a16:creationId xmlns:a16="http://schemas.microsoft.com/office/drawing/2014/main" xmlns="" id="{481DB040-A84F-487A-87AD-308D09B91345}"/>
              </a:ext>
            </a:extLst>
          </p:cNvPr>
          <p:cNvSpPr/>
          <p:nvPr/>
        </p:nvSpPr>
        <p:spPr bwMode="gray">
          <a:xfrm>
            <a:off x="5910510" y="4024363"/>
            <a:ext cx="1194917" cy="338554"/>
          </a:xfrm>
          <a:prstGeom prst="rect">
            <a:avLst/>
          </a:prstGeom>
        </p:spPr>
        <p:txBody>
          <a:bodyPr wrap="square">
            <a:noAutofit/>
          </a:bodyPr>
          <a:lstStyle/>
          <a:p>
            <a:pPr algn="ctr" defTabSz="914373" fontAlgn="ctr"/>
            <a:r>
              <a:rPr lang="en-US" sz="1200" dirty="0"/>
              <a:t>DC fabric</a:t>
            </a:r>
          </a:p>
        </p:txBody>
      </p:sp>
      <p:grpSp>
        <p:nvGrpSpPr>
          <p:cNvPr id="139" name="组合 58">
            <a:extLst>
              <a:ext uri="{FF2B5EF4-FFF2-40B4-BE49-F238E27FC236}">
                <a16:creationId xmlns:a16="http://schemas.microsoft.com/office/drawing/2014/main" xmlns="" id="{180744BF-7989-485A-82F8-EDA07F5A69CD}"/>
              </a:ext>
            </a:extLst>
          </p:cNvPr>
          <p:cNvGrpSpPr/>
          <p:nvPr/>
        </p:nvGrpSpPr>
        <p:grpSpPr bwMode="gray">
          <a:xfrm>
            <a:off x="6126724" y="4339283"/>
            <a:ext cx="314408" cy="337526"/>
            <a:chOff x="6389297" y="1972462"/>
            <a:chExt cx="3812876" cy="3623095"/>
          </a:xfrm>
        </p:grpSpPr>
        <p:grpSp>
          <p:nvGrpSpPr>
            <p:cNvPr id="140" name="组合 103">
              <a:extLst>
                <a:ext uri="{FF2B5EF4-FFF2-40B4-BE49-F238E27FC236}">
                  <a16:creationId xmlns:a16="http://schemas.microsoft.com/office/drawing/2014/main" xmlns="" id="{F153ADF0-6D37-4E30-8915-51A66AA96D9A}"/>
                </a:ext>
              </a:extLst>
            </p:cNvPr>
            <p:cNvGrpSpPr/>
            <p:nvPr/>
          </p:nvGrpSpPr>
          <p:grpSpPr bwMode="gray">
            <a:xfrm>
              <a:off x="6389297" y="1972462"/>
              <a:ext cx="3812876" cy="3623095"/>
              <a:chOff x="2682814" y="2216988"/>
              <a:chExt cx="3812876" cy="3623095"/>
            </a:xfrm>
          </p:grpSpPr>
          <p:sp>
            <p:nvSpPr>
              <p:cNvPr id="143" name="八边形 142">
                <a:extLst>
                  <a:ext uri="{FF2B5EF4-FFF2-40B4-BE49-F238E27FC236}">
                    <a16:creationId xmlns:a16="http://schemas.microsoft.com/office/drawing/2014/main" xmlns="" id="{77D59B88-7813-4D41-B639-B9C5BCEEC5B9}"/>
                  </a:ext>
                </a:extLst>
              </p:cNvPr>
              <p:cNvSpPr/>
              <p:nvPr/>
            </p:nvSpPr>
            <p:spPr bwMode="gray">
              <a:xfrm>
                <a:off x="2812211" y="2346385"/>
                <a:ext cx="3554083" cy="3364302"/>
              </a:xfrm>
              <a:prstGeom prst="octagon">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44" name="椭圆 143">
                <a:extLst>
                  <a:ext uri="{FF2B5EF4-FFF2-40B4-BE49-F238E27FC236}">
                    <a16:creationId xmlns:a16="http://schemas.microsoft.com/office/drawing/2014/main" xmlns="" id="{E3FCA612-975B-4EF1-BAFB-6B7A3E415D5E}"/>
                  </a:ext>
                </a:extLst>
              </p:cNvPr>
              <p:cNvSpPr/>
              <p:nvPr/>
            </p:nvSpPr>
            <p:spPr bwMode="gray">
              <a:xfrm>
                <a:off x="3657600"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45" name="椭圆 144">
                <a:extLst>
                  <a:ext uri="{FF2B5EF4-FFF2-40B4-BE49-F238E27FC236}">
                    <a16:creationId xmlns:a16="http://schemas.microsoft.com/office/drawing/2014/main" xmlns="" id="{20FC2A58-3F2B-4790-8129-662DD4CDC59E}"/>
                  </a:ext>
                </a:extLst>
              </p:cNvPr>
              <p:cNvSpPr/>
              <p:nvPr/>
            </p:nvSpPr>
            <p:spPr bwMode="gray">
              <a:xfrm>
                <a:off x="5244861" y="558129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46" name="椭圆 145">
                <a:extLst>
                  <a:ext uri="{FF2B5EF4-FFF2-40B4-BE49-F238E27FC236}">
                    <a16:creationId xmlns:a16="http://schemas.microsoft.com/office/drawing/2014/main" xmlns="" id="{367858DA-887A-4BFE-B23E-8813871220F1}"/>
                  </a:ext>
                </a:extLst>
              </p:cNvPr>
              <p:cNvSpPr/>
              <p:nvPr/>
            </p:nvSpPr>
            <p:spPr bwMode="gray">
              <a:xfrm>
                <a:off x="5244861" y="2216988"/>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47" name="椭圆 146">
                <a:extLst>
                  <a:ext uri="{FF2B5EF4-FFF2-40B4-BE49-F238E27FC236}">
                    <a16:creationId xmlns:a16="http://schemas.microsoft.com/office/drawing/2014/main" xmlns="" id="{5811EAFD-6EA7-4AE0-8025-FF386D5D06B5}"/>
                  </a:ext>
                </a:extLst>
              </p:cNvPr>
              <p:cNvSpPr/>
              <p:nvPr/>
            </p:nvSpPr>
            <p:spPr bwMode="gray">
              <a:xfrm>
                <a:off x="3657600" y="5581289"/>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48" name="椭圆 147">
                <a:extLst>
                  <a:ext uri="{FF2B5EF4-FFF2-40B4-BE49-F238E27FC236}">
                    <a16:creationId xmlns:a16="http://schemas.microsoft.com/office/drawing/2014/main" xmlns="" id="{D5B68ABE-FE4B-4CB7-85B7-89FFD9969B6E}"/>
                  </a:ext>
                </a:extLst>
              </p:cNvPr>
              <p:cNvSpPr/>
              <p:nvPr/>
            </p:nvSpPr>
            <p:spPr bwMode="gray">
              <a:xfrm>
                <a:off x="2682814" y="4537491"/>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49" name="椭圆 148">
                <a:extLst>
                  <a:ext uri="{FF2B5EF4-FFF2-40B4-BE49-F238E27FC236}">
                    <a16:creationId xmlns:a16="http://schemas.microsoft.com/office/drawing/2014/main" xmlns="" id="{1881E0A2-7399-44CC-99B4-B85DDCD770A6}"/>
                  </a:ext>
                </a:extLst>
              </p:cNvPr>
              <p:cNvSpPr/>
              <p:nvPr/>
            </p:nvSpPr>
            <p:spPr bwMode="gray">
              <a:xfrm>
                <a:off x="2682814"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50" name="椭圆 149">
                <a:extLst>
                  <a:ext uri="{FF2B5EF4-FFF2-40B4-BE49-F238E27FC236}">
                    <a16:creationId xmlns:a16="http://schemas.microsoft.com/office/drawing/2014/main" xmlns="" id="{BD19CFE1-8A66-41DA-A9DC-D19E3D5A6802}"/>
                  </a:ext>
                </a:extLst>
              </p:cNvPr>
              <p:cNvSpPr/>
              <p:nvPr/>
            </p:nvSpPr>
            <p:spPr bwMode="gray">
              <a:xfrm>
                <a:off x="6236897" y="3191770"/>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sp>
            <p:nvSpPr>
              <p:cNvPr id="151" name="椭圆 150">
                <a:extLst>
                  <a:ext uri="{FF2B5EF4-FFF2-40B4-BE49-F238E27FC236}">
                    <a16:creationId xmlns:a16="http://schemas.microsoft.com/office/drawing/2014/main" xmlns="" id="{4D0A42F6-9B11-4B24-9DBE-2933DD4AA154}"/>
                  </a:ext>
                </a:extLst>
              </p:cNvPr>
              <p:cNvSpPr/>
              <p:nvPr/>
            </p:nvSpPr>
            <p:spPr bwMode="gray">
              <a:xfrm>
                <a:off x="6236897" y="4597872"/>
                <a:ext cx="258793" cy="258793"/>
              </a:xfrm>
              <a:prstGeom prst="ellipse">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schemeClr val="tx1"/>
                  </a:solidFill>
                </a:endParaRPr>
              </a:p>
            </p:txBody>
          </p:sp>
          <p:cxnSp>
            <p:nvCxnSpPr>
              <p:cNvPr id="152" name="直接连接符 151">
                <a:extLst>
                  <a:ext uri="{FF2B5EF4-FFF2-40B4-BE49-F238E27FC236}">
                    <a16:creationId xmlns:a16="http://schemas.microsoft.com/office/drawing/2014/main" xmlns="" id="{2F3B4974-6291-44D5-AFE7-85CD8ED034C9}"/>
                  </a:ext>
                </a:extLst>
              </p:cNvPr>
              <p:cNvCxnSpPr>
                <a:stCxn id="144" idx="5"/>
                <a:endCxn id="145" idx="1"/>
              </p:cNvCxnSpPr>
              <p:nvPr/>
            </p:nvCxnSpPr>
            <p:spPr bwMode="gray">
              <a:xfrm>
                <a:off x="3878494" y="2437882"/>
                <a:ext cx="1404266" cy="31813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27C98BE4-A24E-423F-B41B-C2656B2D4BC1}"/>
                  </a:ext>
                </a:extLst>
              </p:cNvPr>
              <p:cNvCxnSpPr>
                <a:endCxn id="147" idx="7"/>
              </p:cNvCxnSpPr>
              <p:nvPr/>
            </p:nvCxnSpPr>
            <p:spPr bwMode="gray">
              <a:xfrm flipH="1">
                <a:off x="3878494" y="2475781"/>
                <a:ext cx="1487137" cy="3143407"/>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0D0AEBE0-9B78-465B-AF67-2093888A840B}"/>
                  </a:ext>
                </a:extLst>
              </p:cNvPr>
              <p:cNvCxnSpPr/>
              <p:nvPr/>
            </p:nvCxnSpPr>
            <p:spPr bwMode="gray">
              <a:xfrm flipH="1">
                <a:off x="2941607" y="3321166"/>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xmlns="" id="{7FFA6510-166B-4EA6-BA34-EE7064BD137A}"/>
                  </a:ext>
                </a:extLst>
              </p:cNvPr>
              <p:cNvCxnSpPr>
                <a:endCxn id="149" idx="5"/>
              </p:cNvCxnSpPr>
              <p:nvPr/>
            </p:nvCxnSpPr>
            <p:spPr bwMode="gray">
              <a:xfrm flipH="1" flipV="1">
                <a:off x="2903708" y="3412664"/>
                <a:ext cx="3333189" cy="1254224"/>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xmlns="" id="{C57234F2-CC28-4C98-BAFB-7F71997746F7}"/>
                  </a:ext>
                </a:extLst>
              </p:cNvPr>
              <p:cNvCxnSpPr>
                <a:endCxn id="148" idx="6"/>
              </p:cNvCxnSpPr>
              <p:nvPr/>
            </p:nvCxnSpPr>
            <p:spPr bwMode="gray">
              <a:xfrm flipH="1">
                <a:off x="2941607" y="3393716"/>
                <a:ext cx="3295290" cy="1273172"/>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F6A9F4B9-9907-4302-8175-56DC95726EE5}"/>
                  </a:ext>
                </a:extLst>
              </p:cNvPr>
              <p:cNvCxnSpPr/>
              <p:nvPr/>
            </p:nvCxnSpPr>
            <p:spPr bwMode="gray">
              <a:xfrm flipH="1">
                <a:off x="2941607" y="4727268"/>
                <a:ext cx="3424687" cy="0"/>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xmlns="" id="{AE2E565E-4661-41BA-841A-17E234356271}"/>
                  </a:ext>
                </a:extLst>
              </p:cNvPr>
              <p:cNvCxnSpPr>
                <a:stCxn id="147" idx="0"/>
                <a:endCxn id="144" idx="4"/>
              </p:cNvCxnSpPr>
              <p:nvPr/>
            </p:nvCxnSpPr>
            <p:spPr bwMode="gray">
              <a:xfrm flipV="1">
                <a:off x="378699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xmlns="" id="{12A49F97-7475-4826-A73F-45A848BD96A1}"/>
                  </a:ext>
                </a:extLst>
              </p:cNvPr>
              <p:cNvCxnSpPr/>
              <p:nvPr/>
            </p:nvCxnSpPr>
            <p:spPr bwMode="gray">
              <a:xfrm flipV="1">
                <a:off x="5400137" y="2475781"/>
                <a:ext cx="0" cy="3105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F9D4452C-4D4D-4E41-B67B-818A757375B9}"/>
                  </a:ext>
                </a:extLst>
              </p:cNvPr>
              <p:cNvCxnSpPr>
                <a:stCxn id="146" idx="3"/>
                <a:endCxn id="148" idx="7"/>
              </p:cNvCxnSpPr>
              <p:nvPr/>
            </p:nvCxnSpPr>
            <p:spPr bwMode="gray">
              <a:xfrm flipH="1">
                <a:off x="2903708" y="2437882"/>
                <a:ext cx="2379052" cy="213750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xmlns="" id="{272BE5CE-84D9-48EC-9E37-B6849982A2C4}"/>
                  </a:ext>
                </a:extLst>
              </p:cNvPr>
              <p:cNvCxnSpPr>
                <a:stCxn id="150" idx="3"/>
              </p:cNvCxnSpPr>
              <p:nvPr/>
            </p:nvCxnSpPr>
            <p:spPr bwMode="gray">
              <a:xfrm flipH="1">
                <a:off x="3722298" y="3412664"/>
                <a:ext cx="2552498" cy="2383358"/>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141" name="直接连接符 140">
              <a:extLst>
                <a:ext uri="{FF2B5EF4-FFF2-40B4-BE49-F238E27FC236}">
                  <a16:creationId xmlns:a16="http://schemas.microsoft.com/office/drawing/2014/main" xmlns="" id="{AFB33763-64C7-41C8-9748-8BC2CBC710E8}"/>
                </a:ext>
              </a:extLst>
            </p:cNvPr>
            <p:cNvCxnSpPr>
              <a:endCxn id="144" idx="7"/>
            </p:cNvCxnSpPr>
            <p:nvPr/>
          </p:nvCxnSpPr>
          <p:spPr bwMode="gray">
            <a:xfrm flipH="1" flipV="1">
              <a:off x="7584977" y="2010361"/>
              <a:ext cx="2548702" cy="2533285"/>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FEA2B6A7-67F7-4900-A0B1-E3A87A127FFA}"/>
                </a:ext>
              </a:extLst>
            </p:cNvPr>
            <p:cNvCxnSpPr>
              <a:stCxn id="145" idx="1"/>
              <a:endCxn id="149" idx="4"/>
            </p:cNvCxnSpPr>
            <p:nvPr/>
          </p:nvCxnSpPr>
          <p:spPr bwMode="gray">
            <a:xfrm flipH="1" flipV="1">
              <a:off x="6518694" y="3206037"/>
              <a:ext cx="2470549" cy="2168626"/>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62" name="组合 195">
            <a:extLst>
              <a:ext uri="{FF2B5EF4-FFF2-40B4-BE49-F238E27FC236}">
                <a16:creationId xmlns:a16="http://schemas.microsoft.com/office/drawing/2014/main" xmlns="" id="{E122533A-738E-4BA5-B9EA-FA7BB93F9A60}"/>
              </a:ext>
            </a:extLst>
          </p:cNvPr>
          <p:cNvGrpSpPr>
            <a:grpSpLocks noChangeAspect="1"/>
          </p:cNvGrpSpPr>
          <p:nvPr/>
        </p:nvGrpSpPr>
        <p:grpSpPr bwMode="gray">
          <a:xfrm>
            <a:off x="6552639" y="4449675"/>
            <a:ext cx="290238" cy="268952"/>
            <a:chOff x="171393" y="3704832"/>
            <a:chExt cx="325829" cy="302898"/>
          </a:xfrm>
        </p:grpSpPr>
        <p:grpSp>
          <p:nvGrpSpPr>
            <p:cNvPr id="163" name="组合 923">
              <a:extLst>
                <a:ext uri="{FF2B5EF4-FFF2-40B4-BE49-F238E27FC236}">
                  <a16:creationId xmlns:a16="http://schemas.microsoft.com/office/drawing/2014/main" xmlns="" id="{A6E32FE0-9605-4A65-A512-393BDF155DA0}"/>
                </a:ext>
              </a:extLst>
            </p:cNvPr>
            <p:cNvGrpSpPr/>
            <p:nvPr/>
          </p:nvGrpSpPr>
          <p:grpSpPr bwMode="gray">
            <a:xfrm>
              <a:off x="336339" y="3704832"/>
              <a:ext cx="160883" cy="299720"/>
              <a:chOff x="5046989" y="3939464"/>
              <a:chExt cx="185575" cy="402656"/>
            </a:xfrm>
          </p:grpSpPr>
          <p:sp>
            <p:nvSpPr>
              <p:cNvPr id="165" name="圆角矩形 471">
                <a:extLst>
                  <a:ext uri="{FF2B5EF4-FFF2-40B4-BE49-F238E27FC236}">
                    <a16:creationId xmlns:a16="http://schemas.microsoft.com/office/drawing/2014/main" xmlns="" id="{412873A1-645B-470E-8A42-03BDE7D0167F}"/>
                  </a:ext>
                </a:extLst>
              </p:cNvPr>
              <p:cNvSpPr/>
              <p:nvPr/>
            </p:nvSpPr>
            <p:spPr bwMode="gray">
              <a:xfrm>
                <a:off x="5046989" y="3939464"/>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200" b="1" dirty="0"/>
              </a:p>
            </p:txBody>
          </p:sp>
          <p:sp>
            <p:nvSpPr>
              <p:cNvPr id="167" name="圆角矩形 473">
                <a:extLst>
                  <a:ext uri="{FF2B5EF4-FFF2-40B4-BE49-F238E27FC236}">
                    <a16:creationId xmlns:a16="http://schemas.microsoft.com/office/drawing/2014/main" xmlns="" id="{22571AB9-5583-4B9F-A0FA-4BD899828E9E}"/>
                  </a:ext>
                </a:extLst>
              </p:cNvPr>
              <p:cNvSpPr/>
              <p:nvPr/>
            </p:nvSpPr>
            <p:spPr bwMode="gray">
              <a:xfrm>
                <a:off x="5046989" y="4077482"/>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200" b="1" dirty="0"/>
              </a:p>
            </p:txBody>
          </p:sp>
          <p:sp>
            <p:nvSpPr>
              <p:cNvPr id="168" name="圆角矩形 474">
                <a:extLst>
                  <a:ext uri="{FF2B5EF4-FFF2-40B4-BE49-F238E27FC236}">
                    <a16:creationId xmlns:a16="http://schemas.microsoft.com/office/drawing/2014/main" xmlns="" id="{53EAF2FC-EAA7-49E7-B5AA-19D36EE4350C}"/>
                  </a:ext>
                </a:extLst>
              </p:cNvPr>
              <p:cNvSpPr/>
              <p:nvPr/>
            </p:nvSpPr>
            <p:spPr bwMode="gray">
              <a:xfrm>
                <a:off x="5046989" y="4220121"/>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200" b="1" dirty="0"/>
              </a:p>
            </p:txBody>
          </p:sp>
        </p:grpSp>
        <p:sp>
          <p:nvSpPr>
            <p:cNvPr id="164" name="Freeform 151">
              <a:extLst>
                <a:ext uri="{FF2B5EF4-FFF2-40B4-BE49-F238E27FC236}">
                  <a16:creationId xmlns:a16="http://schemas.microsoft.com/office/drawing/2014/main" xmlns="" id="{B05599D4-9B9A-435F-A20C-BC408B56B586}"/>
                </a:ext>
              </a:extLst>
            </p:cNvPr>
            <p:cNvSpPr>
              <a:spLocks noEditPoints="1"/>
            </p:cNvSpPr>
            <p:nvPr/>
          </p:nvSpPr>
          <p:spPr bwMode="gray">
            <a:xfrm>
              <a:off x="171393" y="3707174"/>
              <a:ext cx="155004" cy="300556"/>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rgbClr val="00B0F0"/>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sp>
        <p:nvSpPr>
          <p:cNvPr id="171" name="圆角矩形 477">
            <a:extLst>
              <a:ext uri="{FF2B5EF4-FFF2-40B4-BE49-F238E27FC236}">
                <a16:creationId xmlns:a16="http://schemas.microsoft.com/office/drawing/2014/main" xmlns="" id="{8529F2B7-6BBF-4E42-8161-2CB004CD8C70}"/>
              </a:ext>
            </a:extLst>
          </p:cNvPr>
          <p:cNvSpPr/>
          <p:nvPr/>
        </p:nvSpPr>
        <p:spPr bwMode="gray">
          <a:xfrm>
            <a:off x="6552519" y="4318383"/>
            <a:ext cx="287505" cy="116621"/>
          </a:xfrm>
          <a:prstGeom prst="roundRect">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endParaRPr lang="en-US" altLang="zh-CN" sz="1200" dirty="0">
              <a:solidFill>
                <a:schemeClr val="tx2"/>
              </a:solidFill>
            </a:endParaRPr>
          </a:p>
        </p:txBody>
      </p:sp>
      <p:grpSp>
        <p:nvGrpSpPr>
          <p:cNvPr id="172" name="组合 94">
            <a:extLst>
              <a:ext uri="{FF2B5EF4-FFF2-40B4-BE49-F238E27FC236}">
                <a16:creationId xmlns:a16="http://schemas.microsoft.com/office/drawing/2014/main" xmlns="" id="{71FEB463-D7AD-4364-8379-38EDB2E7E4D1}"/>
              </a:ext>
            </a:extLst>
          </p:cNvPr>
          <p:cNvGrpSpPr/>
          <p:nvPr/>
        </p:nvGrpSpPr>
        <p:grpSpPr bwMode="gray">
          <a:xfrm>
            <a:off x="6953159" y="4348216"/>
            <a:ext cx="236748" cy="385363"/>
            <a:chOff x="1952864" y="2443060"/>
            <a:chExt cx="439738" cy="671513"/>
          </a:xfrm>
          <a:solidFill>
            <a:srgbClr val="00B0F0"/>
          </a:solidFill>
        </p:grpSpPr>
        <p:sp>
          <p:nvSpPr>
            <p:cNvPr id="173" name="Line 157">
              <a:extLst>
                <a:ext uri="{FF2B5EF4-FFF2-40B4-BE49-F238E27FC236}">
                  <a16:creationId xmlns:a16="http://schemas.microsoft.com/office/drawing/2014/main" xmlns="" id="{5708C119-E17D-4AEA-8FA4-2D382212816B}"/>
                </a:ext>
              </a:extLst>
            </p:cNvPr>
            <p:cNvSpPr>
              <a:spLocks noChangeShapeType="1"/>
            </p:cNvSpPr>
            <p:nvPr/>
          </p:nvSpPr>
          <p:spPr bwMode="gray">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74" name="Line 158">
              <a:extLst>
                <a:ext uri="{FF2B5EF4-FFF2-40B4-BE49-F238E27FC236}">
                  <a16:creationId xmlns:a16="http://schemas.microsoft.com/office/drawing/2014/main" xmlns="" id="{32071BBA-D1EA-42FE-9FF7-E47D5D76F21D}"/>
                </a:ext>
              </a:extLst>
            </p:cNvPr>
            <p:cNvSpPr>
              <a:spLocks noChangeShapeType="1"/>
            </p:cNvSpPr>
            <p:nvPr/>
          </p:nvSpPr>
          <p:spPr bwMode="gray">
            <a:xfrm>
              <a:off x="2184639" y="309076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75" name="Freeform 159">
              <a:extLst>
                <a:ext uri="{FF2B5EF4-FFF2-40B4-BE49-F238E27FC236}">
                  <a16:creationId xmlns:a16="http://schemas.microsoft.com/office/drawing/2014/main" xmlns="" id="{36468E32-94CE-4E4B-97D9-C4EF995D6E57}"/>
                </a:ext>
              </a:extLst>
            </p:cNvPr>
            <p:cNvSpPr>
              <a:spLocks noEditPoints="1"/>
            </p:cNvSpPr>
            <p:nvPr/>
          </p:nvSpPr>
          <p:spPr bwMode="gray">
            <a:xfrm>
              <a:off x="1952864" y="2443060"/>
              <a:ext cx="439738" cy="649288"/>
            </a:xfrm>
            <a:custGeom>
              <a:avLst/>
              <a:gdLst>
                <a:gd name="T0" fmla="*/ 226 w 277"/>
                <a:gd name="T1" fmla="*/ 151 h 409"/>
                <a:gd name="T2" fmla="*/ 269 w 277"/>
                <a:gd name="T3" fmla="*/ 122 h 409"/>
                <a:gd name="T4" fmla="*/ 273 w 277"/>
                <a:gd name="T5" fmla="*/ 53 h 409"/>
                <a:gd name="T6" fmla="*/ 245 w 277"/>
                <a:gd name="T7" fmla="*/ 20 h 409"/>
                <a:gd name="T8" fmla="*/ 137 w 277"/>
                <a:gd name="T9" fmla="*/ 0 h 409"/>
                <a:gd name="T10" fmla="*/ 39 w 277"/>
                <a:gd name="T11" fmla="*/ 17 h 409"/>
                <a:gd name="T12" fmla="*/ 2 w 277"/>
                <a:gd name="T13" fmla="*/ 47 h 409"/>
                <a:gd name="T14" fmla="*/ 2 w 277"/>
                <a:gd name="T15" fmla="*/ 117 h 409"/>
                <a:gd name="T16" fmla="*/ 39 w 277"/>
                <a:gd name="T17" fmla="*/ 147 h 409"/>
                <a:gd name="T18" fmla="*/ 137 w 277"/>
                <a:gd name="T19" fmla="*/ 164 h 409"/>
                <a:gd name="T20" fmla="*/ 46 w 277"/>
                <a:gd name="T21" fmla="*/ 122 h 409"/>
                <a:gd name="T22" fmla="*/ 58 w 277"/>
                <a:gd name="T23" fmla="*/ 110 h 409"/>
                <a:gd name="T24" fmla="*/ 69 w 277"/>
                <a:gd name="T25" fmla="*/ 127 h 409"/>
                <a:gd name="T26" fmla="*/ 8 w 277"/>
                <a:gd name="T27" fmla="*/ 50 h 409"/>
                <a:gd name="T28" fmla="*/ 97 w 277"/>
                <a:gd name="T29" fmla="*/ 85 h 409"/>
                <a:gd name="T30" fmla="*/ 200 w 277"/>
                <a:gd name="T31" fmla="*/ 82 h 409"/>
                <a:gd name="T32" fmla="*/ 270 w 277"/>
                <a:gd name="T33" fmla="*/ 50 h 409"/>
                <a:gd name="T34" fmla="*/ 183 w 277"/>
                <a:gd name="T35" fmla="*/ 91 h 409"/>
                <a:gd name="T36" fmla="*/ 75 w 277"/>
                <a:gd name="T37" fmla="*/ 86 h 409"/>
                <a:gd name="T38" fmla="*/ 8 w 277"/>
                <a:gd name="T39" fmla="*/ 50 h 409"/>
                <a:gd name="T40" fmla="*/ 170 w 277"/>
                <a:gd name="T41" fmla="*/ 402 h 409"/>
                <a:gd name="T42" fmla="*/ 276 w 277"/>
                <a:gd name="T43" fmla="*/ 403 h 409"/>
                <a:gd name="T44" fmla="*/ 267 w 277"/>
                <a:gd name="T45" fmla="*/ 391 h 409"/>
                <a:gd name="T46" fmla="*/ 216 w 277"/>
                <a:gd name="T47" fmla="*/ 242 h 409"/>
                <a:gd name="T48" fmla="*/ 265 w 277"/>
                <a:gd name="T49" fmla="*/ 216 h 409"/>
                <a:gd name="T50" fmla="*/ 274 w 277"/>
                <a:gd name="T51" fmla="*/ 148 h 409"/>
                <a:gd name="T52" fmla="*/ 262 w 277"/>
                <a:gd name="T53" fmla="*/ 154 h 409"/>
                <a:gd name="T54" fmla="*/ 188 w 277"/>
                <a:gd name="T55" fmla="*/ 186 h 409"/>
                <a:gd name="T56" fmla="*/ 65 w 277"/>
                <a:gd name="T57" fmla="*/ 182 h 409"/>
                <a:gd name="T58" fmla="*/ 8 w 277"/>
                <a:gd name="T59" fmla="*/ 149 h 409"/>
                <a:gd name="T60" fmla="*/ 0 w 277"/>
                <a:gd name="T61" fmla="*/ 193 h 409"/>
                <a:gd name="T62" fmla="*/ 15 w 277"/>
                <a:gd name="T63" fmla="*/ 221 h 409"/>
                <a:gd name="T64" fmla="*/ 82 w 277"/>
                <a:gd name="T65" fmla="*/ 248 h 409"/>
                <a:gd name="T66" fmla="*/ 63 w 277"/>
                <a:gd name="T67" fmla="*/ 200 h 409"/>
                <a:gd name="T68" fmla="*/ 66 w 277"/>
                <a:gd name="T69" fmla="*/ 220 h 409"/>
                <a:gd name="T70" fmla="*/ 47 w 277"/>
                <a:gd name="T71" fmla="*/ 216 h 409"/>
                <a:gd name="T72" fmla="*/ 58 w 277"/>
                <a:gd name="T73" fmla="*/ 200 h 409"/>
                <a:gd name="T74" fmla="*/ 3 w 277"/>
                <a:gd name="T75" fmla="*/ 394 h 409"/>
                <a:gd name="T76" fmla="*/ 7 w 277"/>
                <a:gd name="T77" fmla="*/ 409 h 409"/>
                <a:gd name="T78" fmla="*/ 105 w 277"/>
                <a:gd name="T79" fmla="*/ 396 h 409"/>
                <a:gd name="T80" fmla="*/ 274 w 277"/>
                <a:gd name="T81" fmla="*/ 231 h 409"/>
                <a:gd name="T82" fmla="*/ 258 w 277"/>
                <a:gd name="T83" fmla="*/ 248 h 409"/>
                <a:gd name="T84" fmla="*/ 164 w 277"/>
                <a:gd name="T85" fmla="*/ 277 h 409"/>
                <a:gd name="T86" fmla="*/ 45 w 277"/>
                <a:gd name="T87" fmla="*/ 263 h 409"/>
                <a:gd name="T88" fmla="*/ 5 w 277"/>
                <a:gd name="T89" fmla="*/ 232 h 409"/>
                <a:gd name="T90" fmla="*/ 0 w 277"/>
                <a:gd name="T91" fmla="*/ 281 h 409"/>
                <a:gd name="T92" fmla="*/ 21 w 277"/>
                <a:gd name="T93" fmla="*/ 313 h 409"/>
                <a:gd name="T94" fmla="*/ 102 w 277"/>
                <a:gd name="T95" fmla="*/ 339 h 409"/>
                <a:gd name="T96" fmla="*/ 138 w 277"/>
                <a:gd name="T97" fmla="*/ 363 h 409"/>
                <a:gd name="T98" fmla="*/ 199 w 277"/>
                <a:gd name="T99" fmla="*/ 334 h 409"/>
                <a:gd name="T100" fmla="*/ 266 w 277"/>
                <a:gd name="T101" fmla="*/ 304 h 409"/>
                <a:gd name="T102" fmla="*/ 58 w 277"/>
                <a:gd name="T103" fmla="*/ 313 h 409"/>
                <a:gd name="T104" fmla="*/ 46 w 277"/>
                <a:gd name="T105" fmla="*/ 301 h 409"/>
                <a:gd name="T106" fmla="*/ 63 w 277"/>
                <a:gd name="T107" fmla="*/ 291 h 409"/>
                <a:gd name="T108" fmla="*/ 66 w 277"/>
                <a:gd name="T109" fmla="*/ 31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7" h="409">
                  <a:moveTo>
                    <a:pt x="137" y="164"/>
                  </a:moveTo>
                  <a:lnTo>
                    <a:pt x="137" y="164"/>
                  </a:lnTo>
                  <a:lnTo>
                    <a:pt x="166" y="163"/>
                  </a:lnTo>
                  <a:lnTo>
                    <a:pt x="192" y="160"/>
                  </a:lnTo>
                  <a:lnTo>
                    <a:pt x="216" y="154"/>
                  </a:lnTo>
                  <a:lnTo>
                    <a:pt x="226" y="151"/>
                  </a:lnTo>
                  <a:lnTo>
                    <a:pt x="236" y="147"/>
                  </a:lnTo>
                  <a:lnTo>
                    <a:pt x="245" y="142"/>
                  </a:lnTo>
                  <a:lnTo>
                    <a:pt x="253" y="138"/>
                  </a:lnTo>
                  <a:lnTo>
                    <a:pt x="259" y="133"/>
                  </a:lnTo>
                  <a:lnTo>
                    <a:pt x="265" y="128"/>
                  </a:lnTo>
                  <a:lnTo>
                    <a:pt x="269" y="122"/>
                  </a:lnTo>
                  <a:lnTo>
                    <a:pt x="272" y="117"/>
                  </a:lnTo>
                  <a:lnTo>
                    <a:pt x="273" y="110"/>
                  </a:lnTo>
                  <a:lnTo>
                    <a:pt x="274" y="105"/>
                  </a:lnTo>
                  <a:lnTo>
                    <a:pt x="274" y="59"/>
                  </a:lnTo>
                  <a:lnTo>
                    <a:pt x="274" y="59"/>
                  </a:lnTo>
                  <a:lnTo>
                    <a:pt x="273" y="53"/>
                  </a:lnTo>
                  <a:lnTo>
                    <a:pt x="272" y="47"/>
                  </a:lnTo>
                  <a:lnTo>
                    <a:pt x="269" y="41"/>
                  </a:lnTo>
                  <a:lnTo>
                    <a:pt x="265" y="36"/>
                  </a:lnTo>
                  <a:lnTo>
                    <a:pt x="259" y="30"/>
                  </a:lnTo>
                  <a:lnTo>
                    <a:pt x="253" y="26"/>
                  </a:lnTo>
                  <a:lnTo>
                    <a:pt x="245" y="20"/>
                  </a:lnTo>
                  <a:lnTo>
                    <a:pt x="236" y="17"/>
                  </a:lnTo>
                  <a:lnTo>
                    <a:pt x="226" y="13"/>
                  </a:lnTo>
                  <a:lnTo>
                    <a:pt x="216" y="9"/>
                  </a:lnTo>
                  <a:lnTo>
                    <a:pt x="192" y="4"/>
                  </a:lnTo>
                  <a:lnTo>
                    <a:pt x="166" y="1"/>
                  </a:lnTo>
                  <a:lnTo>
                    <a:pt x="137" y="0"/>
                  </a:lnTo>
                  <a:lnTo>
                    <a:pt x="137" y="0"/>
                  </a:lnTo>
                  <a:lnTo>
                    <a:pt x="109" y="1"/>
                  </a:lnTo>
                  <a:lnTo>
                    <a:pt x="82" y="4"/>
                  </a:lnTo>
                  <a:lnTo>
                    <a:pt x="58" y="9"/>
                  </a:lnTo>
                  <a:lnTo>
                    <a:pt x="48" y="13"/>
                  </a:lnTo>
                  <a:lnTo>
                    <a:pt x="39" y="17"/>
                  </a:lnTo>
                  <a:lnTo>
                    <a:pt x="30" y="20"/>
                  </a:lnTo>
                  <a:lnTo>
                    <a:pt x="22" y="26"/>
                  </a:lnTo>
                  <a:lnTo>
                    <a:pt x="15" y="30"/>
                  </a:lnTo>
                  <a:lnTo>
                    <a:pt x="10" y="36"/>
                  </a:lnTo>
                  <a:lnTo>
                    <a:pt x="6" y="41"/>
                  </a:lnTo>
                  <a:lnTo>
                    <a:pt x="2" y="47"/>
                  </a:lnTo>
                  <a:lnTo>
                    <a:pt x="1" y="53"/>
                  </a:lnTo>
                  <a:lnTo>
                    <a:pt x="0" y="59"/>
                  </a:lnTo>
                  <a:lnTo>
                    <a:pt x="0" y="105"/>
                  </a:lnTo>
                  <a:lnTo>
                    <a:pt x="0" y="105"/>
                  </a:lnTo>
                  <a:lnTo>
                    <a:pt x="1" y="110"/>
                  </a:lnTo>
                  <a:lnTo>
                    <a:pt x="2" y="117"/>
                  </a:lnTo>
                  <a:lnTo>
                    <a:pt x="6" y="122"/>
                  </a:lnTo>
                  <a:lnTo>
                    <a:pt x="10" y="128"/>
                  </a:lnTo>
                  <a:lnTo>
                    <a:pt x="15" y="133"/>
                  </a:lnTo>
                  <a:lnTo>
                    <a:pt x="22" y="138"/>
                  </a:lnTo>
                  <a:lnTo>
                    <a:pt x="30" y="142"/>
                  </a:lnTo>
                  <a:lnTo>
                    <a:pt x="39" y="147"/>
                  </a:lnTo>
                  <a:lnTo>
                    <a:pt x="48" y="151"/>
                  </a:lnTo>
                  <a:lnTo>
                    <a:pt x="58" y="154"/>
                  </a:lnTo>
                  <a:lnTo>
                    <a:pt x="82" y="160"/>
                  </a:lnTo>
                  <a:lnTo>
                    <a:pt x="109" y="163"/>
                  </a:lnTo>
                  <a:lnTo>
                    <a:pt x="137" y="164"/>
                  </a:lnTo>
                  <a:lnTo>
                    <a:pt x="137" y="164"/>
                  </a:lnTo>
                  <a:close/>
                  <a:moveTo>
                    <a:pt x="58" y="135"/>
                  </a:moveTo>
                  <a:lnTo>
                    <a:pt x="58" y="135"/>
                  </a:lnTo>
                  <a:lnTo>
                    <a:pt x="54" y="133"/>
                  </a:lnTo>
                  <a:lnTo>
                    <a:pt x="49" y="130"/>
                  </a:lnTo>
                  <a:lnTo>
                    <a:pt x="47" y="127"/>
                  </a:lnTo>
                  <a:lnTo>
                    <a:pt x="46" y="122"/>
                  </a:lnTo>
                  <a:lnTo>
                    <a:pt x="46" y="122"/>
                  </a:lnTo>
                  <a:lnTo>
                    <a:pt x="47" y="118"/>
                  </a:lnTo>
                  <a:lnTo>
                    <a:pt x="49" y="115"/>
                  </a:lnTo>
                  <a:lnTo>
                    <a:pt x="54" y="111"/>
                  </a:lnTo>
                  <a:lnTo>
                    <a:pt x="58" y="110"/>
                  </a:lnTo>
                  <a:lnTo>
                    <a:pt x="58" y="110"/>
                  </a:lnTo>
                  <a:lnTo>
                    <a:pt x="63" y="111"/>
                  </a:lnTo>
                  <a:lnTo>
                    <a:pt x="66" y="115"/>
                  </a:lnTo>
                  <a:lnTo>
                    <a:pt x="69" y="118"/>
                  </a:lnTo>
                  <a:lnTo>
                    <a:pt x="69" y="122"/>
                  </a:lnTo>
                  <a:lnTo>
                    <a:pt x="69" y="122"/>
                  </a:lnTo>
                  <a:lnTo>
                    <a:pt x="69" y="127"/>
                  </a:lnTo>
                  <a:lnTo>
                    <a:pt x="66" y="130"/>
                  </a:lnTo>
                  <a:lnTo>
                    <a:pt x="63" y="133"/>
                  </a:lnTo>
                  <a:lnTo>
                    <a:pt x="58" y="135"/>
                  </a:lnTo>
                  <a:lnTo>
                    <a:pt x="58" y="135"/>
                  </a:lnTo>
                  <a:close/>
                  <a:moveTo>
                    <a:pt x="8" y="50"/>
                  </a:moveTo>
                  <a:lnTo>
                    <a:pt x="8" y="50"/>
                  </a:lnTo>
                  <a:lnTo>
                    <a:pt x="18" y="58"/>
                  </a:lnTo>
                  <a:lnTo>
                    <a:pt x="30" y="65"/>
                  </a:lnTo>
                  <a:lnTo>
                    <a:pt x="44" y="72"/>
                  </a:lnTo>
                  <a:lnTo>
                    <a:pt x="60" y="77"/>
                  </a:lnTo>
                  <a:lnTo>
                    <a:pt x="78" y="82"/>
                  </a:lnTo>
                  <a:lnTo>
                    <a:pt x="97" y="85"/>
                  </a:lnTo>
                  <a:lnTo>
                    <a:pt x="118" y="87"/>
                  </a:lnTo>
                  <a:lnTo>
                    <a:pt x="138" y="87"/>
                  </a:lnTo>
                  <a:lnTo>
                    <a:pt x="138" y="87"/>
                  </a:lnTo>
                  <a:lnTo>
                    <a:pt x="160" y="87"/>
                  </a:lnTo>
                  <a:lnTo>
                    <a:pt x="181" y="85"/>
                  </a:lnTo>
                  <a:lnTo>
                    <a:pt x="200" y="82"/>
                  </a:lnTo>
                  <a:lnTo>
                    <a:pt x="217" y="77"/>
                  </a:lnTo>
                  <a:lnTo>
                    <a:pt x="234" y="72"/>
                  </a:lnTo>
                  <a:lnTo>
                    <a:pt x="248" y="65"/>
                  </a:lnTo>
                  <a:lnTo>
                    <a:pt x="260" y="58"/>
                  </a:lnTo>
                  <a:lnTo>
                    <a:pt x="270" y="50"/>
                  </a:lnTo>
                  <a:lnTo>
                    <a:pt x="270" y="50"/>
                  </a:lnTo>
                  <a:lnTo>
                    <a:pt x="261" y="59"/>
                  </a:lnTo>
                  <a:lnTo>
                    <a:pt x="250" y="68"/>
                  </a:lnTo>
                  <a:lnTo>
                    <a:pt x="236" y="75"/>
                  </a:lnTo>
                  <a:lnTo>
                    <a:pt x="221" y="82"/>
                  </a:lnTo>
                  <a:lnTo>
                    <a:pt x="203" y="86"/>
                  </a:lnTo>
                  <a:lnTo>
                    <a:pt x="183" y="91"/>
                  </a:lnTo>
                  <a:lnTo>
                    <a:pt x="161" y="93"/>
                  </a:lnTo>
                  <a:lnTo>
                    <a:pt x="138" y="94"/>
                  </a:lnTo>
                  <a:lnTo>
                    <a:pt x="138" y="94"/>
                  </a:lnTo>
                  <a:lnTo>
                    <a:pt x="116" y="93"/>
                  </a:lnTo>
                  <a:lnTo>
                    <a:pt x="94" y="91"/>
                  </a:lnTo>
                  <a:lnTo>
                    <a:pt x="75" y="86"/>
                  </a:lnTo>
                  <a:lnTo>
                    <a:pt x="57" y="82"/>
                  </a:lnTo>
                  <a:lnTo>
                    <a:pt x="42" y="75"/>
                  </a:lnTo>
                  <a:lnTo>
                    <a:pt x="28" y="68"/>
                  </a:lnTo>
                  <a:lnTo>
                    <a:pt x="17" y="59"/>
                  </a:lnTo>
                  <a:lnTo>
                    <a:pt x="8" y="50"/>
                  </a:lnTo>
                  <a:lnTo>
                    <a:pt x="8" y="50"/>
                  </a:lnTo>
                  <a:close/>
                  <a:moveTo>
                    <a:pt x="267" y="391"/>
                  </a:moveTo>
                  <a:lnTo>
                    <a:pt x="171" y="391"/>
                  </a:lnTo>
                  <a:lnTo>
                    <a:pt x="171" y="391"/>
                  </a:lnTo>
                  <a:lnTo>
                    <a:pt x="171" y="396"/>
                  </a:lnTo>
                  <a:lnTo>
                    <a:pt x="171" y="396"/>
                  </a:lnTo>
                  <a:lnTo>
                    <a:pt x="170" y="402"/>
                  </a:lnTo>
                  <a:lnTo>
                    <a:pt x="168" y="409"/>
                  </a:lnTo>
                  <a:lnTo>
                    <a:pt x="267" y="409"/>
                  </a:lnTo>
                  <a:lnTo>
                    <a:pt x="267" y="409"/>
                  </a:lnTo>
                  <a:lnTo>
                    <a:pt x="271" y="409"/>
                  </a:lnTo>
                  <a:lnTo>
                    <a:pt x="273" y="407"/>
                  </a:lnTo>
                  <a:lnTo>
                    <a:pt x="276" y="403"/>
                  </a:lnTo>
                  <a:lnTo>
                    <a:pt x="277" y="400"/>
                  </a:lnTo>
                  <a:lnTo>
                    <a:pt x="277" y="400"/>
                  </a:lnTo>
                  <a:lnTo>
                    <a:pt x="276" y="397"/>
                  </a:lnTo>
                  <a:lnTo>
                    <a:pt x="273" y="394"/>
                  </a:lnTo>
                  <a:lnTo>
                    <a:pt x="271" y="391"/>
                  </a:lnTo>
                  <a:lnTo>
                    <a:pt x="267" y="391"/>
                  </a:lnTo>
                  <a:lnTo>
                    <a:pt x="267" y="391"/>
                  </a:lnTo>
                  <a:close/>
                  <a:moveTo>
                    <a:pt x="137" y="253"/>
                  </a:moveTo>
                  <a:lnTo>
                    <a:pt x="137" y="253"/>
                  </a:lnTo>
                  <a:lnTo>
                    <a:pt x="166" y="251"/>
                  </a:lnTo>
                  <a:lnTo>
                    <a:pt x="192" y="248"/>
                  </a:lnTo>
                  <a:lnTo>
                    <a:pt x="216" y="242"/>
                  </a:lnTo>
                  <a:lnTo>
                    <a:pt x="226" y="239"/>
                  </a:lnTo>
                  <a:lnTo>
                    <a:pt x="236" y="236"/>
                  </a:lnTo>
                  <a:lnTo>
                    <a:pt x="245" y="231"/>
                  </a:lnTo>
                  <a:lnTo>
                    <a:pt x="253" y="227"/>
                  </a:lnTo>
                  <a:lnTo>
                    <a:pt x="259" y="221"/>
                  </a:lnTo>
                  <a:lnTo>
                    <a:pt x="265" y="216"/>
                  </a:lnTo>
                  <a:lnTo>
                    <a:pt x="269" y="210"/>
                  </a:lnTo>
                  <a:lnTo>
                    <a:pt x="272" y="205"/>
                  </a:lnTo>
                  <a:lnTo>
                    <a:pt x="273" y="199"/>
                  </a:lnTo>
                  <a:lnTo>
                    <a:pt x="274" y="193"/>
                  </a:lnTo>
                  <a:lnTo>
                    <a:pt x="274" y="148"/>
                  </a:lnTo>
                  <a:lnTo>
                    <a:pt x="274" y="148"/>
                  </a:lnTo>
                  <a:lnTo>
                    <a:pt x="274" y="143"/>
                  </a:lnTo>
                  <a:lnTo>
                    <a:pt x="272" y="139"/>
                  </a:lnTo>
                  <a:lnTo>
                    <a:pt x="272" y="139"/>
                  </a:lnTo>
                  <a:lnTo>
                    <a:pt x="270" y="144"/>
                  </a:lnTo>
                  <a:lnTo>
                    <a:pt x="267" y="149"/>
                  </a:lnTo>
                  <a:lnTo>
                    <a:pt x="262" y="154"/>
                  </a:lnTo>
                  <a:lnTo>
                    <a:pt x="258" y="159"/>
                  </a:lnTo>
                  <a:lnTo>
                    <a:pt x="251" y="163"/>
                  </a:lnTo>
                  <a:lnTo>
                    <a:pt x="245" y="167"/>
                  </a:lnTo>
                  <a:lnTo>
                    <a:pt x="228" y="175"/>
                  </a:lnTo>
                  <a:lnTo>
                    <a:pt x="210" y="182"/>
                  </a:lnTo>
                  <a:lnTo>
                    <a:pt x="188" y="186"/>
                  </a:lnTo>
                  <a:lnTo>
                    <a:pt x="164" y="189"/>
                  </a:lnTo>
                  <a:lnTo>
                    <a:pt x="137" y="191"/>
                  </a:lnTo>
                  <a:lnTo>
                    <a:pt x="137" y="191"/>
                  </a:lnTo>
                  <a:lnTo>
                    <a:pt x="111" y="189"/>
                  </a:lnTo>
                  <a:lnTo>
                    <a:pt x="87" y="186"/>
                  </a:lnTo>
                  <a:lnTo>
                    <a:pt x="65" y="182"/>
                  </a:lnTo>
                  <a:lnTo>
                    <a:pt x="46" y="175"/>
                  </a:lnTo>
                  <a:lnTo>
                    <a:pt x="30" y="167"/>
                  </a:lnTo>
                  <a:lnTo>
                    <a:pt x="23" y="163"/>
                  </a:lnTo>
                  <a:lnTo>
                    <a:pt x="17" y="159"/>
                  </a:lnTo>
                  <a:lnTo>
                    <a:pt x="12" y="154"/>
                  </a:lnTo>
                  <a:lnTo>
                    <a:pt x="8" y="149"/>
                  </a:lnTo>
                  <a:lnTo>
                    <a:pt x="5" y="144"/>
                  </a:lnTo>
                  <a:lnTo>
                    <a:pt x="2" y="139"/>
                  </a:lnTo>
                  <a:lnTo>
                    <a:pt x="2" y="139"/>
                  </a:lnTo>
                  <a:lnTo>
                    <a:pt x="0" y="143"/>
                  </a:lnTo>
                  <a:lnTo>
                    <a:pt x="0" y="148"/>
                  </a:lnTo>
                  <a:lnTo>
                    <a:pt x="0" y="193"/>
                  </a:lnTo>
                  <a:lnTo>
                    <a:pt x="0" y="193"/>
                  </a:lnTo>
                  <a:lnTo>
                    <a:pt x="1" y="199"/>
                  </a:lnTo>
                  <a:lnTo>
                    <a:pt x="2" y="205"/>
                  </a:lnTo>
                  <a:lnTo>
                    <a:pt x="6" y="210"/>
                  </a:lnTo>
                  <a:lnTo>
                    <a:pt x="10" y="216"/>
                  </a:lnTo>
                  <a:lnTo>
                    <a:pt x="15" y="221"/>
                  </a:lnTo>
                  <a:lnTo>
                    <a:pt x="22" y="227"/>
                  </a:lnTo>
                  <a:lnTo>
                    <a:pt x="30" y="231"/>
                  </a:lnTo>
                  <a:lnTo>
                    <a:pt x="39" y="236"/>
                  </a:lnTo>
                  <a:lnTo>
                    <a:pt x="48" y="239"/>
                  </a:lnTo>
                  <a:lnTo>
                    <a:pt x="58" y="242"/>
                  </a:lnTo>
                  <a:lnTo>
                    <a:pt x="82" y="248"/>
                  </a:lnTo>
                  <a:lnTo>
                    <a:pt x="109" y="251"/>
                  </a:lnTo>
                  <a:lnTo>
                    <a:pt x="137" y="253"/>
                  </a:lnTo>
                  <a:lnTo>
                    <a:pt x="137" y="253"/>
                  </a:lnTo>
                  <a:close/>
                  <a:moveTo>
                    <a:pt x="58" y="200"/>
                  </a:moveTo>
                  <a:lnTo>
                    <a:pt x="58" y="200"/>
                  </a:lnTo>
                  <a:lnTo>
                    <a:pt x="63" y="200"/>
                  </a:lnTo>
                  <a:lnTo>
                    <a:pt x="66" y="204"/>
                  </a:lnTo>
                  <a:lnTo>
                    <a:pt x="69" y="207"/>
                  </a:lnTo>
                  <a:lnTo>
                    <a:pt x="69" y="211"/>
                  </a:lnTo>
                  <a:lnTo>
                    <a:pt x="69" y="211"/>
                  </a:lnTo>
                  <a:lnTo>
                    <a:pt x="69" y="216"/>
                  </a:lnTo>
                  <a:lnTo>
                    <a:pt x="66" y="220"/>
                  </a:lnTo>
                  <a:lnTo>
                    <a:pt x="63" y="222"/>
                  </a:lnTo>
                  <a:lnTo>
                    <a:pt x="58" y="223"/>
                  </a:lnTo>
                  <a:lnTo>
                    <a:pt x="58" y="223"/>
                  </a:lnTo>
                  <a:lnTo>
                    <a:pt x="54" y="222"/>
                  </a:lnTo>
                  <a:lnTo>
                    <a:pt x="49" y="220"/>
                  </a:lnTo>
                  <a:lnTo>
                    <a:pt x="47" y="216"/>
                  </a:lnTo>
                  <a:lnTo>
                    <a:pt x="46" y="211"/>
                  </a:lnTo>
                  <a:lnTo>
                    <a:pt x="46" y="211"/>
                  </a:lnTo>
                  <a:lnTo>
                    <a:pt x="47" y="207"/>
                  </a:lnTo>
                  <a:lnTo>
                    <a:pt x="49" y="204"/>
                  </a:lnTo>
                  <a:lnTo>
                    <a:pt x="54" y="200"/>
                  </a:lnTo>
                  <a:lnTo>
                    <a:pt x="58" y="200"/>
                  </a:lnTo>
                  <a:lnTo>
                    <a:pt x="58" y="200"/>
                  </a:lnTo>
                  <a:close/>
                  <a:moveTo>
                    <a:pt x="107" y="391"/>
                  </a:moveTo>
                  <a:lnTo>
                    <a:pt x="10" y="391"/>
                  </a:lnTo>
                  <a:lnTo>
                    <a:pt x="10" y="391"/>
                  </a:lnTo>
                  <a:lnTo>
                    <a:pt x="7" y="391"/>
                  </a:lnTo>
                  <a:lnTo>
                    <a:pt x="3" y="394"/>
                  </a:lnTo>
                  <a:lnTo>
                    <a:pt x="1" y="397"/>
                  </a:lnTo>
                  <a:lnTo>
                    <a:pt x="0" y="400"/>
                  </a:lnTo>
                  <a:lnTo>
                    <a:pt x="0" y="400"/>
                  </a:lnTo>
                  <a:lnTo>
                    <a:pt x="1" y="403"/>
                  </a:lnTo>
                  <a:lnTo>
                    <a:pt x="3" y="407"/>
                  </a:lnTo>
                  <a:lnTo>
                    <a:pt x="7" y="409"/>
                  </a:lnTo>
                  <a:lnTo>
                    <a:pt x="10" y="409"/>
                  </a:lnTo>
                  <a:lnTo>
                    <a:pt x="109" y="409"/>
                  </a:lnTo>
                  <a:lnTo>
                    <a:pt x="109" y="409"/>
                  </a:lnTo>
                  <a:lnTo>
                    <a:pt x="107" y="402"/>
                  </a:lnTo>
                  <a:lnTo>
                    <a:pt x="105" y="396"/>
                  </a:lnTo>
                  <a:lnTo>
                    <a:pt x="105" y="396"/>
                  </a:lnTo>
                  <a:lnTo>
                    <a:pt x="107" y="391"/>
                  </a:lnTo>
                  <a:lnTo>
                    <a:pt x="107" y="391"/>
                  </a:lnTo>
                  <a:close/>
                  <a:moveTo>
                    <a:pt x="274" y="281"/>
                  </a:moveTo>
                  <a:lnTo>
                    <a:pt x="274" y="236"/>
                  </a:lnTo>
                  <a:lnTo>
                    <a:pt x="274" y="236"/>
                  </a:lnTo>
                  <a:lnTo>
                    <a:pt x="274" y="231"/>
                  </a:lnTo>
                  <a:lnTo>
                    <a:pt x="273" y="227"/>
                  </a:lnTo>
                  <a:lnTo>
                    <a:pt x="273" y="227"/>
                  </a:lnTo>
                  <a:lnTo>
                    <a:pt x="270" y="232"/>
                  </a:lnTo>
                  <a:lnTo>
                    <a:pt x="267" y="238"/>
                  </a:lnTo>
                  <a:lnTo>
                    <a:pt x="262" y="242"/>
                  </a:lnTo>
                  <a:lnTo>
                    <a:pt x="258" y="248"/>
                  </a:lnTo>
                  <a:lnTo>
                    <a:pt x="251" y="252"/>
                  </a:lnTo>
                  <a:lnTo>
                    <a:pt x="245" y="256"/>
                  </a:lnTo>
                  <a:lnTo>
                    <a:pt x="228" y="263"/>
                  </a:lnTo>
                  <a:lnTo>
                    <a:pt x="210" y="270"/>
                  </a:lnTo>
                  <a:lnTo>
                    <a:pt x="188" y="274"/>
                  </a:lnTo>
                  <a:lnTo>
                    <a:pt x="164" y="277"/>
                  </a:lnTo>
                  <a:lnTo>
                    <a:pt x="137" y="278"/>
                  </a:lnTo>
                  <a:lnTo>
                    <a:pt x="137" y="278"/>
                  </a:lnTo>
                  <a:lnTo>
                    <a:pt x="111" y="277"/>
                  </a:lnTo>
                  <a:lnTo>
                    <a:pt x="87" y="274"/>
                  </a:lnTo>
                  <a:lnTo>
                    <a:pt x="65" y="270"/>
                  </a:lnTo>
                  <a:lnTo>
                    <a:pt x="45" y="263"/>
                  </a:lnTo>
                  <a:lnTo>
                    <a:pt x="30" y="256"/>
                  </a:lnTo>
                  <a:lnTo>
                    <a:pt x="23" y="252"/>
                  </a:lnTo>
                  <a:lnTo>
                    <a:pt x="17" y="248"/>
                  </a:lnTo>
                  <a:lnTo>
                    <a:pt x="11" y="242"/>
                  </a:lnTo>
                  <a:lnTo>
                    <a:pt x="8" y="238"/>
                  </a:lnTo>
                  <a:lnTo>
                    <a:pt x="5" y="232"/>
                  </a:lnTo>
                  <a:lnTo>
                    <a:pt x="1" y="227"/>
                  </a:lnTo>
                  <a:lnTo>
                    <a:pt x="1" y="227"/>
                  </a:lnTo>
                  <a:lnTo>
                    <a:pt x="0" y="231"/>
                  </a:lnTo>
                  <a:lnTo>
                    <a:pt x="0" y="236"/>
                  </a:lnTo>
                  <a:lnTo>
                    <a:pt x="0" y="281"/>
                  </a:lnTo>
                  <a:lnTo>
                    <a:pt x="0" y="281"/>
                  </a:lnTo>
                  <a:lnTo>
                    <a:pt x="1" y="287"/>
                  </a:lnTo>
                  <a:lnTo>
                    <a:pt x="2" y="293"/>
                  </a:lnTo>
                  <a:lnTo>
                    <a:pt x="6" y="298"/>
                  </a:lnTo>
                  <a:lnTo>
                    <a:pt x="10" y="304"/>
                  </a:lnTo>
                  <a:lnTo>
                    <a:pt x="14" y="309"/>
                  </a:lnTo>
                  <a:lnTo>
                    <a:pt x="21" y="313"/>
                  </a:lnTo>
                  <a:lnTo>
                    <a:pt x="28" y="318"/>
                  </a:lnTo>
                  <a:lnTo>
                    <a:pt x="36" y="322"/>
                  </a:lnTo>
                  <a:lnTo>
                    <a:pt x="45" y="326"/>
                  </a:lnTo>
                  <a:lnTo>
                    <a:pt x="55" y="330"/>
                  </a:lnTo>
                  <a:lnTo>
                    <a:pt x="77" y="335"/>
                  </a:lnTo>
                  <a:lnTo>
                    <a:pt x="102" y="339"/>
                  </a:lnTo>
                  <a:lnTo>
                    <a:pt x="130" y="341"/>
                  </a:lnTo>
                  <a:lnTo>
                    <a:pt x="130" y="364"/>
                  </a:lnTo>
                  <a:lnTo>
                    <a:pt x="130" y="364"/>
                  </a:lnTo>
                  <a:lnTo>
                    <a:pt x="134" y="364"/>
                  </a:lnTo>
                  <a:lnTo>
                    <a:pt x="138" y="363"/>
                  </a:lnTo>
                  <a:lnTo>
                    <a:pt x="138" y="363"/>
                  </a:lnTo>
                  <a:lnTo>
                    <a:pt x="143" y="364"/>
                  </a:lnTo>
                  <a:lnTo>
                    <a:pt x="148" y="364"/>
                  </a:lnTo>
                  <a:lnTo>
                    <a:pt x="148" y="341"/>
                  </a:lnTo>
                  <a:lnTo>
                    <a:pt x="148" y="341"/>
                  </a:lnTo>
                  <a:lnTo>
                    <a:pt x="175" y="339"/>
                  </a:lnTo>
                  <a:lnTo>
                    <a:pt x="199" y="334"/>
                  </a:lnTo>
                  <a:lnTo>
                    <a:pt x="221" y="329"/>
                  </a:lnTo>
                  <a:lnTo>
                    <a:pt x="239" y="322"/>
                  </a:lnTo>
                  <a:lnTo>
                    <a:pt x="247" y="318"/>
                  </a:lnTo>
                  <a:lnTo>
                    <a:pt x="254" y="313"/>
                  </a:lnTo>
                  <a:lnTo>
                    <a:pt x="260" y="308"/>
                  </a:lnTo>
                  <a:lnTo>
                    <a:pt x="266" y="304"/>
                  </a:lnTo>
                  <a:lnTo>
                    <a:pt x="269" y="298"/>
                  </a:lnTo>
                  <a:lnTo>
                    <a:pt x="272" y="293"/>
                  </a:lnTo>
                  <a:lnTo>
                    <a:pt x="273" y="287"/>
                  </a:lnTo>
                  <a:lnTo>
                    <a:pt x="274" y="281"/>
                  </a:lnTo>
                  <a:lnTo>
                    <a:pt x="274" y="281"/>
                  </a:lnTo>
                  <a:close/>
                  <a:moveTo>
                    <a:pt x="58" y="313"/>
                  </a:moveTo>
                  <a:lnTo>
                    <a:pt x="58" y="313"/>
                  </a:lnTo>
                  <a:lnTo>
                    <a:pt x="54" y="312"/>
                  </a:lnTo>
                  <a:lnTo>
                    <a:pt x="49" y="310"/>
                  </a:lnTo>
                  <a:lnTo>
                    <a:pt x="47" y="306"/>
                  </a:lnTo>
                  <a:lnTo>
                    <a:pt x="46" y="301"/>
                  </a:lnTo>
                  <a:lnTo>
                    <a:pt x="46" y="301"/>
                  </a:lnTo>
                  <a:lnTo>
                    <a:pt x="47" y="297"/>
                  </a:lnTo>
                  <a:lnTo>
                    <a:pt x="49" y="294"/>
                  </a:lnTo>
                  <a:lnTo>
                    <a:pt x="54" y="291"/>
                  </a:lnTo>
                  <a:lnTo>
                    <a:pt x="58" y="290"/>
                  </a:lnTo>
                  <a:lnTo>
                    <a:pt x="58" y="290"/>
                  </a:lnTo>
                  <a:lnTo>
                    <a:pt x="63" y="291"/>
                  </a:lnTo>
                  <a:lnTo>
                    <a:pt x="66" y="294"/>
                  </a:lnTo>
                  <a:lnTo>
                    <a:pt x="69" y="297"/>
                  </a:lnTo>
                  <a:lnTo>
                    <a:pt x="69" y="301"/>
                  </a:lnTo>
                  <a:lnTo>
                    <a:pt x="69" y="301"/>
                  </a:lnTo>
                  <a:lnTo>
                    <a:pt x="69" y="306"/>
                  </a:lnTo>
                  <a:lnTo>
                    <a:pt x="66" y="310"/>
                  </a:lnTo>
                  <a:lnTo>
                    <a:pt x="63" y="312"/>
                  </a:lnTo>
                  <a:lnTo>
                    <a:pt x="58" y="313"/>
                  </a:lnTo>
                  <a:lnTo>
                    <a:pt x="58" y="3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76" name="Freeform 160">
              <a:extLst>
                <a:ext uri="{FF2B5EF4-FFF2-40B4-BE49-F238E27FC236}">
                  <a16:creationId xmlns:a16="http://schemas.microsoft.com/office/drawing/2014/main" xmlns="" id="{3BD142D9-5A28-4C77-96F3-AA58C36A1F66}"/>
                </a:ext>
              </a:extLst>
            </p:cNvPr>
            <p:cNvSpPr>
              <a:spLocks/>
            </p:cNvSpPr>
            <p:nvPr/>
          </p:nvSpPr>
          <p:spPr bwMode="gray">
            <a:xfrm>
              <a:off x="2130664" y="3027260"/>
              <a:ext cx="85725" cy="87313"/>
            </a:xfrm>
            <a:custGeom>
              <a:avLst/>
              <a:gdLst>
                <a:gd name="T0" fmla="*/ 54 w 54"/>
                <a:gd name="T1" fmla="*/ 28 h 55"/>
                <a:gd name="T2" fmla="*/ 54 w 54"/>
                <a:gd name="T3" fmla="*/ 28 h 55"/>
                <a:gd name="T4" fmla="*/ 53 w 54"/>
                <a:gd name="T5" fmla="*/ 33 h 55"/>
                <a:gd name="T6" fmla="*/ 52 w 54"/>
                <a:gd name="T7" fmla="*/ 39 h 55"/>
                <a:gd name="T8" fmla="*/ 49 w 54"/>
                <a:gd name="T9" fmla="*/ 43 h 55"/>
                <a:gd name="T10" fmla="*/ 46 w 54"/>
                <a:gd name="T11" fmla="*/ 46 h 55"/>
                <a:gd name="T12" fmla="*/ 42 w 54"/>
                <a:gd name="T13" fmla="*/ 50 h 55"/>
                <a:gd name="T14" fmla="*/ 37 w 54"/>
                <a:gd name="T15" fmla="*/ 53 h 55"/>
                <a:gd name="T16" fmla="*/ 32 w 54"/>
                <a:gd name="T17" fmla="*/ 54 h 55"/>
                <a:gd name="T18" fmla="*/ 26 w 54"/>
                <a:gd name="T19" fmla="*/ 55 h 55"/>
                <a:gd name="T20" fmla="*/ 26 w 54"/>
                <a:gd name="T21" fmla="*/ 55 h 55"/>
                <a:gd name="T22" fmla="*/ 21 w 54"/>
                <a:gd name="T23" fmla="*/ 54 h 55"/>
                <a:gd name="T24" fmla="*/ 17 w 54"/>
                <a:gd name="T25" fmla="*/ 53 h 55"/>
                <a:gd name="T26" fmla="*/ 11 w 54"/>
                <a:gd name="T27" fmla="*/ 50 h 55"/>
                <a:gd name="T28" fmla="*/ 8 w 54"/>
                <a:gd name="T29" fmla="*/ 46 h 55"/>
                <a:gd name="T30" fmla="*/ 4 w 54"/>
                <a:gd name="T31" fmla="*/ 43 h 55"/>
                <a:gd name="T32" fmla="*/ 1 w 54"/>
                <a:gd name="T33" fmla="*/ 39 h 55"/>
                <a:gd name="T34" fmla="*/ 0 w 54"/>
                <a:gd name="T35" fmla="*/ 33 h 55"/>
                <a:gd name="T36" fmla="*/ 0 w 54"/>
                <a:gd name="T37" fmla="*/ 28 h 55"/>
                <a:gd name="T38" fmla="*/ 0 w 54"/>
                <a:gd name="T39" fmla="*/ 28 h 55"/>
                <a:gd name="T40" fmla="*/ 0 w 54"/>
                <a:gd name="T41" fmla="*/ 22 h 55"/>
                <a:gd name="T42" fmla="*/ 1 w 54"/>
                <a:gd name="T43" fmla="*/ 17 h 55"/>
                <a:gd name="T44" fmla="*/ 4 w 54"/>
                <a:gd name="T45" fmla="*/ 12 h 55"/>
                <a:gd name="T46" fmla="*/ 8 w 54"/>
                <a:gd name="T47" fmla="*/ 9 h 55"/>
                <a:gd name="T48" fmla="*/ 11 w 54"/>
                <a:gd name="T49" fmla="*/ 6 h 55"/>
                <a:gd name="T50" fmla="*/ 17 w 54"/>
                <a:gd name="T51" fmla="*/ 3 h 55"/>
                <a:gd name="T52" fmla="*/ 21 w 54"/>
                <a:gd name="T53" fmla="*/ 1 h 55"/>
                <a:gd name="T54" fmla="*/ 26 w 54"/>
                <a:gd name="T55" fmla="*/ 0 h 55"/>
                <a:gd name="T56" fmla="*/ 26 w 54"/>
                <a:gd name="T57" fmla="*/ 0 h 55"/>
                <a:gd name="T58" fmla="*/ 32 w 54"/>
                <a:gd name="T59" fmla="*/ 1 h 55"/>
                <a:gd name="T60" fmla="*/ 37 w 54"/>
                <a:gd name="T61" fmla="*/ 3 h 55"/>
                <a:gd name="T62" fmla="*/ 42 w 54"/>
                <a:gd name="T63" fmla="*/ 6 h 55"/>
                <a:gd name="T64" fmla="*/ 46 w 54"/>
                <a:gd name="T65" fmla="*/ 9 h 55"/>
                <a:gd name="T66" fmla="*/ 49 w 54"/>
                <a:gd name="T67" fmla="*/ 12 h 55"/>
                <a:gd name="T68" fmla="*/ 52 w 54"/>
                <a:gd name="T69" fmla="*/ 17 h 55"/>
                <a:gd name="T70" fmla="*/ 53 w 54"/>
                <a:gd name="T71" fmla="*/ 22 h 55"/>
                <a:gd name="T72" fmla="*/ 54 w 54"/>
                <a:gd name="T73" fmla="*/ 28 h 55"/>
                <a:gd name="T74" fmla="*/ 54 w 54"/>
                <a:gd name="T7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 h="55">
                  <a:moveTo>
                    <a:pt x="54" y="28"/>
                  </a:moveTo>
                  <a:lnTo>
                    <a:pt x="54" y="28"/>
                  </a:lnTo>
                  <a:lnTo>
                    <a:pt x="53" y="33"/>
                  </a:lnTo>
                  <a:lnTo>
                    <a:pt x="52" y="39"/>
                  </a:lnTo>
                  <a:lnTo>
                    <a:pt x="49" y="43"/>
                  </a:lnTo>
                  <a:lnTo>
                    <a:pt x="46" y="46"/>
                  </a:lnTo>
                  <a:lnTo>
                    <a:pt x="42" y="50"/>
                  </a:lnTo>
                  <a:lnTo>
                    <a:pt x="37" y="53"/>
                  </a:lnTo>
                  <a:lnTo>
                    <a:pt x="32" y="54"/>
                  </a:lnTo>
                  <a:lnTo>
                    <a:pt x="26" y="55"/>
                  </a:lnTo>
                  <a:lnTo>
                    <a:pt x="26" y="55"/>
                  </a:lnTo>
                  <a:lnTo>
                    <a:pt x="21" y="54"/>
                  </a:lnTo>
                  <a:lnTo>
                    <a:pt x="17" y="53"/>
                  </a:lnTo>
                  <a:lnTo>
                    <a:pt x="11" y="50"/>
                  </a:lnTo>
                  <a:lnTo>
                    <a:pt x="8" y="46"/>
                  </a:lnTo>
                  <a:lnTo>
                    <a:pt x="4" y="43"/>
                  </a:lnTo>
                  <a:lnTo>
                    <a:pt x="1" y="39"/>
                  </a:lnTo>
                  <a:lnTo>
                    <a:pt x="0" y="33"/>
                  </a:lnTo>
                  <a:lnTo>
                    <a:pt x="0" y="28"/>
                  </a:lnTo>
                  <a:lnTo>
                    <a:pt x="0" y="28"/>
                  </a:lnTo>
                  <a:lnTo>
                    <a:pt x="0" y="22"/>
                  </a:lnTo>
                  <a:lnTo>
                    <a:pt x="1" y="17"/>
                  </a:lnTo>
                  <a:lnTo>
                    <a:pt x="4" y="12"/>
                  </a:lnTo>
                  <a:lnTo>
                    <a:pt x="8" y="9"/>
                  </a:lnTo>
                  <a:lnTo>
                    <a:pt x="11" y="6"/>
                  </a:lnTo>
                  <a:lnTo>
                    <a:pt x="17" y="3"/>
                  </a:lnTo>
                  <a:lnTo>
                    <a:pt x="21" y="1"/>
                  </a:lnTo>
                  <a:lnTo>
                    <a:pt x="26" y="0"/>
                  </a:lnTo>
                  <a:lnTo>
                    <a:pt x="26" y="0"/>
                  </a:lnTo>
                  <a:lnTo>
                    <a:pt x="32" y="1"/>
                  </a:lnTo>
                  <a:lnTo>
                    <a:pt x="37" y="3"/>
                  </a:lnTo>
                  <a:lnTo>
                    <a:pt x="42" y="6"/>
                  </a:lnTo>
                  <a:lnTo>
                    <a:pt x="46" y="9"/>
                  </a:lnTo>
                  <a:lnTo>
                    <a:pt x="49" y="12"/>
                  </a:lnTo>
                  <a:lnTo>
                    <a:pt x="52" y="17"/>
                  </a:lnTo>
                  <a:lnTo>
                    <a:pt x="53" y="22"/>
                  </a:lnTo>
                  <a:lnTo>
                    <a:pt x="54" y="28"/>
                  </a:lnTo>
                  <a:lnTo>
                    <a:pt x="5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grpSp>
        <p:nvGrpSpPr>
          <p:cNvPr id="177" name="组合 387">
            <a:extLst>
              <a:ext uri="{FF2B5EF4-FFF2-40B4-BE49-F238E27FC236}">
                <a16:creationId xmlns:a16="http://schemas.microsoft.com/office/drawing/2014/main" xmlns="" id="{D5E254E9-FF88-46F7-B68A-EAE9124CA28E}"/>
              </a:ext>
            </a:extLst>
          </p:cNvPr>
          <p:cNvGrpSpPr/>
          <p:nvPr/>
        </p:nvGrpSpPr>
        <p:grpSpPr bwMode="gray">
          <a:xfrm>
            <a:off x="5762476" y="4374412"/>
            <a:ext cx="292119" cy="304893"/>
            <a:chOff x="4622166" y="3061494"/>
            <a:chExt cx="489584" cy="615667"/>
          </a:xfrm>
          <a:solidFill>
            <a:srgbClr val="00B0F0"/>
          </a:solidFill>
        </p:grpSpPr>
        <p:grpSp>
          <p:nvGrpSpPr>
            <p:cNvPr id="178" name="组合 376">
              <a:extLst>
                <a:ext uri="{FF2B5EF4-FFF2-40B4-BE49-F238E27FC236}">
                  <a16:creationId xmlns:a16="http://schemas.microsoft.com/office/drawing/2014/main" xmlns="" id="{C6A5FB93-FACF-448F-BA9F-F9B6768854AC}"/>
                </a:ext>
              </a:extLst>
            </p:cNvPr>
            <p:cNvGrpSpPr/>
            <p:nvPr/>
          </p:nvGrpSpPr>
          <p:grpSpPr bwMode="gray">
            <a:xfrm>
              <a:off x="4622166" y="3467100"/>
              <a:ext cx="489584" cy="210061"/>
              <a:chOff x="3298897" y="4095287"/>
              <a:chExt cx="1257750" cy="591162"/>
            </a:xfrm>
            <a:grpFill/>
          </p:grpSpPr>
          <p:sp>
            <p:nvSpPr>
              <p:cNvPr id="185" name="Freeform 13">
                <a:extLst>
                  <a:ext uri="{FF2B5EF4-FFF2-40B4-BE49-F238E27FC236}">
                    <a16:creationId xmlns:a16="http://schemas.microsoft.com/office/drawing/2014/main" xmlns="" id="{63FAE2B6-D956-4255-9759-7D2E7FBF2E75}"/>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sp>
            <p:nvSpPr>
              <p:cNvPr id="186" name="Freeform 13">
                <a:extLst>
                  <a:ext uri="{FF2B5EF4-FFF2-40B4-BE49-F238E27FC236}">
                    <a16:creationId xmlns:a16="http://schemas.microsoft.com/office/drawing/2014/main" xmlns="" id="{ACFC16CC-9A90-4C50-85D1-BF150810AD4E}"/>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grpSp>
        <p:grpSp>
          <p:nvGrpSpPr>
            <p:cNvPr id="179" name="组合 379">
              <a:extLst>
                <a:ext uri="{FF2B5EF4-FFF2-40B4-BE49-F238E27FC236}">
                  <a16:creationId xmlns:a16="http://schemas.microsoft.com/office/drawing/2014/main" xmlns="" id="{C2E17C0D-E83F-4ABC-804B-75EBF375F1BA}"/>
                </a:ext>
              </a:extLst>
            </p:cNvPr>
            <p:cNvGrpSpPr/>
            <p:nvPr/>
          </p:nvGrpSpPr>
          <p:grpSpPr bwMode="gray">
            <a:xfrm>
              <a:off x="4622166" y="3263900"/>
              <a:ext cx="489584" cy="210061"/>
              <a:chOff x="3298897" y="4095287"/>
              <a:chExt cx="1257750" cy="591162"/>
            </a:xfrm>
            <a:grpFill/>
          </p:grpSpPr>
          <p:sp>
            <p:nvSpPr>
              <p:cNvPr id="183" name="Freeform 13">
                <a:extLst>
                  <a:ext uri="{FF2B5EF4-FFF2-40B4-BE49-F238E27FC236}">
                    <a16:creationId xmlns:a16="http://schemas.microsoft.com/office/drawing/2014/main" xmlns="" id="{6F98920B-EA37-46E6-9939-D149509AD147}"/>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sp>
            <p:nvSpPr>
              <p:cNvPr id="184" name="Freeform 13">
                <a:extLst>
                  <a:ext uri="{FF2B5EF4-FFF2-40B4-BE49-F238E27FC236}">
                    <a16:creationId xmlns:a16="http://schemas.microsoft.com/office/drawing/2014/main" xmlns="" id="{A2A4B620-17D5-4BC3-8735-2FA0F595F98B}"/>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grpSp>
        <p:grpSp>
          <p:nvGrpSpPr>
            <p:cNvPr id="180" name="组合 388">
              <a:extLst>
                <a:ext uri="{FF2B5EF4-FFF2-40B4-BE49-F238E27FC236}">
                  <a16:creationId xmlns:a16="http://schemas.microsoft.com/office/drawing/2014/main" xmlns="" id="{EE66373C-4162-47C9-AAB9-97284FD4AF44}"/>
                </a:ext>
              </a:extLst>
            </p:cNvPr>
            <p:cNvGrpSpPr/>
            <p:nvPr/>
          </p:nvGrpSpPr>
          <p:grpSpPr bwMode="gray">
            <a:xfrm>
              <a:off x="4622166" y="3061494"/>
              <a:ext cx="489584" cy="210061"/>
              <a:chOff x="3298897" y="4095287"/>
              <a:chExt cx="1257750" cy="591162"/>
            </a:xfrm>
            <a:grpFill/>
          </p:grpSpPr>
          <p:sp>
            <p:nvSpPr>
              <p:cNvPr id="181" name="Freeform 13">
                <a:extLst>
                  <a:ext uri="{FF2B5EF4-FFF2-40B4-BE49-F238E27FC236}">
                    <a16:creationId xmlns:a16="http://schemas.microsoft.com/office/drawing/2014/main" xmlns="" id="{95D2F6F8-4DDF-44DE-BCA7-13279C364A6E}"/>
                  </a:ext>
                </a:extLst>
              </p:cNvPr>
              <p:cNvSpPr>
                <a:spLocks noEditPoints="1"/>
              </p:cNvSpPr>
              <p:nvPr/>
            </p:nvSpPr>
            <p:spPr bwMode="gray">
              <a:xfrm>
                <a:off x="3298897" y="40952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sp>
            <p:nvSpPr>
              <p:cNvPr id="182" name="Freeform 13">
                <a:extLst>
                  <a:ext uri="{FF2B5EF4-FFF2-40B4-BE49-F238E27FC236}">
                    <a16:creationId xmlns:a16="http://schemas.microsoft.com/office/drawing/2014/main" xmlns="" id="{70184FAA-0274-4653-8984-C5D84996D039}"/>
                  </a:ext>
                </a:extLst>
              </p:cNvPr>
              <p:cNvSpPr>
                <a:spLocks noEditPoints="1"/>
              </p:cNvSpPr>
              <p:nvPr/>
            </p:nvSpPr>
            <p:spPr bwMode="gray">
              <a:xfrm>
                <a:off x="3298897" y="4387387"/>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defTabSz="1828906" fontAlgn="ctr">
                  <a:defRPr/>
                </a:pPr>
                <a:endParaRPr lang="en-US" altLang="zh-CN" sz="1200" kern="0" dirty="0"/>
              </a:p>
            </p:txBody>
          </p:sp>
        </p:grpSp>
      </p:grpSp>
      <p:sp>
        <p:nvSpPr>
          <p:cNvPr id="187" name="圆角矩形 493">
            <a:extLst>
              <a:ext uri="{FF2B5EF4-FFF2-40B4-BE49-F238E27FC236}">
                <a16:creationId xmlns:a16="http://schemas.microsoft.com/office/drawing/2014/main" xmlns="" id="{FCAE0F1F-A8D7-4CFC-806D-0882CD2E6FAE}"/>
              </a:ext>
            </a:extLst>
          </p:cNvPr>
          <p:cNvSpPr/>
          <p:nvPr/>
        </p:nvSpPr>
        <p:spPr bwMode="gray">
          <a:xfrm flipH="1">
            <a:off x="9566377" y="3743717"/>
            <a:ext cx="2101602" cy="2425917"/>
          </a:xfrm>
          <a:prstGeom prst="roundRect">
            <a:avLst>
              <a:gd name="adj" fmla="val 0"/>
            </a:avLst>
          </a:prstGeom>
          <a:noFill/>
          <a:ln w="12700">
            <a:solidFill>
              <a:srgbClr val="94DAE2"/>
            </a:solidFill>
            <a:prstDash val="solid"/>
          </a:ln>
          <a:effectLst/>
        </p:spPr>
        <p:style>
          <a:lnRef idx="3">
            <a:schemeClr val="lt1"/>
          </a:lnRef>
          <a:fillRef idx="1">
            <a:schemeClr val="accent1"/>
          </a:fillRef>
          <a:effectRef idx="1">
            <a:schemeClr val="accent1"/>
          </a:effectRef>
          <a:fontRef idx="minor">
            <a:schemeClr val="lt1"/>
          </a:fontRef>
        </p:style>
        <p:txBody>
          <a:bodyPr lIns="47963" tIns="47963" rIns="47963" bIns="47963" anchor="ctr" anchorCtr="1"/>
          <a:lstStyle/>
          <a:p>
            <a:pPr indent="-138940" algn="ctr" defTabSz="798001" eaLnBrk="0" fontAlgn="base" hangingPunct="0">
              <a:spcBef>
                <a:spcPct val="0"/>
              </a:spcBef>
              <a:spcAft>
                <a:spcPct val="0"/>
              </a:spcAft>
              <a:buClr>
                <a:srgbClr val="1F497D"/>
              </a:buClr>
            </a:pPr>
            <a:endParaRPr kumimoji="1" lang="en-US" sz="1200" kern="0" dirty="0">
              <a:solidFill>
                <a:schemeClr val="tx1"/>
              </a:solidFill>
              <a:cs typeface="+mn-ea"/>
            </a:endParaRPr>
          </a:p>
        </p:txBody>
      </p:sp>
      <p:sp>
        <p:nvSpPr>
          <p:cNvPr id="188" name="Freeform 116">
            <a:extLst>
              <a:ext uri="{FF2B5EF4-FFF2-40B4-BE49-F238E27FC236}">
                <a16:creationId xmlns:a16="http://schemas.microsoft.com/office/drawing/2014/main" xmlns="" id="{8A1FB3E5-CC45-4A0A-AB15-8D7FC1022C23}"/>
              </a:ext>
            </a:extLst>
          </p:cNvPr>
          <p:cNvSpPr>
            <a:spLocks noEditPoints="1"/>
          </p:cNvSpPr>
          <p:nvPr/>
        </p:nvSpPr>
        <p:spPr bwMode="gray">
          <a:xfrm flipH="1">
            <a:off x="10096611" y="4133704"/>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89" name="Freeform 116">
            <a:extLst>
              <a:ext uri="{FF2B5EF4-FFF2-40B4-BE49-F238E27FC236}">
                <a16:creationId xmlns:a16="http://schemas.microsoft.com/office/drawing/2014/main" xmlns="" id="{E38A83B7-2B47-486F-83AB-836C9057AFF3}"/>
              </a:ext>
            </a:extLst>
          </p:cNvPr>
          <p:cNvSpPr>
            <a:spLocks noEditPoints="1"/>
          </p:cNvSpPr>
          <p:nvPr/>
        </p:nvSpPr>
        <p:spPr bwMode="gray">
          <a:xfrm flipH="1">
            <a:off x="10084482" y="4519039"/>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nvGrpSpPr>
          <p:cNvPr id="190" name="组合 594">
            <a:extLst>
              <a:ext uri="{FF2B5EF4-FFF2-40B4-BE49-F238E27FC236}">
                <a16:creationId xmlns:a16="http://schemas.microsoft.com/office/drawing/2014/main" xmlns="" id="{C586B95D-4000-4A7E-B1D7-D111EEDDC3FC}"/>
              </a:ext>
            </a:extLst>
          </p:cNvPr>
          <p:cNvGrpSpPr/>
          <p:nvPr/>
        </p:nvGrpSpPr>
        <p:grpSpPr bwMode="gray">
          <a:xfrm flipH="1">
            <a:off x="10600880" y="4019234"/>
            <a:ext cx="124297" cy="110325"/>
            <a:chOff x="10096500" y="3467100"/>
            <a:chExt cx="238125" cy="212725"/>
          </a:xfrm>
          <a:solidFill>
            <a:srgbClr val="00B0F0"/>
          </a:solidFill>
        </p:grpSpPr>
        <p:sp>
          <p:nvSpPr>
            <p:cNvPr id="191" name="Freeform 511">
              <a:extLst>
                <a:ext uri="{FF2B5EF4-FFF2-40B4-BE49-F238E27FC236}">
                  <a16:creationId xmlns:a16="http://schemas.microsoft.com/office/drawing/2014/main" xmlns="" id="{AADD1D13-23C3-436A-A672-357FA8701D58}"/>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92" name="Freeform 512">
              <a:extLst>
                <a:ext uri="{FF2B5EF4-FFF2-40B4-BE49-F238E27FC236}">
                  <a16:creationId xmlns:a16="http://schemas.microsoft.com/office/drawing/2014/main" xmlns="" id="{2A7DE607-7938-4F6F-9938-950D233508AF}"/>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93" name="Freeform 513">
              <a:extLst>
                <a:ext uri="{FF2B5EF4-FFF2-40B4-BE49-F238E27FC236}">
                  <a16:creationId xmlns:a16="http://schemas.microsoft.com/office/drawing/2014/main" xmlns="" id="{9917A06A-1BC7-466C-8549-270549387EED}"/>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94" name="Freeform 515">
              <a:extLst>
                <a:ext uri="{FF2B5EF4-FFF2-40B4-BE49-F238E27FC236}">
                  <a16:creationId xmlns:a16="http://schemas.microsoft.com/office/drawing/2014/main" xmlns="" id="{B687A380-AC06-40CE-8680-E0362E990078}"/>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grpSp>
        <p:nvGrpSpPr>
          <p:cNvPr id="195" name="组合 594">
            <a:extLst>
              <a:ext uri="{FF2B5EF4-FFF2-40B4-BE49-F238E27FC236}">
                <a16:creationId xmlns:a16="http://schemas.microsoft.com/office/drawing/2014/main" xmlns="" id="{130EA3C6-0D4E-4F09-BEFF-EED47353D29E}"/>
              </a:ext>
            </a:extLst>
          </p:cNvPr>
          <p:cNvGrpSpPr/>
          <p:nvPr/>
        </p:nvGrpSpPr>
        <p:grpSpPr bwMode="gray">
          <a:xfrm flipH="1">
            <a:off x="10507648" y="4206402"/>
            <a:ext cx="124297" cy="110325"/>
            <a:chOff x="10096500" y="3467100"/>
            <a:chExt cx="238125" cy="212725"/>
          </a:xfrm>
          <a:solidFill>
            <a:srgbClr val="00B0F0"/>
          </a:solidFill>
        </p:grpSpPr>
        <p:sp>
          <p:nvSpPr>
            <p:cNvPr id="196" name="Freeform 511">
              <a:extLst>
                <a:ext uri="{FF2B5EF4-FFF2-40B4-BE49-F238E27FC236}">
                  <a16:creationId xmlns:a16="http://schemas.microsoft.com/office/drawing/2014/main" xmlns="" id="{6F4E42EF-4ADB-4852-B135-EB768747C26B}"/>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97" name="Freeform 512">
              <a:extLst>
                <a:ext uri="{FF2B5EF4-FFF2-40B4-BE49-F238E27FC236}">
                  <a16:creationId xmlns:a16="http://schemas.microsoft.com/office/drawing/2014/main" xmlns="" id="{946BD442-2CCC-4B5B-974B-2BC5E74C148A}"/>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98" name="Freeform 513">
              <a:extLst>
                <a:ext uri="{FF2B5EF4-FFF2-40B4-BE49-F238E27FC236}">
                  <a16:creationId xmlns:a16="http://schemas.microsoft.com/office/drawing/2014/main" xmlns="" id="{D9AAA6E6-0234-4809-A67F-BD3B16C0B779}"/>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199" name="Freeform 515">
              <a:extLst>
                <a:ext uri="{FF2B5EF4-FFF2-40B4-BE49-F238E27FC236}">
                  <a16:creationId xmlns:a16="http://schemas.microsoft.com/office/drawing/2014/main" xmlns="" id="{07D83CD2-FEA8-4D8E-BF97-F4415A286AB4}"/>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grpSp>
        <p:nvGrpSpPr>
          <p:cNvPr id="200" name="组合 594">
            <a:extLst>
              <a:ext uri="{FF2B5EF4-FFF2-40B4-BE49-F238E27FC236}">
                <a16:creationId xmlns:a16="http://schemas.microsoft.com/office/drawing/2014/main" xmlns="" id="{63504E7D-41C5-444B-AA43-0142E6206961}"/>
              </a:ext>
            </a:extLst>
          </p:cNvPr>
          <p:cNvGrpSpPr/>
          <p:nvPr/>
        </p:nvGrpSpPr>
        <p:grpSpPr bwMode="gray">
          <a:xfrm flipH="1">
            <a:off x="10611677" y="4393571"/>
            <a:ext cx="124297" cy="110325"/>
            <a:chOff x="10096500" y="3467100"/>
            <a:chExt cx="238125" cy="212725"/>
          </a:xfrm>
          <a:solidFill>
            <a:srgbClr val="00B0F0"/>
          </a:solidFill>
        </p:grpSpPr>
        <p:sp>
          <p:nvSpPr>
            <p:cNvPr id="201" name="Freeform 511">
              <a:extLst>
                <a:ext uri="{FF2B5EF4-FFF2-40B4-BE49-F238E27FC236}">
                  <a16:creationId xmlns:a16="http://schemas.microsoft.com/office/drawing/2014/main" xmlns="" id="{1E23A5F9-A6F1-4175-BB54-A2695AFE5223}"/>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02" name="Freeform 512">
              <a:extLst>
                <a:ext uri="{FF2B5EF4-FFF2-40B4-BE49-F238E27FC236}">
                  <a16:creationId xmlns:a16="http://schemas.microsoft.com/office/drawing/2014/main" xmlns="" id="{2F235E65-AF8D-4DEB-AD68-987A5F69A0E8}"/>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03" name="Freeform 513">
              <a:extLst>
                <a:ext uri="{FF2B5EF4-FFF2-40B4-BE49-F238E27FC236}">
                  <a16:creationId xmlns:a16="http://schemas.microsoft.com/office/drawing/2014/main" xmlns="" id="{0ECDEC22-2640-4B78-B436-DCC033C3A0DD}"/>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04" name="Freeform 515">
              <a:extLst>
                <a:ext uri="{FF2B5EF4-FFF2-40B4-BE49-F238E27FC236}">
                  <a16:creationId xmlns:a16="http://schemas.microsoft.com/office/drawing/2014/main" xmlns="" id="{DC9148D3-56FC-43D0-B0B1-A867C8E61408}"/>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cxnSp>
        <p:nvCxnSpPr>
          <p:cNvPr id="205" name="直接连接符 204">
            <a:extLst>
              <a:ext uri="{FF2B5EF4-FFF2-40B4-BE49-F238E27FC236}">
                <a16:creationId xmlns:a16="http://schemas.microsoft.com/office/drawing/2014/main" xmlns="" id="{8954BAD4-94BC-4632-B4E0-470CEFF1815C}"/>
              </a:ext>
            </a:extLst>
          </p:cNvPr>
          <p:cNvCxnSpPr/>
          <p:nvPr/>
        </p:nvCxnSpPr>
        <p:spPr bwMode="gray">
          <a:xfrm flipH="1">
            <a:off x="9707254" y="4370585"/>
            <a:ext cx="17571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xmlns="" id="{3E4FC111-4888-444A-A01B-D45270F72CAC}"/>
              </a:ext>
            </a:extLst>
          </p:cNvPr>
          <p:cNvCxnSpPr/>
          <p:nvPr/>
        </p:nvCxnSpPr>
        <p:spPr bwMode="gray">
          <a:xfrm flipH="1">
            <a:off x="9991453" y="4164574"/>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xmlns="" id="{5B4B91A0-F664-44F7-83FB-8A586F719EE4}"/>
              </a:ext>
            </a:extLst>
          </p:cNvPr>
          <p:cNvCxnSpPr/>
          <p:nvPr/>
        </p:nvCxnSpPr>
        <p:spPr bwMode="gray">
          <a:xfrm flipH="1">
            <a:off x="9985217" y="4549870"/>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xmlns="" id="{ED911478-F097-4947-A5BE-3829B0D35848}"/>
              </a:ext>
            </a:extLst>
          </p:cNvPr>
          <p:cNvCxnSpPr/>
          <p:nvPr/>
        </p:nvCxnSpPr>
        <p:spPr bwMode="gray">
          <a:xfrm flipH="1">
            <a:off x="10442495" y="4632004"/>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09" name="组合 594">
            <a:extLst>
              <a:ext uri="{FF2B5EF4-FFF2-40B4-BE49-F238E27FC236}">
                <a16:creationId xmlns:a16="http://schemas.microsoft.com/office/drawing/2014/main" xmlns="" id="{3D80A9D3-5955-4C31-931F-3B56C94A5783}"/>
              </a:ext>
            </a:extLst>
          </p:cNvPr>
          <p:cNvGrpSpPr/>
          <p:nvPr/>
        </p:nvGrpSpPr>
        <p:grpSpPr bwMode="gray">
          <a:xfrm flipH="1">
            <a:off x="10533588" y="4580741"/>
            <a:ext cx="124297" cy="110325"/>
            <a:chOff x="10096500" y="3467100"/>
            <a:chExt cx="238125" cy="212725"/>
          </a:xfrm>
          <a:solidFill>
            <a:srgbClr val="00B0F0"/>
          </a:solidFill>
        </p:grpSpPr>
        <p:sp>
          <p:nvSpPr>
            <p:cNvPr id="210" name="Freeform 511">
              <a:extLst>
                <a:ext uri="{FF2B5EF4-FFF2-40B4-BE49-F238E27FC236}">
                  <a16:creationId xmlns:a16="http://schemas.microsoft.com/office/drawing/2014/main" xmlns="" id="{71D786FE-6A21-4E1D-BA17-AF548FDC74D7}"/>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11" name="Freeform 512">
              <a:extLst>
                <a:ext uri="{FF2B5EF4-FFF2-40B4-BE49-F238E27FC236}">
                  <a16:creationId xmlns:a16="http://schemas.microsoft.com/office/drawing/2014/main" xmlns="" id="{7DD4CCEF-0995-46E8-B5B1-6D2EBF1FB650}"/>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12" name="Freeform 513">
              <a:extLst>
                <a:ext uri="{FF2B5EF4-FFF2-40B4-BE49-F238E27FC236}">
                  <a16:creationId xmlns:a16="http://schemas.microsoft.com/office/drawing/2014/main" xmlns="" id="{9C313CC6-E5EA-42D4-BD82-C3C1FA3785CF}"/>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13" name="Freeform 515">
              <a:extLst>
                <a:ext uri="{FF2B5EF4-FFF2-40B4-BE49-F238E27FC236}">
                  <a16:creationId xmlns:a16="http://schemas.microsoft.com/office/drawing/2014/main" xmlns="" id="{655765ED-5B2B-432A-A9CD-4101858843E9}"/>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cxnSp>
        <p:nvCxnSpPr>
          <p:cNvPr id="214" name="直接连接符 213">
            <a:extLst>
              <a:ext uri="{FF2B5EF4-FFF2-40B4-BE49-F238E27FC236}">
                <a16:creationId xmlns:a16="http://schemas.microsoft.com/office/drawing/2014/main" xmlns="" id="{F50A4F92-848F-475B-BC11-4587B0D80ADB}"/>
              </a:ext>
            </a:extLst>
          </p:cNvPr>
          <p:cNvCxnSpPr/>
          <p:nvPr/>
        </p:nvCxnSpPr>
        <p:spPr bwMode="gray">
          <a:xfrm flipH="1">
            <a:off x="10442576" y="4439685"/>
            <a:ext cx="14072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xmlns="" id="{85174CF7-10E8-4095-817C-13893F04CF45}"/>
              </a:ext>
            </a:extLst>
          </p:cNvPr>
          <p:cNvCxnSpPr/>
          <p:nvPr/>
        </p:nvCxnSpPr>
        <p:spPr bwMode="gray">
          <a:xfrm flipH="1">
            <a:off x="10442576" y="4075220"/>
            <a:ext cx="14072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xmlns="" id="{132D67BA-6355-4F92-96F3-8FEA568F86A0}"/>
              </a:ext>
            </a:extLst>
          </p:cNvPr>
          <p:cNvCxnSpPr/>
          <p:nvPr/>
        </p:nvCxnSpPr>
        <p:spPr bwMode="gray">
          <a:xfrm flipH="1">
            <a:off x="10442495" y="4288288"/>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xmlns="" id="{53F44E00-AAA4-480F-A487-A5511D0619AB}"/>
              </a:ext>
            </a:extLst>
          </p:cNvPr>
          <p:cNvCxnSpPr/>
          <p:nvPr/>
        </p:nvCxnSpPr>
        <p:spPr bwMode="gray">
          <a:xfrm flipH="1">
            <a:off x="10446427" y="4076122"/>
            <a:ext cx="0" cy="56581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xmlns="" id="{98DAE314-8A35-4418-A174-B17348B314CD}"/>
              </a:ext>
            </a:extLst>
          </p:cNvPr>
          <p:cNvCxnSpPr/>
          <p:nvPr/>
        </p:nvCxnSpPr>
        <p:spPr bwMode="gray">
          <a:xfrm flipH="1">
            <a:off x="10354635" y="4164574"/>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xmlns="" id="{EDFBEC49-918A-48C0-9F93-4D8E926A1828}"/>
              </a:ext>
            </a:extLst>
          </p:cNvPr>
          <p:cNvCxnSpPr/>
          <p:nvPr/>
        </p:nvCxnSpPr>
        <p:spPr bwMode="gray">
          <a:xfrm flipH="1">
            <a:off x="10354635" y="4549870"/>
            <a:ext cx="8786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xmlns="" id="{D7AA6C88-6339-4B30-9BFD-E94508F8F7A2}"/>
              </a:ext>
            </a:extLst>
          </p:cNvPr>
          <p:cNvCxnSpPr/>
          <p:nvPr/>
        </p:nvCxnSpPr>
        <p:spPr bwMode="gray">
          <a:xfrm flipH="1">
            <a:off x="9990277" y="4164616"/>
            <a:ext cx="0" cy="38529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21" name="Freeform 116">
            <a:extLst>
              <a:ext uri="{FF2B5EF4-FFF2-40B4-BE49-F238E27FC236}">
                <a16:creationId xmlns:a16="http://schemas.microsoft.com/office/drawing/2014/main" xmlns="" id="{05731D00-B175-40C1-A65E-32E914C52224}"/>
              </a:ext>
            </a:extLst>
          </p:cNvPr>
          <p:cNvSpPr>
            <a:spLocks noEditPoints="1"/>
          </p:cNvSpPr>
          <p:nvPr/>
        </p:nvSpPr>
        <p:spPr bwMode="gray">
          <a:xfrm flipH="1">
            <a:off x="9915409" y="4339756"/>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nvGrpSpPr>
          <p:cNvPr id="222" name="组合 594">
            <a:extLst>
              <a:ext uri="{FF2B5EF4-FFF2-40B4-BE49-F238E27FC236}">
                <a16:creationId xmlns:a16="http://schemas.microsoft.com/office/drawing/2014/main" xmlns="" id="{8DA954FE-7A52-4E3F-A49C-E59A160D5E51}"/>
              </a:ext>
            </a:extLst>
          </p:cNvPr>
          <p:cNvGrpSpPr/>
          <p:nvPr/>
        </p:nvGrpSpPr>
        <p:grpSpPr bwMode="gray">
          <a:xfrm flipH="1">
            <a:off x="10642893" y="5534275"/>
            <a:ext cx="124297" cy="110325"/>
            <a:chOff x="10096500" y="3467100"/>
            <a:chExt cx="238125" cy="212725"/>
          </a:xfrm>
          <a:solidFill>
            <a:srgbClr val="00B0F0"/>
          </a:solidFill>
        </p:grpSpPr>
        <p:sp>
          <p:nvSpPr>
            <p:cNvPr id="223" name="Freeform 511">
              <a:extLst>
                <a:ext uri="{FF2B5EF4-FFF2-40B4-BE49-F238E27FC236}">
                  <a16:creationId xmlns:a16="http://schemas.microsoft.com/office/drawing/2014/main" xmlns="" id="{EFB29A94-6502-472D-83C6-924AE24451CD}"/>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24" name="Freeform 512">
              <a:extLst>
                <a:ext uri="{FF2B5EF4-FFF2-40B4-BE49-F238E27FC236}">
                  <a16:creationId xmlns:a16="http://schemas.microsoft.com/office/drawing/2014/main" xmlns="" id="{891B52D8-4CD0-49D0-8F87-1CB558A68212}"/>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25" name="Freeform 513">
              <a:extLst>
                <a:ext uri="{FF2B5EF4-FFF2-40B4-BE49-F238E27FC236}">
                  <a16:creationId xmlns:a16="http://schemas.microsoft.com/office/drawing/2014/main" xmlns="" id="{13DB5C3A-A6F0-45F0-86BA-585B4F6F4CE6}"/>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26" name="Freeform 515">
              <a:extLst>
                <a:ext uri="{FF2B5EF4-FFF2-40B4-BE49-F238E27FC236}">
                  <a16:creationId xmlns:a16="http://schemas.microsoft.com/office/drawing/2014/main" xmlns="" id="{F3A31E3B-25B8-458A-A834-E67E326AAA3B}"/>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grpSp>
        <p:nvGrpSpPr>
          <p:cNvPr id="227" name="组合 594">
            <a:extLst>
              <a:ext uri="{FF2B5EF4-FFF2-40B4-BE49-F238E27FC236}">
                <a16:creationId xmlns:a16="http://schemas.microsoft.com/office/drawing/2014/main" xmlns="" id="{F1D1EC88-7215-41B7-A214-F73828034621}"/>
              </a:ext>
            </a:extLst>
          </p:cNvPr>
          <p:cNvGrpSpPr/>
          <p:nvPr/>
        </p:nvGrpSpPr>
        <p:grpSpPr bwMode="gray">
          <a:xfrm flipH="1">
            <a:off x="10561455" y="5688731"/>
            <a:ext cx="124297" cy="110325"/>
            <a:chOff x="10096500" y="3467100"/>
            <a:chExt cx="238125" cy="212725"/>
          </a:xfrm>
          <a:solidFill>
            <a:srgbClr val="00B0F0"/>
          </a:solidFill>
        </p:grpSpPr>
        <p:sp>
          <p:nvSpPr>
            <p:cNvPr id="228" name="Freeform 511">
              <a:extLst>
                <a:ext uri="{FF2B5EF4-FFF2-40B4-BE49-F238E27FC236}">
                  <a16:creationId xmlns:a16="http://schemas.microsoft.com/office/drawing/2014/main" xmlns="" id="{3A232E1D-F224-411A-95D5-AD44D0A0BDF7}"/>
                </a:ext>
              </a:extLst>
            </p:cNvPr>
            <p:cNvSpPr>
              <a:spLocks/>
            </p:cNvSpPr>
            <p:nvPr/>
          </p:nvSpPr>
          <p:spPr bwMode="gray">
            <a:xfrm>
              <a:off x="10096500" y="3467100"/>
              <a:ext cx="238125" cy="60325"/>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29" name="Freeform 512">
              <a:extLst>
                <a:ext uri="{FF2B5EF4-FFF2-40B4-BE49-F238E27FC236}">
                  <a16:creationId xmlns:a16="http://schemas.microsoft.com/office/drawing/2014/main" xmlns="" id="{1DFC7703-A3C9-4623-B7B8-130425F789FD}"/>
                </a:ext>
              </a:extLst>
            </p:cNvPr>
            <p:cNvSpPr>
              <a:spLocks/>
            </p:cNvSpPr>
            <p:nvPr/>
          </p:nvSpPr>
          <p:spPr bwMode="gray">
            <a:xfrm>
              <a:off x="10125075" y="3524250"/>
              <a:ext cx="180975" cy="50800"/>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30" name="Freeform 513">
              <a:extLst>
                <a:ext uri="{FF2B5EF4-FFF2-40B4-BE49-F238E27FC236}">
                  <a16:creationId xmlns:a16="http://schemas.microsoft.com/office/drawing/2014/main" xmlns="" id="{2C525ACA-5538-45B6-A00B-45D56E76A8E3}"/>
                </a:ext>
              </a:extLst>
            </p:cNvPr>
            <p:cNvSpPr>
              <a:spLocks/>
            </p:cNvSpPr>
            <p:nvPr/>
          </p:nvSpPr>
          <p:spPr bwMode="gray">
            <a:xfrm>
              <a:off x="10156825" y="3581400"/>
              <a:ext cx="120650" cy="4762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31" name="Freeform 515">
              <a:extLst>
                <a:ext uri="{FF2B5EF4-FFF2-40B4-BE49-F238E27FC236}">
                  <a16:creationId xmlns:a16="http://schemas.microsoft.com/office/drawing/2014/main" xmlns="" id="{DDB7A378-DFBC-44BF-ADC9-47B1A7ACD295}"/>
                </a:ext>
              </a:extLst>
            </p:cNvPr>
            <p:cNvSpPr>
              <a:spLocks/>
            </p:cNvSpPr>
            <p:nvPr/>
          </p:nvSpPr>
          <p:spPr bwMode="gray">
            <a:xfrm>
              <a:off x="10194925" y="3635375"/>
              <a:ext cx="44450" cy="44450"/>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cxnSp>
        <p:nvCxnSpPr>
          <p:cNvPr id="232" name="直接连接符 231">
            <a:extLst>
              <a:ext uri="{FF2B5EF4-FFF2-40B4-BE49-F238E27FC236}">
                <a16:creationId xmlns:a16="http://schemas.microsoft.com/office/drawing/2014/main" xmlns="" id="{B315C404-7A06-4538-A42C-F15CC36C1EEB}"/>
              </a:ext>
            </a:extLst>
          </p:cNvPr>
          <p:cNvCxnSpPr/>
          <p:nvPr/>
        </p:nvCxnSpPr>
        <p:spPr bwMode="gray">
          <a:xfrm flipH="1">
            <a:off x="9738272" y="5663170"/>
            <a:ext cx="17571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33" name="Freeform 116">
            <a:extLst>
              <a:ext uri="{FF2B5EF4-FFF2-40B4-BE49-F238E27FC236}">
                <a16:creationId xmlns:a16="http://schemas.microsoft.com/office/drawing/2014/main" xmlns="" id="{A075301C-2027-432D-B42D-41C07EABEF7D}"/>
              </a:ext>
            </a:extLst>
          </p:cNvPr>
          <p:cNvSpPr>
            <a:spLocks noEditPoints="1"/>
          </p:cNvSpPr>
          <p:nvPr/>
        </p:nvSpPr>
        <p:spPr bwMode="gray">
          <a:xfrm flipH="1">
            <a:off x="9949282" y="5632340"/>
            <a:ext cx="258834" cy="61740"/>
          </a:xfrm>
          <a:custGeom>
            <a:avLst/>
            <a:gdLst>
              <a:gd name="T0" fmla="*/ 20 w 1007"/>
              <a:gd name="T1" fmla="*/ 1 h 241"/>
              <a:gd name="T2" fmla="*/ 0 w 1007"/>
              <a:gd name="T3" fmla="*/ 25 h 241"/>
              <a:gd name="T4" fmla="*/ 3 w 1007"/>
              <a:gd name="T5" fmla="*/ 224 h 241"/>
              <a:gd name="T6" fmla="*/ 31 w 1007"/>
              <a:gd name="T7" fmla="*/ 241 h 241"/>
              <a:gd name="T8" fmla="*/ 989 w 1007"/>
              <a:gd name="T9" fmla="*/ 239 h 241"/>
              <a:gd name="T10" fmla="*/ 1007 w 1007"/>
              <a:gd name="T11" fmla="*/ 215 h 241"/>
              <a:gd name="T12" fmla="*/ 1006 w 1007"/>
              <a:gd name="T13" fmla="*/ 14 h 241"/>
              <a:gd name="T14" fmla="*/ 978 w 1007"/>
              <a:gd name="T15" fmla="*/ 0 h 241"/>
              <a:gd name="T16" fmla="*/ 86 w 1007"/>
              <a:gd name="T17" fmla="*/ 162 h 241"/>
              <a:gd name="T18" fmla="*/ 66 w 1007"/>
              <a:gd name="T19" fmla="*/ 148 h 241"/>
              <a:gd name="T20" fmla="*/ 58 w 1007"/>
              <a:gd name="T21" fmla="*/ 129 h 241"/>
              <a:gd name="T22" fmla="*/ 69 w 1007"/>
              <a:gd name="T23" fmla="*/ 106 h 241"/>
              <a:gd name="T24" fmla="*/ 93 w 1007"/>
              <a:gd name="T25" fmla="*/ 96 h 241"/>
              <a:gd name="T26" fmla="*/ 111 w 1007"/>
              <a:gd name="T27" fmla="*/ 102 h 241"/>
              <a:gd name="T28" fmla="*/ 126 w 1007"/>
              <a:gd name="T29" fmla="*/ 122 h 241"/>
              <a:gd name="T30" fmla="*/ 124 w 1007"/>
              <a:gd name="T31" fmla="*/ 142 h 241"/>
              <a:gd name="T32" fmla="*/ 106 w 1007"/>
              <a:gd name="T33" fmla="*/ 160 h 241"/>
              <a:gd name="T34" fmla="*/ 329 w 1007"/>
              <a:gd name="T35" fmla="*/ 215 h 241"/>
              <a:gd name="T36" fmla="*/ 261 w 1007"/>
              <a:gd name="T37" fmla="*/ 212 h 241"/>
              <a:gd name="T38" fmla="*/ 263 w 1007"/>
              <a:gd name="T39" fmla="*/ 201 h 241"/>
              <a:gd name="T40" fmla="*/ 333 w 1007"/>
              <a:gd name="T41" fmla="*/ 201 h 241"/>
              <a:gd name="T42" fmla="*/ 334 w 1007"/>
              <a:gd name="T43" fmla="*/ 212 h 241"/>
              <a:gd name="T44" fmla="*/ 494 w 1007"/>
              <a:gd name="T45" fmla="*/ 215 h 241"/>
              <a:gd name="T46" fmla="*/ 424 w 1007"/>
              <a:gd name="T47" fmla="*/ 212 h 241"/>
              <a:gd name="T48" fmla="*/ 428 w 1007"/>
              <a:gd name="T49" fmla="*/ 201 h 241"/>
              <a:gd name="T50" fmla="*/ 497 w 1007"/>
              <a:gd name="T51" fmla="*/ 201 h 241"/>
              <a:gd name="T52" fmla="*/ 499 w 1007"/>
              <a:gd name="T53" fmla="*/ 212 h 241"/>
              <a:gd name="T54" fmla="*/ 654 w 1007"/>
              <a:gd name="T55" fmla="*/ 215 h 241"/>
              <a:gd name="T56" fmla="*/ 585 w 1007"/>
              <a:gd name="T57" fmla="*/ 212 h 241"/>
              <a:gd name="T58" fmla="*/ 589 w 1007"/>
              <a:gd name="T59" fmla="*/ 201 h 241"/>
              <a:gd name="T60" fmla="*/ 656 w 1007"/>
              <a:gd name="T61" fmla="*/ 201 h 241"/>
              <a:gd name="T62" fmla="*/ 660 w 1007"/>
              <a:gd name="T63" fmla="*/ 212 h 241"/>
              <a:gd name="T64" fmla="*/ 713 w 1007"/>
              <a:gd name="T65" fmla="*/ 69 h 241"/>
              <a:gd name="T66" fmla="*/ 201 w 1007"/>
              <a:gd name="T67" fmla="*/ 67 h 241"/>
              <a:gd name="T68" fmla="*/ 826 w 1007"/>
              <a:gd name="T69" fmla="*/ 215 h 241"/>
              <a:gd name="T70" fmla="*/ 819 w 1007"/>
              <a:gd name="T71" fmla="*/ 208 h 241"/>
              <a:gd name="T72" fmla="*/ 826 w 1007"/>
              <a:gd name="T73" fmla="*/ 201 h 241"/>
              <a:gd name="T74" fmla="*/ 938 w 1007"/>
              <a:gd name="T75" fmla="*/ 203 h 241"/>
              <a:gd name="T76" fmla="*/ 936 w 1007"/>
              <a:gd name="T77" fmla="*/ 214 h 241"/>
              <a:gd name="T78" fmla="*/ 982 w 1007"/>
              <a:gd name="T79" fmla="*/ 182 h 241"/>
              <a:gd name="T80" fmla="*/ 982 w 1007"/>
              <a:gd name="T81" fmla="*/ 54 h 241"/>
              <a:gd name="T82" fmla="*/ 702 w 1007"/>
              <a:gd name="T83" fmla="*/ 175 h 241"/>
              <a:gd name="T84" fmla="*/ 214 w 1007"/>
              <a:gd name="T85" fmla="*/ 175 h 241"/>
              <a:gd name="T86" fmla="*/ 600 w 1007"/>
              <a:gd name="T87" fmla="*/ 100 h 241"/>
              <a:gd name="T88" fmla="*/ 607 w 1007"/>
              <a:gd name="T89" fmla="*/ 89 h 241"/>
              <a:gd name="T90" fmla="*/ 640 w 1007"/>
              <a:gd name="T91" fmla="*/ 89 h 241"/>
              <a:gd name="T92" fmla="*/ 647 w 1007"/>
              <a:gd name="T93" fmla="*/ 104 h 241"/>
              <a:gd name="T94" fmla="*/ 570 w 1007"/>
              <a:gd name="T95" fmla="*/ 104 h 241"/>
              <a:gd name="T96" fmla="*/ 439 w 1007"/>
              <a:gd name="T97" fmla="*/ 100 h 241"/>
              <a:gd name="T98" fmla="*/ 451 w 1007"/>
              <a:gd name="T99" fmla="*/ 87 h 241"/>
              <a:gd name="T100" fmla="*/ 483 w 1007"/>
              <a:gd name="T101" fmla="*/ 91 h 241"/>
              <a:gd name="T102" fmla="*/ 515 w 1007"/>
              <a:gd name="T103" fmla="*/ 104 h 241"/>
              <a:gd name="T104" fmla="*/ 248 w 1007"/>
              <a:gd name="T105" fmla="*/ 104 h 241"/>
              <a:gd name="T106" fmla="*/ 280 w 1007"/>
              <a:gd name="T107" fmla="*/ 95 h 241"/>
              <a:gd name="T108" fmla="*/ 314 w 1007"/>
              <a:gd name="T109" fmla="*/ 87 h 241"/>
              <a:gd name="T110" fmla="*/ 325 w 1007"/>
              <a:gd name="T111" fmla="*/ 95 h 241"/>
              <a:gd name="T112" fmla="*/ 355 w 1007"/>
              <a:gd name="T113" fmla="*/ 159 h 241"/>
              <a:gd name="T114" fmla="*/ 973 w 1007"/>
              <a:gd name="T115" fmla="*/ 173 h 241"/>
              <a:gd name="T116" fmla="*/ 819 w 1007"/>
              <a:gd name="T117" fmla="*/ 98 h 241"/>
              <a:gd name="T118" fmla="*/ 854 w 1007"/>
              <a:gd name="T119" fmla="*/ 87 h 241"/>
              <a:gd name="T120" fmla="*/ 892 w 1007"/>
              <a:gd name="T121" fmla="*/ 80 h 241"/>
              <a:gd name="T122" fmla="*/ 905 w 1007"/>
              <a:gd name="T123" fmla="*/ 87 h 241"/>
              <a:gd name="T124" fmla="*/ 940 w 1007"/>
              <a:gd name="T125" fmla="*/ 16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7" h="241">
                <a:moveTo>
                  <a:pt x="978" y="0"/>
                </a:moveTo>
                <a:lnTo>
                  <a:pt x="31" y="0"/>
                </a:lnTo>
                <a:lnTo>
                  <a:pt x="31" y="0"/>
                </a:lnTo>
                <a:lnTo>
                  <a:pt x="20" y="1"/>
                </a:lnTo>
                <a:lnTo>
                  <a:pt x="9" y="7"/>
                </a:lnTo>
                <a:lnTo>
                  <a:pt x="3" y="14"/>
                </a:lnTo>
                <a:lnTo>
                  <a:pt x="2" y="20"/>
                </a:lnTo>
                <a:lnTo>
                  <a:pt x="0" y="25"/>
                </a:lnTo>
                <a:lnTo>
                  <a:pt x="0" y="215"/>
                </a:lnTo>
                <a:lnTo>
                  <a:pt x="0" y="215"/>
                </a:lnTo>
                <a:lnTo>
                  <a:pt x="2" y="221"/>
                </a:lnTo>
                <a:lnTo>
                  <a:pt x="3" y="224"/>
                </a:lnTo>
                <a:lnTo>
                  <a:pt x="9" y="234"/>
                </a:lnTo>
                <a:lnTo>
                  <a:pt x="20" y="239"/>
                </a:lnTo>
                <a:lnTo>
                  <a:pt x="25" y="241"/>
                </a:lnTo>
                <a:lnTo>
                  <a:pt x="31" y="241"/>
                </a:lnTo>
                <a:lnTo>
                  <a:pt x="978" y="241"/>
                </a:lnTo>
                <a:lnTo>
                  <a:pt x="978" y="241"/>
                </a:lnTo>
                <a:lnTo>
                  <a:pt x="984" y="241"/>
                </a:lnTo>
                <a:lnTo>
                  <a:pt x="989" y="239"/>
                </a:lnTo>
                <a:lnTo>
                  <a:pt x="998" y="234"/>
                </a:lnTo>
                <a:lnTo>
                  <a:pt x="1006" y="224"/>
                </a:lnTo>
                <a:lnTo>
                  <a:pt x="1007" y="221"/>
                </a:lnTo>
                <a:lnTo>
                  <a:pt x="1007" y="215"/>
                </a:lnTo>
                <a:lnTo>
                  <a:pt x="1007" y="25"/>
                </a:lnTo>
                <a:lnTo>
                  <a:pt x="1007" y="25"/>
                </a:lnTo>
                <a:lnTo>
                  <a:pt x="1007" y="20"/>
                </a:lnTo>
                <a:lnTo>
                  <a:pt x="1006" y="14"/>
                </a:lnTo>
                <a:lnTo>
                  <a:pt x="998" y="7"/>
                </a:lnTo>
                <a:lnTo>
                  <a:pt x="989" y="1"/>
                </a:lnTo>
                <a:lnTo>
                  <a:pt x="984" y="0"/>
                </a:lnTo>
                <a:lnTo>
                  <a:pt x="978" y="0"/>
                </a:lnTo>
                <a:lnTo>
                  <a:pt x="978" y="0"/>
                </a:lnTo>
                <a:close/>
                <a:moveTo>
                  <a:pt x="93" y="162"/>
                </a:moveTo>
                <a:lnTo>
                  <a:pt x="93" y="162"/>
                </a:lnTo>
                <a:lnTo>
                  <a:pt x="86" y="162"/>
                </a:lnTo>
                <a:lnTo>
                  <a:pt x="80" y="160"/>
                </a:lnTo>
                <a:lnTo>
                  <a:pt x="75" y="157"/>
                </a:lnTo>
                <a:lnTo>
                  <a:pt x="69" y="153"/>
                </a:lnTo>
                <a:lnTo>
                  <a:pt x="66" y="148"/>
                </a:lnTo>
                <a:lnTo>
                  <a:pt x="62" y="142"/>
                </a:lnTo>
                <a:lnTo>
                  <a:pt x="60" y="137"/>
                </a:lnTo>
                <a:lnTo>
                  <a:pt x="58" y="129"/>
                </a:lnTo>
                <a:lnTo>
                  <a:pt x="58" y="129"/>
                </a:lnTo>
                <a:lnTo>
                  <a:pt x="60" y="122"/>
                </a:lnTo>
                <a:lnTo>
                  <a:pt x="62" y="117"/>
                </a:lnTo>
                <a:lnTo>
                  <a:pt x="66" y="111"/>
                </a:lnTo>
                <a:lnTo>
                  <a:pt x="69" y="106"/>
                </a:lnTo>
                <a:lnTo>
                  <a:pt x="75" y="102"/>
                </a:lnTo>
                <a:lnTo>
                  <a:pt x="80" y="98"/>
                </a:lnTo>
                <a:lnTo>
                  <a:pt x="86" y="96"/>
                </a:lnTo>
                <a:lnTo>
                  <a:pt x="93" y="96"/>
                </a:lnTo>
                <a:lnTo>
                  <a:pt x="93" y="96"/>
                </a:lnTo>
                <a:lnTo>
                  <a:pt x="100" y="96"/>
                </a:lnTo>
                <a:lnTo>
                  <a:pt x="106" y="98"/>
                </a:lnTo>
                <a:lnTo>
                  <a:pt x="111" y="102"/>
                </a:lnTo>
                <a:lnTo>
                  <a:pt x="117" y="106"/>
                </a:lnTo>
                <a:lnTo>
                  <a:pt x="122" y="111"/>
                </a:lnTo>
                <a:lnTo>
                  <a:pt x="124" y="117"/>
                </a:lnTo>
                <a:lnTo>
                  <a:pt x="126" y="122"/>
                </a:lnTo>
                <a:lnTo>
                  <a:pt x="128" y="129"/>
                </a:lnTo>
                <a:lnTo>
                  <a:pt x="128" y="129"/>
                </a:lnTo>
                <a:lnTo>
                  <a:pt x="126" y="137"/>
                </a:lnTo>
                <a:lnTo>
                  <a:pt x="124" y="142"/>
                </a:lnTo>
                <a:lnTo>
                  <a:pt x="122" y="148"/>
                </a:lnTo>
                <a:lnTo>
                  <a:pt x="117" y="153"/>
                </a:lnTo>
                <a:lnTo>
                  <a:pt x="111" y="157"/>
                </a:lnTo>
                <a:lnTo>
                  <a:pt x="106" y="160"/>
                </a:lnTo>
                <a:lnTo>
                  <a:pt x="100" y="162"/>
                </a:lnTo>
                <a:lnTo>
                  <a:pt x="93" y="162"/>
                </a:lnTo>
                <a:lnTo>
                  <a:pt x="93" y="162"/>
                </a:lnTo>
                <a:close/>
                <a:moveTo>
                  <a:pt x="329" y="215"/>
                </a:moveTo>
                <a:lnTo>
                  <a:pt x="265" y="215"/>
                </a:lnTo>
                <a:lnTo>
                  <a:pt x="265" y="215"/>
                </a:lnTo>
                <a:lnTo>
                  <a:pt x="263" y="214"/>
                </a:lnTo>
                <a:lnTo>
                  <a:pt x="261" y="212"/>
                </a:lnTo>
                <a:lnTo>
                  <a:pt x="259" y="208"/>
                </a:lnTo>
                <a:lnTo>
                  <a:pt x="259" y="208"/>
                </a:lnTo>
                <a:lnTo>
                  <a:pt x="261" y="203"/>
                </a:lnTo>
                <a:lnTo>
                  <a:pt x="263" y="201"/>
                </a:lnTo>
                <a:lnTo>
                  <a:pt x="265" y="201"/>
                </a:lnTo>
                <a:lnTo>
                  <a:pt x="329" y="201"/>
                </a:lnTo>
                <a:lnTo>
                  <a:pt x="329" y="201"/>
                </a:lnTo>
                <a:lnTo>
                  <a:pt x="333" y="201"/>
                </a:lnTo>
                <a:lnTo>
                  <a:pt x="334" y="203"/>
                </a:lnTo>
                <a:lnTo>
                  <a:pt x="336" y="208"/>
                </a:lnTo>
                <a:lnTo>
                  <a:pt x="336" y="208"/>
                </a:lnTo>
                <a:lnTo>
                  <a:pt x="334" y="212"/>
                </a:lnTo>
                <a:lnTo>
                  <a:pt x="333" y="214"/>
                </a:lnTo>
                <a:lnTo>
                  <a:pt x="329" y="215"/>
                </a:lnTo>
                <a:lnTo>
                  <a:pt x="329" y="215"/>
                </a:lnTo>
                <a:close/>
                <a:moveTo>
                  <a:pt x="494" y="215"/>
                </a:moveTo>
                <a:lnTo>
                  <a:pt x="430" y="215"/>
                </a:lnTo>
                <a:lnTo>
                  <a:pt x="430" y="215"/>
                </a:lnTo>
                <a:lnTo>
                  <a:pt x="428" y="214"/>
                </a:lnTo>
                <a:lnTo>
                  <a:pt x="424" y="212"/>
                </a:lnTo>
                <a:lnTo>
                  <a:pt x="422" y="208"/>
                </a:lnTo>
                <a:lnTo>
                  <a:pt x="422" y="208"/>
                </a:lnTo>
                <a:lnTo>
                  <a:pt x="424" y="203"/>
                </a:lnTo>
                <a:lnTo>
                  <a:pt x="428" y="201"/>
                </a:lnTo>
                <a:lnTo>
                  <a:pt x="430" y="201"/>
                </a:lnTo>
                <a:lnTo>
                  <a:pt x="494" y="201"/>
                </a:lnTo>
                <a:lnTo>
                  <a:pt x="494" y="201"/>
                </a:lnTo>
                <a:lnTo>
                  <a:pt x="497" y="201"/>
                </a:lnTo>
                <a:lnTo>
                  <a:pt x="499" y="203"/>
                </a:lnTo>
                <a:lnTo>
                  <a:pt x="501" y="208"/>
                </a:lnTo>
                <a:lnTo>
                  <a:pt x="501" y="208"/>
                </a:lnTo>
                <a:lnTo>
                  <a:pt x="499" y="212"/>
                </a:lnTo>
                <a:lnTo>
                  <a:pt x="497" y="214"/>
                </a:lnTo>
                <a:lnTo>
                  <a:pt x="494" y="215"/>
                </a:lnTo>
                <a:lnTo>
                  <a:pt x="494" y="215"/>
                </a:lnTo>
                <a:close/>
                <a:moveTo>
                  <a:pt x="654" y="215"/>
                </a:moveTo>
                <a:lnTo>
                  <a:pt x="590" y="215"/>
                </a:lnTo>
                <a:lnTo>
                  <a:pt x="590" y="215"/>
                </a:lnTo>
                <a:lnTo>
                  <a:pt x="589" y="214"/>
                </a:lnTo>
                <a:lnTo>
                  <a:pt x="585" y="212"/>
                </a:lnTo>
                <a:lnTo>
                  <a:pt x="583" y="208"/>
                </a:lnTo>
                <a:lnTo>
                  <a:pt x="583" y="208"/>
                </a:lnTo>
                <a:lnTo>
                  <a:pt x="585" y="203"/>
                </a:lnTo>
                <a:lnTo>
                  <a:pt x="589" y="201"/>
                </a:lnTo>
                <a:lnTo>
                  <a:pt x="590" y="201"/>
                </a:lnTo>
                <a:lnTo>
                  <a:pt x="654" y="201"/>
                </a:lnTo>
                <a:lnTo>
                  <a:pt x="654" y="201"/>
                </a:lnTo>
                <a:lnTo>
                  <a:pt x="656" y="201"/>
                </a:lnTo>
                <a:lnTo>
                  <a:pt x="660" y="203"/>
                </a:lnTo>
                <a:lnTo>
                  <a:pt x="662" y="208"/>
                </a:lnTo>
                <a:lnTo>
                  <a:pt x="662" y="208"/>
                </a:lnTo>
                <a:lnTo>
                  <a:pt x="660" y="212"/>
                </a:lnTo>
                <a:lnTo>
                  <a:pt x="656" y="214"/>
                </a:lnTo>
                <a:lnTo>
                  <a:pt x="654" y="215"/>
                </a:lnTo>
                <a:lnTo>
                  <a:pt x="654" y="215"/>
                </a:lnTo>
                <a:close/>
                <a:moveTo>
                  <a:pt x="713" y="69"/>
                </a:moveTo>
                <a:lnTo>
                  <a:pt x="713" y="182"/>
                </a:lnTo>
                <a:lnTo>
                  <a:pt x="201" y="182"/>
                </a:lnTo>
                <a:lnTo>
                  <a:pt x="201" y="182"/>
                </a:lnTo>
                <a:lnTo>
                  <a:pt x="201" y="67"/>
                </a:lnTo>
                <a:lnTo>
                  <a:pt x="715" y="69"/>
                </a:lnTo>
                <a:lnTo>
                  <a:pt x="713" y="69"/>
                </a:lnTo>
                <a:close/>
                <a:moveTo>
                  <a:pt x="934" y="215"/>
                </a:moveTo>
                <a:lnTo>
                  <a:pt x="826" y="215"/>
                </a:lnTo>
                <a:lnTo>
                  <a:pt x="826" y="215"/>
                </a:lnTo>
                <a:lnTo>
                  <a:pt x="823" y="214"/>
                </a:lnTo>
                <a:lnTo>
                  <a:pt x="821" y="212"/>
                </a:lnTo>
                <a:lnTo>
                  <a:pt x="819" y="208"/>
                </a:lnTo>
                <a:lnTo>
                  <a:pt x="819" y="208"/>
                </a:lnTo>
                <a:lnTo>
                  <a:pt x="821" y="203"/>
                </a:lnTo>
                <a:lnTo>
                  <a:pt x="823" y="201"/>
                </a:lnTo>
                <a:lnTo>
                  <a:pt x="826" y="201"/>
                </a:lnTo>
                <a:lnTo>
                  <a:pt x="934" y="201"/>
                </a:lnTo>
                <a:lnTo>
                  <a:pt x="934" y="201"/>
                </a:lnTo>
                <a:lnTo>
                  <a:pt x="936" y="201"/>
                </a:lnTo>
                <a:lnTo>
                  <a:pt x="938" y="203"/>
                </a:lnTo>
                <a:lnTo>
                  <a:pt x="940" y="208"/>
                </a:lnTo>
                <a:lnTo>
                  <a:pt x="940" y="208"/>
                </a:lnTo>
                <a:lnTo>
                  <a:pt x="938" y="212"/>
                </a:lnTo>
                <a:lnTo>
                  <a:pt x="936" y="214"/>
                </a:lnTo>
                <a:lnTo>
                  <a:pt x="934" y="215"/>
                </a:lnTo>
                <a:lnTo>
                  <a:pt x="934" y="215"/>
                </a:lnTo>
                <a:close/>
                <a:moveTo>
                  <a:pt x="982" y="54"/>
                </a:moveTo>
                <a:lnTo>
                  <a:pt x="982" y="182"/>
                </a:lnTo>
                <a:lnTo>
                  <a:pt x="779" y="182"/>
                </a:lnTo>
                <a:lnTo>
                  <a:pt x="779" y="182"/>
                </a:lnTo>
                <a:lnTo>
                  <a:pt x="779" y="54"/>
                </a:lnTo>
                <a:lnTo>
                  <a:pt x="982" y="54"/>
                </a:lnTo>
                <a:lnTo>
                  <a:pt x="976" y="60"/>
                </a:lnTo>
                <a:lnTo>
                  <a:pt x="976" y="60"/>
                </a:lnTo>
                <a:lnTo>
                  <a:pt x="982" y="54"/>
                </a:lnTo>
                <a:close/>
                <a:moveTo>
                  <a:pt x="702" y="175"/>
                </a:moveTo>
                <a:lnTo>
                  <a:pt x="702" y="76"/>
                </a:lnTo>
                <a:lnTo>
                  <a:pt x="214" y="76"/>
                </a:lnTo>
                <a:lnTo>
                  <a:pt x="214" y="175"/>
                </a:lnTo>
                <a:lnTo>
                  <a:pt x="214" y="175"/>
                </a:lnTo>
                <a:lnTo>
                  <a:pt x="702" y="175"/>
                </a:lnTo>
                <a:close/>
                <a:moveTo>
                  <a:pt x="570" y="104"/>
                </a:moveTo>
                <a:lnTo>
                  <a:pt x="600" y="104"/>
                </a:lnTo>
                <a:lnTo>
                  <a:pt x="600" y="100"/>
                </a:lnTo>
                <a:lnTo>
                  <a:pt x="600" y="100"/>
                </a:lnTo>
                <a:lnTo>
                  <a:pt x="600" y="95"/>
                </a:lnTo>
                <a:lnTo>
                  <a:pt x="603" y="91"/>
                </a:lnTo>
                <a:lnTo>
                  <a:pt x="607" y="89"/>
                </a:lnTo>
                <a:lnTo>
                  <a:pt x="611" y="87"/>
                </a:lnTo>
                <a:lnTo>
                  <a:pt x="634" y="87"/>
                </a:lnTo>
                <a:lnTo>
                  <a:pt x="634" y="87"/>
                </a:lnTo>
                <a:lnTo>
                  <a:pt x="640" y="89"/>
                </a:lnTo>
                <a:lnTo>
                  <a:pt x="644" y="91"/>
                </a:lnTo>
                <a:lnTo>
                  <a:pt x="645" y="95"/>
                </a:lnTo>
                <a:lnTo>
                  <a:pt x="647" y="100"/>
                </a:lnTo>
                <a:lnTo>
                  <a:pt x="647" y="104"/>
                </a:lnTo>
                <a:lnTo>
                  <a:pt x="676" y="104"/>
                </a:lnTo>
                <a:lnTo>
                  <a:pt x="676" y="159"/>
                </a:lnTo>
                <a:lnTo>
                  <a:pt x="570" y="159"/>
                </a:lnTo>
                <a:lnTo>
                  <a:pt x="570" y="104"/>
                </a:lnTo>
                <a:close/>
                <a:moveTo>
                  <a:pt x="409" y="104"/>
                </a:moveTo>
                <a:lnTo>
                  <a:pt x="439" y="104"/>
                </a:lnTo>
                <a:lnTo>
                  <a:pt x="439" y="100"/>
                </a:lnTo>
                <a:lnTo>
                  <a:pt x="439" y="100"/>
                </a:lnTo>
                <a:lnTo>
                  <a:pt x="440" y="95"/>
                </a:lnTo>
                <a:lnTo>
                  <a:pt x="442" y="91"/>
                </a:lnTo>
                <a:lnTo>
                  <a:pt x="446" y="89"/>
                </a:lnTo>
                <a:lnTo>
                  <a:pt x="451" y="87"/>
                </a:lnTo>
                <a:lnTo>
                  <a:pt x="473" y="87"/>
                </a:lnTo>
                <a:lnTo>
                  <a:pt x="473" y="87"/>
                </a:lnTo>
                <a:lnTo>
                  <a:pt x="479" y="89"/>
                </a:lnTo>
                <a:lnTo>
                  <a:pt x="483" y="91"/>
                </a:lnTo>
                <a:lnTo>
                  <a:pt x="484" y="95"/>
                </a:lnTo>
                <a:lnTo>
                  <a:pt x="486" y="100"/>
                </a:lnTo>
                <a:lnTo>
                  <a:pt x="486" y="104"/>
                </a:lnTo>
                <a:lnTo>
                  <a:pt x="515" y="104"/>
                </a:lnTo>
                <a:lnTo>
                  <a:pt x="515" y="159"/>
                </a:lnTo>
                <a:lnTo>
                  <a:pt x="409" y="159"/>
                </a:lnTo>
                <a:lnTo>
                  <a:pt x="409" y="104"/>
                </a:lnTo>
                <a:close/>
                <a:moveTo>
                  <a:pt x="248" y="104"/>
                </a:moveTo>
                <a:lnTo>
                  <a:pt x="278" y="104"/>
                </a:lnTo>
                <a:lnTo>
                  <a:pt x="278" y="100"/>
                </a:lnTo>
                <a:lnTo>
                  <a:pt x="278" y="100"/>
                </a:lnTo>
                <a:lnTo>
                  <a:pt x="280" y="95"/>
                </a:lnTo>
                <a:lnTo>
                  <a:pt x="281" y="91"/>
                </a:lnTo>
                <a:lnTo>
                  <a:pt x="287" y="89"/>
                </a:lnTo>
                <a:lnTo>
                  <a:pt x="291" y="87"/>
                </a:lnTo>
                <a:lnTo>
                  <a:pt x="314" y="87"/>
                </a:lnTo>
                <a:lnTo>
                  <a:pt x="314" y="87"/>
                </a:lnTo>
                <a:lnTo>
                  <a:pt x="318" y="89"/>
                </a:lnTo>
                <a:lnTo>
                  <a:pt x="322" y="91"/>
                </a:lnTo>
                <a:lnTo>
                  <a:pt x="325" y="95"/>
                </a:lnTo>
                <a:lnTo>
                  <a:pt x="325" y="100"/>
                </a:lnTo>
                <a:lnTo>
                  <a:pt x="325" y="104"/>
                </a:lnTo>
                <a:lnTo>
                  <a:pt x="355" y="104"/>
                </a:lnTo>
                <a:lnTo>
                  <a:pt x="355" y="159"/>
                </a:lnTo>
                <a:lnTo>
                  <a:pt x="248" y="159"/>
                </a:lnTo>
                <a:lnTo>
                  <a:pt x="248" y="104"/>
                </a:lnTo>
                <a:close/>
                <a:moveTo>
                  <a:pt x="786" y="173"/>
                </a:moveTo>
                <a:lnTo>
                  <a:pt x="973" y="173"/>
                </a:lnTo>
                <a:lnTo>
                  <a:pt x="973" y="62"/>
                </a:lnTo>
                <a:lnTo>
                  <a:pt x="786" y="62"/>
                </a:lnTo>
                <a:lnTo>
                  <a:pt x="786" y="173"/>
                </a:lnTo>
                <a:close/>
                <a:moveTo>
                  <a:pt x="819" y="98"/>
                </a:moveTo>
                <a:lnTo>
                  <a:pt x="852" y="98"/>
                </a:lnTo>
                <a:lnTo>
                  <a:pt x="852" y="93"/>
                </a:lnTo>
                <a:lnTo>
                  <a:pt x="852" y="93"/>
                </a:lnTo>
                <a:lnTo>
                  <a:pt x="854" y="87"/>
                </a:lnTo>
                <a:lnTo>
                  <a:pt x="858" y="84"/>
                </a:lnTo>
                <a:lnTo>
                  <a:pt x="861" y="80"/>
                </a:lnTo>
                <a:lnTo>
                  <a:pt x="867" y="80"/>
                </a:lnTo>
                <a:lnTo>
                  <a:pt x="892" y="80"/>
                </a:lnTo>
                <a:lnTo>
                  <a:pt x="892" y="80"/>
                </a:lnTo>
                <a:lnTo>
                  <a:pt x="898" y="80"/>
                </a:lnTo>
                <a:lnTo>
                  <a:pt x="901" y="84"/>
                </a:lnTo>
                <a:lnTo>
                  <a:pt x="905" y="87"/>
                </a:lnTo>
                <a:lnTo>
                  <a:pt x="905" y="93"/>
                </a:lnTo>
                <a:lnTo>
                  <a:pt x="905" y="98"/>
                </a:lnTo>
                <a:lnTo>
                  <a:pt x="940" y="98"/>
                </a:lnTo>
                <a:lnTo>
                  <a:pt x="940" y="160"/>
                </a:lnTo>
                <a:lnTo>
                  <a:pt x="819" y="160"/>
                </a:lnTo>
                <a:lnTo>
                  <a:pt x="819" y="98"/>
                </a:ln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cxnSp>
        <p:nvCxnSpPr>
          <p:cNvPr id="234" name="直接连接符 233">
            <a:extLst>
              <a:ext uri="{FF2B5EF4-FFF2-40B4-BE49-F238E27FC236}">
                <a16:creationId xmlns:a16="http://schemas.microsoft.com/office/drawing/2014/main" xmlns="" id="{EC57A526-4F56-4542-990E-36D42B6D5C8C}"/>
              </a:ext>
            </a:extLst>
          </p:cNvPr>
          <p:cNvCxnSpPr/>
          <p:nvPr/>
        </p:nvCxnSpPr>
        <p:spPr bwMode="gray">
          <a:xfrm flipH="1">
            <a:off x="10263346" y="5663170"/>
            <a:ext cx="17571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35" name="矩形 234">
            <a:extLst>
              <a:ext uri="{FF2B5EF4-FFF2-40B4-BE49-F238E27FC236}">
                <a16:creationId xmlns:a16="http://schemas.microsoft.com/office/drawing/2014/main" xmlns="" id="{F894E853-C43F-478B-985D-94CD81F2B413}"/>
              </a:ext>
            </a:extLst>
          </p:cNvPr>
          <p:cNvSpPr/>
          <p:nvPr/>
        </p:nvSpPr>
        <p:spPr bwMode="gray">
          <a:xfrm>
            <a:off x="9550934" y="5772436"/>
            <a:ext cx="656119" cy="338554"/>
          </a:xfrm>
          <a:prstGeom prst="rect">
            <a:avLst/>
          </a:prstGeom>
        </p:spPr>
        <p:txBody>
          <a:bodyPr wrap="square">
            <a:noAutofit/>
          </a:bodyPr>
          <a:lstStyle/>
          <a:p>
            <a:pPr algn="ctr" defTabSz="914373" fontAlgn="ctr"/>
            <a:r>
              <a:rPr lang="en-US" sz="1200" dirty="0"/>
              <a:t>CPE</a:t>
            </a:r>
          </a:p>
        </p:txBody>
      </p:sp>
      <p:sp>
        <p:nvSpPr>
          <p:cNvPr id="236" name="矩形 235">
            <a:extLst>
              <a:ext uri="{FF2B5EF4-FFF2-40B4-BE49-F238E27FC236}">
                <a16:creationId xmlns:a16="http://schemas.microsoft.com/office/drawing/2014/main" xmlns="" id="{F6CB6B80-AF11-4E26-8555-F48118FCDEA2}"/>
              </a:ext>
            </a:extLst>
          </p:cNvPr>
          <p:cNvSpPr/>
          <p:nvPr/>
        </p:nvSpPr>
        <p:spPr bwMode="gray">
          <a:xfrm>
            <a:off x="9495895" y="4520733"/>
            <a:ext cx="656119" cy="338554"/>
          </a:xfrm>
          <a:prstGeom prst="rect">
            <a:avLst/>
          </a:prstGeom>
        </p:spPr>
        <p:txBody>
          <a:bodyPr wrap="square">
            <a:noAutofit/>
          </a:bodyPr>
          <a:lstStyle/>
          <a:p>
            <a:pPr algn="ctr" defTabSz="914373" fontAlgn="ctr"/>
            <a:r>
              <a:rPr lang="en-US" sz="1200" dirty="0"/>
              <a:t>CPE</a:t>
            </a:r>
          </a:p>
        </p:txBody>
      </p:sp>
      <p:grpSp>
        <p:nvGrpSpPr>
          <p:cNvPr id="237" name="组合 167">
            <a:extLst>
              <a:ext uri="{FF2B5EF4-FFF2-40B4-BE49-F238E27FC236}">
                <a16:creationId xmlns:a16="http://schemas.microsoft.com/office/drawing/2014/main" xmlns="" id="{7F8A8A42-531B-4A2F-BAE0-96A29DC0E62F}"/>
              </a:ext>
            </a:extLst>
          </p:cNvPr>
          <p:cNvGrpSpPr/>
          <p:nvPr/>
        </p:nvGrpSpPr>
        <p:grpSpPr bwMode="gray">
          <a:xfrm flipH="1">
            <a:off x="9451025" y="4249997"/>
            <a:ext cx="273539" cy="263444"/>
            <a:chOff x="3833193" y="3926598"/>
            <a:chExt cx="611915" cy="593154"/>
          </a:xfrm>
        </p:grpSpPr>
        <p:sp>
          <p:nvSpPr>
            <p:cNvPr id="238" name="椭圆 237">
              <a:extLst>
                <a:ext uri="{FF2B5EF4-FFF2-40B4-BE49-F238E27FC236}">
                  <a16:creationId xmlns:a16="http://schemas.microsoft.com/office/drawing/2014/main" xmlns="" id="{C628C39F-1965-4943-B5F9-83F973BE3138}"/>
                </a:ext>
              </a:extLst>
            </p:cNvPr>
            <p:cNvSpPr/>
            <p:nvPr/>
          </p:nvSpPr>
          <p:spPr bwMode="gray">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endParaRPr lang="en-US" altLang="zh-CN" sz="1200" dirty="0"/>
            </a:p>
          </p:txBody>
        </p:sp>
        <p:sp>
          <p:nvSpPr>
            <p:cNvPr id="239" name="Freeform 26">
              <a:extLst>
                <a:ext uri="{FF2B5EF4-FFF2-40B4-BE49-F238E27FC236}">
                  <a16:creationId xmlns:a16="http://schemas.microsoft.com/office/drawing/2014/main" xmlns="" id="{E74BE1F0-4B74-4836-B3B4-92156579F937}"/>
                </a:ext>
              </a:extLst>
            </p:cNvPr>
            <p:cNvSpPr>
              <a:spLocks noEditPoints="1"/>
            </p:cNvSpPr>
            <p:nvPr/>
          </p:nvSpPr>
          <p:spPr bwMode="gray">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defTabSz="1219088" fontAlgn="ctr"/>
              <a:endParaRPr lang="en-US" altLang="zh-CN" sz="1200" noProof="1">
                <a:solidFill>
                  <a:schemeClr val="tx1"/>
                </a:solidFill>
              </a:endParaRPr>
            </a:p>
          </p:txBody>
        </p:sp>
      </p:grpSp>
      <p:grpSp>
        <p:nvGrpSpPr>
          <p:cNvPr id="240" name="组合 167">
            <a:extLst>
              <a:ext uri="{FF2B5EF4-FFF2-40B4-BE49-F238E27FC236}">
                <a16:creationId xmlns:a16="http://schemas.microsoft.com/office/drawing/2014/main" xmlns="" id="{ABFDB194-C388-4E2A-99F6-0FA9C9B37023}"/>
              </a:ext>
            </a:extLst>
          </p:cNvPr>
          <p:cNvGrpSpPr/>
          <p:nvPr/>
        </p:nvGrpSpPr>
        <p:grpSpPr bwMode="gray">
          <a:xfrm flipH="1">
            <a:off x="9451415" y="5550593"/>
            <a:ext cx="273539" cy="263444"/>
            <a:chOff x="3833193" y="3926598"/>
            <a:chExt cx="611915" cy="593154"/>
          </a:xfrm>
        </p:grpSpPr>
        <p:sp>
          <p:nvSpPr>
            <p:cNvPr id="241" name="椭圆 240">
              <a:extLst>
                <a:ext uri="{FF2B5EF4-FFF2-40B4-BE49-F238E27FC236}">
                  <a16:creationId xmlns:a16="http://schemas.microsoft.com/office/drawing/2014/main" xmlns="" id="{9246E52D-6771-4195-B51A-38787F6CF1E1}"/>
                </a:ext>
              </a:extLst>
            </p:cNvPr>
            <p:cNvSpPr/>
            <p:nvPr/>
          </p:nvSpPr>
          <p:spPr bwMode="gray">
            <a:xfrm>
              <a:off x="3833193" y="3926598"/>
              <a:ext cx="593154" cy="593154"/>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pPr>
              <a:endParaRPr lang="en-US" altLang="zh-CN" sz="1200" dirty="0"/>
            </a:p>
          </p:txBody>
        </p:sp>
        <p:sp>
          <p:nvSpPr>
            <p:cNvPr id="242" name="Freeform 26">
              <a:extLst>
                <a:ext uri="{FF2B5EF4-FFF2-40B4-BE49-F238E27FC236}">
                  <a16:creationId xmlns:a16="http://schemas.microsoft.com/office/drawing/2014/main" xmlns="" id="{8979F11C-B55D-4AE3-982C-6395529B2538}"/>
                </a:ext>
              </a:extLst>
            </p:cNvPr>
            <p:cNvSpPr>
              <a:spLocks noEditPoints="1"/>
            </p:cNvSpPr>
            <p:nvPr/>
          </p:nvSpPr>
          <p:spPr bwMode="gray">
            <a:xfrm>
              <a:off x="3924864" y="3975079"/>
              <a:ext cx="520244" cy="496184"/>
            </a:xfrm>
            <a:custGeom>
              <a:avLst/>
              <a:gdLst/>
              <a:ahLst/>
              <a:cxnLst>
                <a:cxn ang="0">
                  <a:pos x="140" y="0"/>
                </a:cxn>
                <a:cxn ang="0">
                  <a:pos x="0" y="140"/>
                </a:cxn>
                <a:cxn ang="0">
                  <a:pos x="140" y="280"/>
                </a:cxn>
                <a:cxn ang="0">
                  <a:pos x="280" y="140"/>
                </a:cxn>
                <a:cxn ang="0">
                  <a:pos x="140" y="0"/>
                </a:cxn>
                <a:cxn ang="0">
                  <a:pos x="71" y="152"/>
                </a:cxn>
                <a:cxn ang="0">
                  <a:pos x="71" y="163"/>
                </a:cxn>
                <a:cxn ang="0">
                  <a:pos x="31" y="140"/>
                </a:cxn>
                <a:cxn ang="0">
                  <a:pos x="71" y="114"/>
                </a:cxn>
                <a:cxn ang="0">
                  <a:pos x="71" y="126"/>
                </a:cxn>
                <a:cxn ang="0">
                  <a:pos x="102" y="126"/>
                </a:cxn>
                <a:cxn ang="0">
                  <a:pos x="102" y="152"/>
                </a:cxn>
                <a:cxn ang="0">
                  <a:pos x="71" y="152"/>
                </a:cxn>
                <a:cxn ang="0">
                  <a:pos x="153" y="244"/>
                </a:cxn>
                <a:cxn ang="0">
                  <a:pos x="128" y="244"/>
                </a:cxn>
                <a:cxn ang="0">
                  <a:pos x="128" y="212"/>
                </a:cxn>
                <a:cxn ang="0">
                  <a:pos x="116" y="212"/>
                </a:cxn>
                <a:cxn ang="0">
                  <a:pos x="139" y="173"/>
                </a:cxn>
                <a:cxn ang="0">
                  <a:pos x="165" y="213"/>
                </a:cxn>
                <a:cxn ang="0">
                  <a:pos x="153" y="213"/>
                </a:cxn>
                <a:cxn ang="0">
                  <a:pos x="153" y="244"/>
                </a:cxn>
                <a:cxn ang="0">
                  <a:pos x="139" y="102"/>
                </a:cxn>
                <a:cxn ang="0">
                  <a:pos x="116" y="63"/>
                </a:cxn>
                <a:cxn ang="0">
                  <a:pos x="128" y="63"/>
                </a:cxn>
                <a:cxn ang="0">
                  <a:pos x="128" y="31"/>
                </a:cxn>
                <a:cxn ang="0">
                  <a:pos x="153" y="32"/>
                </a:cxn>
                <a:cxn ang="0">
                  <a:pos x="153" y="63"/>
                </a:cxn>
                <a:cxn ang="0">
                  <a:pos x="165" y="63"/>
                </a:cxn>
                <a:cxn ang="0">
                  <a:pos x="139" y="102"/>
                </a:cxn>
                <a:cxn ang="0">
                  <a:pos x="208" y="163"/>
                </a:cxn>
                <a:cxn ang="0">
                  <a:pos x="208" y="152"/>
                </a:cxn>
                <a:cxn ang="0">
                  <a:pos x="177" y="152"/>
                </a:cxn>
                <a:cxn ang="0">
                  <a:pos x="177" y="126"/>
                </a:cxn>
                <a:cxn ang="0">
                  <a:pos x="208" y="126"/>
                </a:cxn>
                <a:cxn ang="0">
                  <a:pos x="208" y="114"/>
                </a:cxn>
                <a:cxn ang="0">
                  <a:pos x="248" y="140"/>
                </a:cxn>
                <a:cxn ang="0">
                  <a:pos x="208" y="163"/>
                </a:cxn>
              </a:cxnLst>
              <a:rect l="0" t="0" r="r" b="b"/>
              <a:pathLst>
                <a:path w="280" h="280">
                  <a:moveTo>
                    <a:pt x="140" y="0"/>
                  </a:moveTo>
                  <a:cubicBezTo>
                    <a:pt x="63" y="0"/>
                    <a:pt x="0" y="63"/>
                    <a:pt x="0" y="140"/>
                  </a:cubicBezTo>
                  <a:cubicBezTo>
                    <a:pt x="0" y="217"/>
                    <a:pt x="63" y="280"/>
                    <a:pt x="140" y="280"/>
                  </a:cubicBezTo>
                  <a:cubicBezTo>
                    <a:pt x="217" y="280"/>
                    <a:pt x="280" y="217"/>
                    <a:pt x="280" y="140"/>
                  </a:cubicBezTo>
                  <a:cubicBezTo>
                    <a:pt x="280" y="63"/>
                    <a:pt x="217" y="0"/>
                    <a:pt x="140" y="0"/>
                  </a:cubicBezTo>
                  <a:close/>
                  <a:moveTo>
                    <a:pt x="71" y="152"/>
                  </a:moveTo>
                  <a:cubicBezTo>
                    <a:pt x="71" y="163"/>
                    <a:pt x="71" y="163"/>
                    <a:pt x="71" y="163"/>
                  </a:cubicBezTo>
                  <a:cubicBezTo>
                    <a:pt x="31" y="140"/>
                    <a:pt x="31" y="140"/>
                    <a:pt x="31" y="140"/>
                  </a:cubicBezTo>
                  <a:cubicBezTo>
                    <a:pt x="71" y="114"/>
                    <a:pt x="71" y="114"/>
                    <a:pt x="71" y="114"/>
                  </a:cubicBezTo>
                  <a:cubicBezTo>
                    <a:pt x="71" y="126"/>
                    <a:pt x="71" y="126"/>
                    <a:pt x="71" y="126"/>
                  </a:cubicBezTo>
                  <a:cubicBezTo>
                    <a:pt x="102" y="126"/>
                    <a:pt x="102" y="126"/>
                    <a:pt x="102" y="126"/>
                  </a:cubicBezTo>
                  <a:cubicBezTo>
                    <a:pt x="102" y="152"/>
                    <a:pt x="102" y="152"/>
                    <a:pt x="102" y="152"/>
                  </a:cubicBezTo>
                  <a:lnTo>
                    <a:pt x="71" y="152"/>
                  </a:lnTo>
                  <a:close/>
                  <a:moveTo>
                    <a:pt x="153" y="244"/>
                  </a:moveTo>
                  <a:cubicBezTo>
                    <a:pt x="128" y="244"/>
                    <a:pt x="128" y="244"/>
                    <a:pt x="128" y="244"/>
                  </a:cubicBezTo>
                  <a:cubicBezTo>
                    <a:pt x="128" y="212"/>
                    <a:pt x="128" y="212"/>
                    <a:pt x="128" y="212"/>
                  </a:cubicBezTo>
                  <a:cubicBezTo>
                    <a:pt x="116" y="212"/>
                    <a:pt x="116" y="212"/>
                    <a:pt x="116" y="212"/>
                  </a:cubicBezTo>
                  <a:cubicBezTo>
                    <a:pt x="139" y="173"/>
                    <a:pt x="139" y="173"/>
                    <a:pt x="139" y="173"/>
                  </a:cubicBezTo>
                  <a:cubicBezTo>
                    <a:pt x="165" y="213"/>
                    <a:pt x="165" y="213"/>
                    <a:pt x="165" y="213"/>
                  </a:cubicBezTo>
                  <a:cubicBezTo>
                    <a:pt x="153" y="213"/>
                    <a:pt x="153" y="213"/>
                    <a:pt x="153" y="213"/>
                  </a:cubicBezTo>
                  <a:lnTo>
                    <a:pt x="153" y="244"/>
                  </a:lnTo>
                  <a:close/>
                  <a:moveTo>
                    <a:pt x="139" y="102"/>
                  </a:moveTo>
                  <a:cubicBezTo>
                    <a:pt x="116" y="63"/>
                    <a:pt x="116" y="63"/>
                    <a:pt x="116" y="63"/>
                  </a:cubicBezTo>
                  <a:cubicBezTo>
                    <a:pt x="128" y="63"/>
                    <a:pt x="128" y="63"/>
                    <a:pt x="128" y="63"/>
                  </a:cubicBezTo>
                  <a:cubicBezTo>
                    <a:pt x="128" y="31"/>
                    <a:pt x="128" y="31"/>
                    <a:pt x="128" y="31"/>
                  </a:cubicBezTo>
                  <a:cubicBezTo>
                    <a:pt x="153" y="32"/>
                    <a:pt x="153" y="32"/>
                    <a:pt x="153" y="32"/>
                  </a:cubicBezTo>
                  <a:cubicBezTo>
                    <a:pt x="153" y="63"/>
                    <a:pt x="153" y="63"/>
                    <a:pt x="153" y="63"/>
                  </a:cubicBezTo>
                  <a:cubicBezTo>
                    <a:pt x="165" y="63"/>
                    <a:pt x="165" y="63"/>
                    <a:pt x="165" y="63"/>
                  </a:cubicBezTo>
                  <a:lnTo>
                    <a:pt x="139" y="102"/>
                  </a:lnTo>
                  <a:close/>
                  <a:moveTo>
                    <a:pt x="208" y="163"/>
                  </a:moveTo>
                  <a:cubicBezTo>
                    <a:pt x="208" y="152"/>
                    <a:pt x="208" y="152"/>
                    <a:pt x="208" y="152"/>
                  </a:cubicBezTo>
                  <a:cubicBezTo>
                    <a:pt x="177" y="152"/>
                    <a:pt x="177" y="152"/>
                    <a:pt x="177" y="152"/>
                  </a:cubicBezTo>
                  <a:cubicBezTo>
                    <a:pt x="177" y="126"/>
                    <a:pt x="177" y="126"/>
                    <a:pt x="177" y="126"/>
                  </a:cubicBezTo>
                  <a:cubicBezTo>
                    <a:pt x="208" y="126"/>
                    <a:pt x="208" y="126"/>
                    <a:pt x="208" y="126"/>
                  </a:cubicBezTo>
                  <a:cubicBezTo>
                    <a:pt x="208" y="114"/>
                    <a:pt x="208" y="114"/>
                    <a:pt x="208" y="114"/>
                  </a:cubicBezTo>
                  <a:cubicBezTo>
                    <a:pt x="248" y="140"/>
                    <a:pt x="248" y="140"/>
                    <a:pt x="248" y="140"/>
                  </a:cubicBezTo>
                  <a:lnTo>
                    <a:pt x="208" y="16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defTabSz="1219088" fontAlgn="ctr"/>
              <a:endParaRPr lang="en-US" altLang="zh-CN" sz="1200" noProof="1">
                <a:solidFill>
                  <a:schemeClr val="tx1"/>
                </a:solidFill>
              </a:endParaRPr>
            </a:p>
          </p:txBody>
        </p:sp>
      </p:grpSp>
      <p:cxnSp>
        <p:nvCxnSpPr>
          <p:cNvPr id="243" name="直接连接符 242">
            <a:extLst>
              <a:ext uri="{FF2B5EF4-FFF2-40B4-BE49-F238E27FC236}">
                <a16:creationId xmlns:a16="http://schemas.microsoft.com/office/drawing/2014/main" xmlns="" id="{E44C690E-03B6-4F7C-9099-AF77D377955A}"/>
              </a:ext>
            </a:extLst>
          </p:cNvPr>
          <p:cNvCxnSpPr>
            <a:cxnSpLocks/>
          </p:cNvCxnSpPr>
          <p:nvPr/>
        </p:nvCxnSpPr>
        <p:spPr bwMode="gray">
          <a:xfrm flipH="1" flipV="1">
            <a:off x="8335136" y="4844306"/>
            <a:ext cx="590331" cy="7004"/>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xmlns="" id="{CECC77A7-5DC5-40B3-A954-57A36506D35C}"/>
              </a:ext>
            </a:extLst>
          </p:cNvPr>
          <p:cNvCxnSpPr/>
          <p:nvPr/>
        </p:nvCxnSpPr>
        <p:spPr bwMode="gray">
          <a:xfrm flipH="1" flipV="1">
            <a:off x="8911338" y="4379598"/>
            <a:ext cx="561023" cy="0"/>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xmlns="" id="{964C30A4-557C-4DFF-BAAF-B61BB4C1CA65}"/>
              </a:ext>
            </a:extLst>
          </p:cNvPr>
          <p:cNvCxnSpPr/>
          <p:nvPr/>
        </p:nvCxnSpPr>
        <p:spPr bwMode="gray">
          <a:xfrm flipH="1">
            <a:off x="8922358" y="4387625"/>
            <a:ext cx="3109" cy="455825"/>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xmlns="" id="{660E07F7-F9B5-428A-B2A0-B25A17504F06}"/>
              </a:ext>
            </a:extLst>
          </p:cNvPr>
          <p:cNvCxnSpPr/>
          <p:nvPr/>
        </p:nvCxnSpPr>
        <p:spPr bwMode="gray">
          <a:xfrm flipH="1" flipV="1">
            <a:off x="8935760" y="5694757"/>
            <a:ext cx="519377" cy="2620"/>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xmlns="" id="{96E9064A-E2A8-4A4B-B6BA-46D673A1DFEA}"/>
              </a:ext>
            </a:extLst>
          </p:cNvPr>
          <p:cNvCxnSpPr>
            <a:cxnSpLocks/>
          </p:cNvCxnSpPr>
          <p:nvPr/>
        </p:nvCxnSpPr>
        <p:spPr bwMode="gray">
          <a:xfrm>
            <a:off x="8935760" y="5225257"/>
            <a:ext cx="0" cy="472120"/>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sp>
        <p:nvSpPr>
          <p:cNvPr id="248" name="Freeform 377">
            <a:extLst>
              <a:ext uri="{FF2B5EF4-FFF2-40B4-BE49-F238E27FC236}">
                <a16:creationId xmlns:a16="http://schemas.microsoft.com/office/drawing/2014/main" xmlns="" id="{C7D747D8-C473-4BDC-8839-5DC8CC8F20A7}"/>
              </a:ext>
            </a:extLst>
          </p:cNvPr>
          <p:cNvSpPr>
            <a:spLocks/>
          </p:cNvSpPr>
          <p:nvPr/>
        </p:nvSpPr>
        <p:spPr bwMode="gray">
          <a:xfrm>
            <a:off x="3332307" y="1668461"/>
            <a:ext cx="34584" cy="217745"/>
          </a:xfrm>
          <a:custGeom>
            <a:avLst/>
            <a:gdLst>
              <a:gd name="T0" fmla="*/ 0 w 57"/>
              <a:gd name="T1" fmla="*/ 6 h 393"/>
              <a:gd name="T2" fmla="*/ 0 w 57"/>
              <a:gd name="T3" fmla="*/ 6 h 393"/>
              <a:gd name="T4" fmla="*/ 0 w 57"/>
              <a:gd name="T5" fmla="*/ 3 h 393"/>
              <a:gd name="T6" fmla="*/ 1 w 57"/>
              <a:gd name="T7" fmla="*/ 0 h 393"/>
              <a:gd name="T8" fmla="*/ 2 w 57"/>
              <a:gd name="T9" fmla="*/ 0 h 393"/>
              <a:gd name="T10" fmla="*/ 3 w 57"/>
              <a:gd name="T11" fmla="*/ 2 h 393"/>
              <a:gd name="T12" fmla="*/ 3 w 57"/>
              <a:gd name="T13" fmla="*/ 2 h 393"/>
              <a:gd name="T14" fmla="*/ 53 w 57"/>
              <a:gd name="T15" fmla="*/ 27 h 393"/>
              <a:gd name="T16" fmla="*/ 53 w 57"/>
              <a:gd name="T17" fmla="*/ 27 h 393"/>
              <a:gd name="T18" fmla="*/ 56 w 57"/>
              <a:gd name="T19" fmla="*/ 29 h 393"/>
              <a:gd name="T20" fmla="*/ 56 w 57"/>
              <a:gd name="T21" fmla="*/ 31 h 393"/>
              <a:gd name="T22" fmla="*/ 57 w 57"/>
              <a:gd name="T23" fmla="*/ 33 h 393"/>
              <a:gd name="T24" fmla="*/ 57 w 57"/>
              <a:gd name="T25" fmla="*/ 33 h 393"/>
              <a:gd name="T26" fmla="*/ 56 w 57"/>
              <a:gd name="T27" fmla="*/ 201 h 393"/>
              <a:gd name="T28" fmla="*/ 56 w 57"/>
              <a:gd name="T29" fmla="*/ 201 h 393"/>
              <a:gd name="T30" fmla="*/ 55 w 57"/>
              <a:gd name="T31" fmla="*/ 368 h 393"/>
              <a:gd name="T32" fmla="*/ 55 w 57"/>
              <a:gd name="T33" fmla="*/ 368 h 393"/>
              <a:gd name="T34" fmla="*/ 55 w 57"/>
              <a:gd name="T35" fmla="*/ 372 h 393"/>
              <a:gd name="T36" fmla="*/ 54 w 57"/>
              <a:gd name="T37" fmla="*/ 373 h 393"/>
              <a:gd name="T38" fmla="*/ 51 w 57"/>
              <a:gd name="T39" fmla="*/ 374 h 393"/>
              <a:gd name="T40" fmla="*/ 51 w 57"/>
              <a:gd name="T41" fmla="*/ 374 h 393"/>
              <a:gd name="T42" fmla="*/ 3 w 57"/>
              <a:gd name="T43" fmla="*/ 393 h 393"/>
              <a:gd name="T44" fmla="*/ 3 w 57"/>
              <a:gd name="T45" fmla="*/ 393 h 393"/>
              <a:gd name="T46" fmla="*/ 2 w 57"/>
              <a:gd name="T47" fmla="*/ 393 h 393"/>
              <a:gd name="T48" fmla="*/ 1 w 57"/>
              <a:gd name="T49" fmla="*/ 393 h 393"/>
              <a:gd name="T50" fmla="*/ 0 w 57"/>
              <a:gd name="T51" fmla="*/ 391 h 393"/>
              <a:gd name="T52" fmla="*/ 0 w 57"/>
              <a:gd name="T53" fmla="*/ 387 h 393"/>
              <a:gd name="T54" fmla="*/ 0 w 57"/>
              <a:gd name="T55" fmla="*/ 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393">
                <a:moveTo>
                  <a:pt x="0" y="6"/>
                </a:moveTo>
                <a:lnTo>
                  <a:pt x="0" y="6"/>
                </a:lnTo>
                <a:lnTo>
                  <a:pt x="0" y="3"/>
                </a:lnTo>
                <a:lnTo>
                  <a:pt x="1" y="0"/>
                </a:lnTo>
                <a:lnTo>
                  <a:pt x="2" y="0"/>
                </a:lnTo>
                <a:lnTo>
                  <a:pt x="3" y="2"/>
                </a:lnTo>
                <a:lnTo>
                  <a:pt x="3" y="2"/>
                </a:lnTo>
                <a:lnTo>
                  <a:pt x="53" y="27"/>
                </a:lnTo>
                <a:lnTo>
                  <a:pt x="53" y="27"/>
                </a:lnTo>
                <a:lnTo>
                  <a:pt x="56" y="29"/>
                </a:lnTo>
                <a:lnTo>
                  <a:pt x="56" y="31"/>
                </a:lnTo>
                <a:lnTo>
                  <a:pt x="57" y="33"/>
                </a:lnTo>
                <a:lnTo>
                  <a:pt x="57" y="33"/>
                </a:lnTo>
                <a:lnTo>
                  <a:pt x="56" y="201"/>
                </a:lnTo>
                <a:lnTo>
                  <a:pt x="56" y="201"/>
                </a:lnTo>
                <a:lnTo>
                  <a:pt x="55" y="368"/>
                </a:lnTo>
                <a:lnTo>
                  <a:pt x="55" y="368"/>
                </a:lnTo>
                <a:lnTo>
                  <a:pt x="55" y="372"/>
                </a:lnTo>
                <a:lnTo>
                  <a:pt x="54" y="373"/>
                </a:lnTo>
                <a:lnTo>
                  <a:pt x="51" y="374"/>
                </a:lnTo>
                <a:lnTo>
                  <a:pt x="51" y="374"/>
                </a:lnTo>
                <a:lnTo>
                  <a:pt x="3" y="393"/>
                </a:lnTo>
                <a:lnTo>
                  <a:pt x="3" y="393"/>
                </a:lnTo>
                <a:lnTo>
                  <a:pt x="2" y="393"/>
                </a:lnTo>
                <a:lnTo>
                  <a:pt x="1" y="393"/>
                </a:lnTo>
                <a:lnTo>
                  <a:pt x="0" y="391"/>
                </a:lnTo>
                <a:lnTo>
                  <a:pt x="0" y="387"/>
                </a:lnTo>
                <a:lnTo>
                  <a:pt x="0" y="6"/>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49" name="Freeform 378">
            <a:extLst>
              <a:ext uri="{FF2B5EF4-FFF2-40B4-BE49-F238E27FC236}">
                <a16:creationId xmlns:a16="http://schemas.microsoft.com/office/drawing/2014/main" xmlns="" id="{2E35192B-45AB-4487-B12A-6CA5E487657A}"/>
              </a:ext>
            </a:extLst>
          </p:cNvPr>
          <p:cNvSpPr>
            <a:spLocks/>
          </p:cNvSpPr>
          <p:nvPr/>
        </p:nvSpPr>
        <p:spPr bwMode="gray">
          <a:xfrm>
            <a:off x="3332307" y="1668461"/>
            <a:ext cx="34584" cy="217745"/>
          </a:xfrm>
          <a:custGeom>
            <a:avLst/>
            <a:gdLst>
              <a:gd name="T0" fmla="*/ 0 w 57"/>
              <a:gd name="T1" fmla="*/ 6 h 393"/>
              <a:gd name="T2" fmla="*/ 0 w 57"/>
              <a:gd name="T3" fmla="*/ 6 h 393"/>
              <a:gd name="T4" fmla="*/ 0 w 57"/>
              <a:gd name="T5" fmla="*/ 3 h 393"/>
              <a:gd name="T6" fmla="*/ 1 w 57"/>
              <a:gd name="T7" fmla="*/ 0 h 393"/>
              <a:gd name="T8" fmla="*/ 2 w 57"/>
              <a:gd name="T9" fmla="*/ 0 h 393"/>
              <a:gd name="T10" fmla="*/ 3 w 57"/>
              <a:gd name="T11" fmla="*/ 2 h 393"/>
              <a:gd name="T12" fmla="*/ 3 w 57"/>
              <a:gd name="T13" fmla="*/ 2 h 393"/>
              <a:gd name="T14" fmla="*/ 53 w 57"/>
              <a:gd name="T15" fmla="*/ 27 h 393"/>
              <a:gd name="T16" fmla="*/ 53 w 57"/>
              <a:gd name="T17" fmla="*/ 27 h 393"/>
              <a:gd name="T18" fmla="*/ 56 w 57"/>
              <a:gd name="T19" fmla="*/ 29 h 393"/>
              <a:gd name="T20" fmla="*/ 56 w 57"/>
              <a:gd name="T21" fmla="*/ 31 h 393"/>
              <a:gd name="T22" fmla="*/ 57 w 57"/>
              <a:gd name="T23" fmla="*/ 33 h 393"/>
              <a:gd name="T24" fmla="*/ 57 w 57"/>
              <a:gd name="T25" fmla="*/ 33 h 393"/>
              <a:gd name="T26" fmla="*/ 56 w 57"/>
              <a:gd name="T27" fmla="*/ 201 h 393"/>
              <a:gd name="T28" fmla="*/ 56 w 57"/>
              <a:gd name="T29" fmla="*/ 201 h 393"/>
              <a:gd name="T30" fmla="*/ 55 w 57"/>
              <a:gd name="T31" fmla="*/ 368 h 393"/>
              <a:gd name="T32" fmla="*/ 55 w 57"/>
              <a:gd name="T33" fmla="*/ 368 h 393"/>
              <a:gd name="T34" fmla="*/ 55 w 57"/>
              <a:gd name="T35" fmla="*/ 372 h 393"/>
              <a:gd name="T36" fmla="*/ 54 w 57"/>
              <a:gd name="T37" fmla="*/ 373 h 393"/>
              <a:gd name="T38" fmla="*/ 51 w 57"/>
              <a:gd name="T39" fmla="*/ 374 h 393"/>
              <a:gd name="T40" fmla="*/ 51 w 57"/>
              <a:gd name="T41" fmla="*/ 374 h 393"/>
              <a:gd name="T42" fmla="*/ 3 w 57"/>
              <a:gd name="T43" fmla="*/ 393 h 393"/>
              <a:gd name="T44" fmla="*/ 3 w 57"/>
              <a:gd name="T45" fmla="*/ 393 h 393"/>
              <a:gd name="T46" fmla="*/ 2 w 57"/>
              <a:gd name="T47" fmla="*/ 393 h 393"/>
              <a:gd name="T48" fmla="*/ 1 w 57"/>
              <a:gd name="T49" fmla="*/ 393 h 393"/>
              <a:gd name="T50" fmla="*/ 0 w 57"/>
              <a:gd name="T51" fmla="*/ 391 h 393"/>
              <a:gd name="T52" fmla="*/ 0 w 57"/>
              <a:gd name="T53" fmla="*/ 38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393">
                <a:moveTo>
                  <a:pt x="0" y="6"/>
                </a:moveTo>
                <a:lnTo>
                  <a:pt x="0" y="6"/>
                </a:lnTo>
                <a:lnTo>
                  <a:pt x="0" y="3"/>
                </a:lnTo>
                <a:lnTo>
                  <a:pt x="1" y="0"/>
                </a:lnTo>
                <a:lnTo>
                  <a:pt x="2" y="0"/>
                </a:lnTo>
                <a:lnTo>
                  <a:pt x="3" y="2"/>
                </a:lnTo>
                <a:lnTo>
                  <a:pt x="3" y="2"/>
                </a:lnTo>
                <a:lnTo>
                  <a:pt x="53" y="27"/>
                </a:lnTo>
                <a:lnTo>
                  <a:pt x="53" y="27"/>
                </a:lnTo>
                <a:lnTo>
                  <a:pt x="56" y="29"/>
                </a:lnTo>
                <a:lnTo>
                  <a:pt x="56" y="31"/>
                </a:lnTo>
                <a:lnTo>
                  <a:pt x="57" y="33"/>
                </a:lnTo>
                <a:lnTo>
                  <a:pt x="57" y="33"/>
                </a:lnTo>
                <a:lnTo>
                  <a:pt x="56" y="201"/>
                </a:lnTo>
                <a:lnTo>
                  <a:pt x="56" y="201"/>
                </a:lnTo>
                <a:lnTo>
                  <a:pt x="55" y="368"/>
                </a:lnTo>
                <a:lnTo>
                  <a:pt x="55" y="368"/>
                </a:lnTo>
                <a:lnTo>
                  <a:pt x="55" y="372"/>
                </a:lnTo>
                <a:lnTo>
                  <a:pt x="54" y="373"/>
                </a:lnTo>
                <a:lnTo>
                  <a:pt x="51" y="374"/>
                </a:lnTo>
                <a:lnTo>
                  <a:pt x="51" y="374"/>
                </a:lnTo>
                <a:lnTo>
                  <a:pt x="3" y="393"/>
                </a:lnTo>
                <a:lnTo>
                  <a:pt x="3" y="393"/>
                </a:lnTo>
                <a:lnTo>
                  <a:pt x="2" y="393"/>
                </a:lnTo>
                <a:lnTo>
                  <a:pt x="1" y="393"/>
                </a:lnTo>
                <a:lnTo>
                  <a:pt x="0" y="391"/>
                </a:lnTo>
                <a:lnTo>
                  <a:pt x="0" y="387"/>
                </a:lnTo>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0" name="Freeform 379">
            <a:extLst>
              <a:ext uri="{FF2B5EF4-FFF2-40B4-BE49-F238E27FC236}">
                <a16:creationId xmlns:a16="http://schemas.microsoft.com/office/drawing/2014/main" xmlns="" id="{F8F94B51-F0A4-422E-99DD-299F4B5AB736}"/>
              </a:ext>
            </a:extLst>
          </p:cNvPr>
          <p:cNvSpPr>
            <a:spLocks/>
          </p:cNvSpPr>
          <p:nvPr/>
        </p:nvSpPr>
        <p:spPr bwMode="gray">
          <a:xfrm>
            <a:off x="3338375" y="1689514"/>
            <a:ext cx="23056" cy="34352"/>
          </a:xfrm>
          <a:custGeom>
            <a:avLst/>
            <a:gdLst>
              <a:gd name="T0" fmla="*/ 1 w 38"/>
              <a:gd name="T1" fmla="*/ 0 h 62"/>
              <a:gd name="T2" fmla="*/ 1 w 38"/>
              <a:gd name="T3" fmla="*/ 0 h 62"/>
              <a:gd name="T4" fmla="*/ 36 w 38"/>
              <a:gd name="T5" fmla="*/ 15 h 62"/>
              <a:gd name="T6" fmla="*/ 36 w 38"/>
              <a:gd name="T7" fmla="*/ 15 h 62"/>
              <a:gd name="T8" fmla="*/ 37 w 38"/>
              <a:gd name="T9" fmla="*/ 17 h 62"/>
              <a:gd name="T10" fmla="*/ 38 w 38"/>
              <a:gd name="T11" fmla="*/ 21 h 62"/>
              <a:gd name="T12" fmla="*/ 38 w 38"/>
              <a:gd name="T13" fmla="*/ 21 h 62"/>
              <a:gd name="T14" fmla="*/ 38 w 38"/>
              <a:gd name="T15" fmla="*/ 56 h 62"/>
              <a:gd name="T16" fmla="*/ 38 w 38"/>
              <a:gd name="T17" fmla="*/ 56 h 62"/>
              <a:gd name="T18" fmla="*/ 37 w 38"/>
              <a:gd name="T19" fmla="*/ 61 h 62"/>
              <a:gd name="T20" fmla="*/ 36 w 38"/>
              <a:gd name="T21" fmla="*/ 62 h 62"/>
              <a:gd name="T22" fmla="*/ 36 w 38"/>
              <a:gd name="T23" fmla="*/ 62 h 62"/>
              <a:gd name="T24" fmla="*/ 1 w 38"/>
              <a:gd name="T25" fmla="*/ 50 h 62"/>
              <a:gd name="T26" fmla="*/ 1 w 38"/>
              <a:gd name="T27" fmla="*/ 50 h 62"/>
              <a:gd name="T28" fmla="*/ 0 w 38"/>
              <a:gd name="T29" fmla="*/ 48 h 62"/>
              <a:gd name="T30" fmla="*/ 0 w 38"/>
              <a:gd name="T31" fmla="*/ 45 h 62"/>
              <a:gd name="T32" fmla="*/ 0 w 38"/>
              <a:gd name="T33" fmla="*/ 45 h 62"/>
              <a:gd name="T34" fmla="*/ 0 w 38"/>
              <a:gd name="T35" fmla="*/ 5 h 62"/>
              <a:gd name="T36" fmla="*/ 0 w 38"/>
              <a:gd name="T37" fmla="*/ 5 h 62"/>
              <a:gd name="T38" fmla="*/ 0 w 38"/>
              <a:gd name="T39" fmla="*/ 1 h 62"/>
              <a:gd name="T40" fmla="*/ 1 w 38"/>
              <a:gd name="T41" fmla="*/ 0 h 62"/>
              <a:gd name="T42" fmla="*/ 1 w 38"/>
              <a:gd name="T43" fmla="*/ 0 h 62"/>
              <a:gd name="T44" fmla="*/ 1 w 38"/>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62">
                <a:moveTo>
                  <a:pt x="1" y="0"/>
                </a:moveTo>
                <a:lnTo>
                  <a:pt x="1" y="0"/>
                </a:lnTo>
                <a:lnTo>
                  <a:pt x="36" y="15"/>
                </a:lnTo>
                <a:lnTo>
                  <a:pt x="36" y="15"/>
                </a:lnTo>
                <a:lnTo>
                  <a:pt x="37" y="17"/>
                </a:lnTo>
                <a:lnTo>
                  <a:pt x="38" y="21"/>
                </a:lnTo>
                <a:lnTo>
                  <a:pt x="38" y="21"/>
                </a:lnTo>
                <a:lnTo>
                  <a:pt x="38" y="56"/>
                </a:lnTo>
                <a:lnTo>
                  <a:pt x="38" y="56"/>
                </a:lnTo>
                <a:lnTo>
                  <a:pt x="37" y="61"/>
                </a:lnTo>
                <a:lnTo>
                  <a:pt x="36" y="62"/>
                </a:lnTo>
                <a:lnTo>
                  <a:pt x="36" y="62"/>
                </a:lnTo>
                <a:lnTo>
                  <a:pt x="1" y="50"/>
                </a:lnTo>
                <a:lnTo>
                  <a:pt x="1" y="50"/>
                </a:lnTo>
                <a:lnTo>
                  <a:pt x="0" y="48"/>
                </a:lnTo>
                <a:lnTo>
                  <a:pt x="0" y="45"/>
                </a:lnTo>
                <a:lnTo>
                  <a:pt x="0" y="45"/>
                </a:lnTo>
                <a:lnTo>
                  <a:pt x="0" y="5"/>
                </a:lnTo>
                <a:lnTo>
                  <a:pt x="0" y="5"/>
                </a:lnTo>
                <a:lnTo>
                  <a:pt x="0" y="1"/>
                </a:lnTo>
                <a:lnTo>
                  <a:pt x="1" y="0"/>
                </a:lnTo>
                <a:lnTo>
                  <a:pt x="1" y="0"/>
                </a:lnTo>
                <a:lnTo>
                  <a:pt x="1"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1" name="Freeform 380">
            <a:extLst>
              <a:ext uri="{FF2B5EF4-FFF2-40B4-BE49-F238E27FC236}">
                <a16:creationId xmlns:a16="http://schemas.microsoft.com/office/drawing/2014/main" xmlns="" id="{057A35A8-6624-4CFE-860A-0487518BB2B3}"/>
              </a:ext>
            </a:extLst>
          </p:cNvPr>
          <p:cNvSpPr>
            <a:spLocks/>
          </p:cNvSpPr>
          <p:nvPr/>
        </p:nvSpPr>
        <p:spPr bwMode="gray">
          <a:xfrm>
            <a:off x="3337769" y="1727745"/>
            <a:ext cx="23056" cy="30473"/>
          </a:xfrm>
          <a:custGeom>
            <a:avLst/>
            <a:gdLst>
              <a:gd name="T0" fmla="*/ 2 w 38"/>
              <a:gd name="T1" fmla="*/ 0 h 55"/>
              <a:gd name="T2" fmla="*/ 2 w 38"/>
              <a:gd name="T3" fmla="*/ 0 h 55"/>
              <a:gd name="T4" fmla="*/ 37 w 38"/>
              <a:gd name="T5" fmla="*/ 9 h 55"/>
              <a:gd name="T6" fmla="*/ 37 w 38"/>
              <a:gd name="T7" fmla="*/ 9 h 55"/>
              <a:gd name="T8" fmla="*/ 38 w 38"/>
              <a:gd name="T9" fmla="*/ 10 h 55"/>
              <a:gd name="T10" fmla="*/ 38 w 38"/>
              <a:gd name="T11" fmla="*/ 15 h 55"/>
              <a:gd name="T12" fmla="*/ 38 w 38"/>
              <a:gd name="T13" fmla="*/ 15 h 55"/>
              <a:gd name="T14" fmla="*/ 38 w 38"/>
              <a:gd name="T15" fmla="*/ 50 h 55"/>
              <a:gd name="T16" fmla="*/ 38 w 38"/>
              <a:gd name="T17" fmla="*/ 50 h 55"/>
              <a:gd name="T18" fmla="*/ 38 w 38"/>
              <a:gd name="T19" fmla="*/ 54 h 55"/>
              <a:gd name="T20" fmla="*/ 37 w 38"/>
              <a:gd name="T21" fmla="*/ 55 h 55"/>
              <a:gd name="T22" fmla="*/ 37 w 38"/>
              <a:gd name="T23" fmla="*/ 55 h 55"/>
              <a:gd name="T24" fmla="*/ 2 w 38"/>
              <a:gd name="T25" fmla="*/ 50 h 55"/>
              <a:gd name="T26" fmla="*/ 2 w 38"/>
              <a:gd name="T27" fmla="*/ 50 h 55"/>
              <a:gd name="T28" fmla="*/ 1 w 38"/>
              <a:gd name="T29" fmla="*/ 48 h 55"/>
              <a:gd name="T30" fmla="*/ 0 w 38"/>
              <a:gd name="T31" fmla="*/ 44 h 55"/>
              <a:gd name="T32" fmla="*/ 0 w 38"/>
              <a:gd name="T33" fmla="*/ 44 h 55"/>
              <a:gd name="T34" fmla="*/ 0 w 38"/>
              <a:gd name="T35" fmla="*/ 4 h 55"/>
              <a:gd name="T36" fmla="*/ 0 w 38"/>
              <a:gd name="T37" fmla="*/ 4 h 55"/>
              <a:gd name="T38" fmla="*/ 1 w 38"/>
              <a:gd name="T39" fmla="*/ 1 h 55"/>
              <a:gd name="T40" fmla="*/ 2 w 38"/>
              <a:gd name="T41" fmla="*/ 0 h 55"/>
              <a:gd name="T42" fmla="*/ 2 w 38"/>
              <a:gd name="T4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5">
                <a:moveTo>
                  <a:pt x="2" y="0"/>
                </a:moveTo>
                <a:lnTo>
                  <a:pt x="2" y="0"/>
                </a:lnTo>
                <a:lnTo>
                  <a:pt x="37" y="9"/>
                </a:lnTo>
                <a:lnTo>
                  <a:pt x="37" y="9"/>
                </a:lnTo>
                <a:lnTo>
                  <a:pt x="38" y="10"/>
                </a:lnTo>
                <a:lnTo>
                  <a:pt x="38" y="15"/>
                </a:lnTo>
                <a:lnTo>
                  <a:pt x="38" y="15"/>
                </a:lnTo>
                <a:lnTo>
                  <a:pt x="38" y="50"/>
                </a:lnTo>
                <a:lnTo>
                  <a:pt x="38" y="50"/>
                </a:lnTo>
                <a:lnTo>
                  <a:pt x="38" y="54"/>
                </a:lnTo>
                <a:lnTo>
                  <a:pt x="37" y="55"/>
                </a:lnTo>
                <a:lnTo>
                  <a:pt x="37" y="55"/>
                </a:lnTo>
                <a:lnTo>
                  <a:pt x="2" y="50"/>
                </a:lnTo>
                <a:lnTo>
                  <a:pt x="2" y="50"/>
                </a:lnTo>
                <a:lnTo>
                  <a:pt x="1" y="48"/>
                </a:lnTo>
                <a:lnTo>
                  <a:pt x="0" y="44"/>
                </a:lnTo>
                <a:lnTo>
                  <a:pt x="0" y="44"/>
                </a:lnTo>
                <a:lnTo>
                  <a:pt x="0" y="4"/>
                </a:lnTo>
                <a:lnTo>
                  <a:pt x="0" y="4"/>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2" name="Freeform 381">
            <a:extLst>
              <a:ext uri="{FF2B5EF4-FFF2-40B4-BE49-F238E27FC236}">
                <a16:creationId xmlns:a16="http://schemas.microsoft.com/office/drawing/2014/main" xmlns="" id="{2C7A329B-27B7-43E4-8805-D81843C8D28D}"/>
              </a:ext>
            </a:extLst>
          </p:cNvPr>
          <p:cNvSpPr>
            <a:spLocks/>
          </p:cNvSpPr>
          <p:nvPr/>
        </p:nvSpPr>
        <p:spPr bwMode="gray">
          <a:xfrm>
            <a:off x="3337769" y="1765420"/>
            <a:ext cx="23056" cy="27703"/>
          </a:xfrm>
          <a:custGeom>
            <a:avLst/>
            <a:gdLst>
              <a:gd name="T0" fmla="*/ 1 w 38"/>
              <a:gd name="T1" fmla="*/ 0 h 50"/>
              <a:gd name="T2" fmla="*/ 1 w 38"/>
              <a:gd name="T3" fmla="*/ 0 h 50"/>
              <a:gd name="T4" fmla="*/ 37 w 38"/>
              <a:gd name="T5" fmla="*/ 4 h 50"/>
              <a:gd name="T6" fmla="*/ 37 w 38"/>
              <a:gd name="T7" fmla="*/ 4 h 50"/>
              <a:gd name="T8" fmla="*/ 38 w 38"/>
              <a:gd name="T9" fmla="*/ 5 h 50"/>
              <a:gd name="T10" fmla="*/ 38 w 38"/>
              <a:gd name="T11" fmla="*/ 9 h 50"/>
              <a:gd name="T12" fmla="*/ 38 w 38"/>
              <a:gd name="T13" fmla="*/ 9 h 50"/>
              <a:gd name="T14" fmla="*/ 38 w 38"/>
              <a:gd name="T15" fmla="*/ 45 h 50"/>
              <a:gd name="T16" fmla="*/ 38 w 38"/>
              <a:gd name="T17" fmla="*/ 45 h 50"/>
              <a:gd name="T18" fmla="*/ 37 w 38"/>
              <a:gd name="T19" fmla="*/ 49 h 50"/>
              <a:gd name="T20" fmla="*/ 36 w 38"/>
              <a:gd name="T21" fmla="*/ 50 h 50"/>
              <a:gd name="T22" fmla="*/ 36 w 38"/>
              <a:gd name="T23" fmla="*/ 50 h 50"/>
              <a:gd name="T24" fmla="*/ 1 w 38"/>
              <a:gd name="T25" fmla="*/ 50 h 50"/>
              <a:gd name="T26" fmla="*/ 1 w 38"/>
              <a:gd name="T27" fmla="*/ 50 h 50"/>
              <a:gd name="T28" fmla="*/ 0 w 38"/>
              <a:gd name="T29" fmla="*/ 49 h 50"/>
              <a:gd name="T30" fmla="*/ 0 w 38"/>
              <a:gd name="T31" fmla="*/ 45 h 50"/>
              <a:gd name="T32" fmla="*/ 0 w 38"/>
              <a:gd name="T33" fmla="*/ 45 h 50"/>
              <a:gd name="T34" fmla="*/ 0 w 38"/>
              <a:gd name="T35" fmla="*/ 5 h 50"/>
              <a:gd name="T36" fmla="*/ 0 w 38"/>
              <a:gd name="T37" fmla="*/ 5 h 50"/>
              <a:gd name="T38" fmla="*/ 0 w 38"/>
              <a:gd name="T39" fmla="*/ 1 h 50"/>
              <a:gd name="T40" fmla="*/ 1 w 38"/>
              <a:gd name="T41" fmla="*/ 0 h 50"/>
              <a:gd name="T42" fmla="*/ 1 w 38"/>
              <a:gd name="T4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0">
                <a:moveTo>
                  <a:pt x="1" y="0"/>
                </a:moveTo>
                <a:lnTo>
                  <a:pt x="1" y="0"/>
                </a:lnTo>
                <a:lnTo>
                  <a:pt x="37" y="4"/>
                </a:lnTo>
                <a:lnTo>
                  <a:pt x="37" y="4"/>
                </a:lnTo>
                <a:lnTo>
                  <a:pt x="38" y="5"/>
                </a:lnTo>
                <a:lnTo>
                  <a:pt x="38" y="9"/>
                </a:lnTo>
                <a:lnTo>
                  <a:pt x="38" y="9"/>
                </a:lnTo>
                <a:lnTo>
                  <a:pt x="38" y="45"/>
                </a:lnTo>
                <a:lnTo>
                  <a:pt x="38" y="45"/>
                </a:lnTo>
                <a:lnTo>
                  <a:pt x="37" y="49"/>
                </a:lnTo>
                <a:lnTo>
                  <a:pt x="36" y="50"/>
                </a:lnTo>
                <a:lnTo>
                  <a:pt x="36" y="50"/>
                </a:lnTo>
                <a:lnTo>
                  <a:pt x="1" y="50"/>
                </a:lnTo>
                <a:lnTo>
                  <a:pt x="1" y="50"/>
                </a:lnTo>
                <a:lnTo>
                  <a:pt x="0" y="49"/>
                </a:lnTo>
                <a:lnTo>
                  <a:pt x="0" y="45"/>
                </a:lnTo>
                <a:lnTo>
                  <a:pt x="0" y="45"/>
                </a:lnTo>
                <a:lnTo>
                  <a:pt x="0" y="5"/>
                </a:lnTo>
                <a:lnTo>
                  <a:pt x="0" y="5"/>
                </a:lnTo>
                <a:lnTo>
                  <a:pt x="0" y="1"/>
                </a:lnTo>
                <a:lnTo>
                  <a:pt x="1" y="0"/>
                </a:lnTo>
                <a:lnTo>
                  <a:pt x="1"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3" name="Freeform 382">
            <a:extLst>
              <a:ext uri="{FF2B5EF4-FFF2-40B4-BE49-F238E27FC236}">
                <a16:creationId xmlns:a16="http://schemas.microsoft.com/office/drawing/2014/main" xmlns="" id="{C0E5ABBD-F145-4C58-A1D2-FB4B79F00006}"/>
              </a:ext>
            </a:extLst>
          </p:cNvPr>
          <p:cNvSpPr>
            <a:spLocks/>
          </p:cNvSpPr>
          <p:nvPr/>
        </p:nvSpPr>
        <p:spPr bwMode="gray">
          <a:xfrm>
            <a:off x="3337162" y="1802543"/>
            <a:ext cx="23663" cy="28811"/>
          </a:xfrm>
          <a:custGeom>
            <a:avLst/>
            <a:gdLst>
              <a:gd name="T0" fmla="*/ 2 w 39"/>
              <a:gd name="T1" fmla="*/ 1 h 52"/>
              <a:gd name="T2" fmla="*/ 2 w 39"/>
              <a:gd name="T3" fmla="*/ 1 h 52"/>
              <a:gd name="T4" fmla="*/ 37 w 39"/>
              <a:gd name="T5" fmla="*/ 0 h 52"/>
              <a:gd name="T6" fmla="*/ 37 w 39"/>
              <a:gd name="T7" fmla="*/ 0 h 52"/>
              <a:gd name="T8" fmla="*/ 38 w 39"/>
              <a:gd name="T9" fmla="*/ 1 h 52"/>
              <a:gd name="T10" fmla="*/ 39 w 39"/>
              <a:gd name="T11" fmla="*/ 5 h 52"/>
              <a:gd name="T12" fmla="*/ 39 w 39"/>
              <a:gd name="T13" fmla="*/ 5 h 52"/>
              <a:gd name="T14" fmla="*/ 39 w 39"/>
              <a:gd name="T15" fmla="*/ 41 h 52"/>
              <a:gd name="T16" fmla="*/ 39 w 39"/>
              <a:gd name="T17" fmla="*/ 41 h 52"/>
              <a:gd name="T18" fmla="*/ 38 w 39"/>
              <a:gd name="T19" fmla="*/ 45 h 52"/>
              <a:gd name="T20" fmla="*/ 37 w 39"/>
              <a:gd name="T21" fmla="*/ 46 h 52"/>
              <a:gd name="T22" fmla="*/ 37 w 39"/>
              <a:gd name="T23" fmla="*/ 46 h 52"/>
              <a:gd name="T24" fmla="*/ 2 w 39"/>
              <a:gd name="T25" fmla="*/ 52 h 52"/>
              <a:gd name="T26" fmla="*/ 2 w 39"/>
              <a:gd name="T27" fmla="*/ 52 h 52"/>
              <a:gd name="T28" fmla="*/ 1 w 39"/>
              <a:gd name="T29" fmla="*/ 50 h 52"/>
              <a:gd name="T30" fmla="*/ 0 w 39"/>
              <a:gd name="T31" fmla="*/ 47 h 52"/>
              <a:gd name="T32" fmla="*/ 0 w 39"/>
              <a:gd name="T33" fmla="*/ 47 h 52"/>
              <a:gd name="T34" fmla="*/ 0 w 39"/>
              <a:gd name="T35" fmla="*/ 7 h 52"/>
              <a:gd name="T36" fmla="*/ 0 w 39"/>
              <a:gd name="T37" fmla="*/ 7 h 52"/>
              <a:gd name="T38" fmla="*/ 1 w 39"/>
              <a:gd name="T39" fmla="*/ 3 h 52"/>
              <a:gd name="T40" fmla="*/ 2 w 39"/>
              <a:gd name="T41" fmla="*/ 1 h 52"/>
              <a:gd name="T42" fmla="*/ 2 w 39"/>
              <a:gd name="T43"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52">
                <a:moveTo>
                  <a:pt x="2" y="1"/>
                </a:moveTo>
                <a:lnTo>
                  <a:pt x="2" y="1"/>
                </a:lnTo>
                <a:lnTo>
                  <a:pt x="37" y="0"/>
                </a:lnTo>
                <a:lnTo>
                  <a:pt x="37" y="0"/>
                </a:lnTo>
                <a:lnTo>
                  <a:pt x="38" y="1"/>
                </a:lnTo>
                <a:lnTo>
                  <a:pt x="39" y="5"/>
                </a:lnTo>
                <a:lnTo>
                  <a:pt x="39" y="5"/>
                </a:lnTo>
                <a:lnTo>
                  <a:pt x="39" y="41"/>
                </a:lnTo>
                <a:lnTo>
                  <a:pt x="39" y="41"/>
                </a:lnTo>
                <a:lnTo>
                  <a:pt x="38" y="45"/>
                </a:lnTo>
                <a:lnTo>
                  <a:pt x="37" y="46"/>
                </a:lnTo>
                <a:lnTo>
                  <a:pt x="37" y="46"/>
                </a:lnTo>
                <a:lnTo>
                  <a:pt x="2" y="52"/>
                </a:lnTo>
                <a:lnTo>
                  <a:pt x="2" y="52"/>
                </a:lnTo>
                <a:lnTo>
                  <a:pt x="1" y="50"/>
                </a:lnTo>
                <a:lnTo>
                  <a:pt x="0" y="47"/>
                </a:lnTo>
                <a:lnTo>
                  <a:pt x="0" y="47"/>
                </a:lnTo>
                <a:lnTo>
                  <a:pt x="0" y="7"/>
                </a:lnTo>
                <a:lnTo>
                  <a:pt x="0" y="7"/>
                </a:lnTo>
                <a:lnTo>
                  <a:pt x="1" y="3"/>
                </a:lnTo>
                <a:lnTo>
                  <a:pt x="2" y="1"/>
                </a:lnTo>
                <a:lnTo>
                  <a:pt x="2"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4" name="Freeform 383">
            <a:extLst>
              <a:ext uri="{FF2B5EF4-FFF2-40B4-BE49-F238E27FC236}">
                <a16:creationId xmlns:a16="http://schemas.microsoft.com/office/drawing/2014/main" xmlns="" id="{1B794452-1A8C-4721-BBA3-239A6A30351E}"/>
              </a:ext>
            </a:extLst>
          </p:cNvPr>
          <p:cNvSpPr>
            <a:spLocks/>
          </p:cNvSpPr>
          <p:nvPr/>
        </p:nvSpPr>
        <p:spPr bwMode="gray">
          <a:xfrm>
            <a:off x="3337162" y="1841880"/>
            <a:ext cx="23056" cy="12189"/>
          </a:xfrm>
          <a:custGeom>
            <a:avLst/>
            <a:gdLst>
              <a:gd name="T0" fmla="*/ 2 w 38"/>
              <a:gd name="T1" fmla="*/ 7 h 22"/>
              <a:gd name="T2" fmla="*/ 2 w 38"/>
              <a:gd name="T3" fmla="*/ 7 h 22"/>
              <a:gd name="T4" fmla="*/ 37 w 38"/>
              <a:gd name="T5" fmla="*/ 0 h 22"/>
              <a:gd name="T6" fmla="*/ 37 w 38"/>
              <a:gd name="T7" fmla="*/ 0 h 22"/>
              <a:gd name="T8" fmla="*/ 38 w 38"/>
              <a:gd name="T9" fmla="*/ 1 h 22"/>
              <a:gd name="T10" fmla="*/ 38 w 38"/>
              <a:gd name="T11" fmla="*/ 4 h 22"/>
              <a:gd name="T12" fmla="*/ 38 w 38"/>
              <a:gd name="T13" fmla="*/ 4 h 22"/>
              <a:gd name="T14" fmla="*/ 38 w 38"/>
              <a:gd name="T15" fmla="*/ 8 h 22"/>
              <a:gd name="T16" fmla="*/ 38 w 38"/>
              <a:gd name="T17" fmla="*/ 8 h 22"/>
              <a:gd name="T18" fmla="*/ 38 w 38"/>
              <a:gd name="T19" fmla="*/ 11 h 22"/>
              <a:gd name="T20" fmla="*/ 37 w 38"/>
              <a:gd name="T21" fmla="*/ 13 h 22"/>
              <a:gd name="T22" fmla="*/ 37 w 38"/>
              <a:gd name="T23" fmla="*/ 13 h 22"/>
              <a:gd name="T24" fmla="*/ 1 w 38"/>
              <a:gd name="T25" fmla="*/ 22 h 22"/>
              <a:gd name="T26" fmla="*/ 1 w 38"/>
              <a:gd name="T27" fmla="*/ 22 h 22"/>
              <a:gd name="T28" fmla="*/ 0 w 38"/>
              <a:gd name="T29" fmla="*/ 21 h 22"/>
              <a:gd name="T30" fmla="*/ 0 w 38"/>
              <a:gd name="T31" fmla="*/ 18 h 22"/>
              <a:gd name="T32" fmla="*/ 0 w 38"/>
              <a:gd name="T33" fmla="*/ 18 h 22"/>
              <a:gd name="T34" fmla="*/ 0 w 38"/>
              <a:gd name="T35" fmla="*/ 13 h 22"/>
              <a:gd name="T36" fmla="*/ 0 w 38"/>
              <a:gd name="T37" fmla="*/ 13 h 22"/>
              <a:gd name="T38" fmla="*/ 0 w 38"/>
              <a:gd name="T39" fmla="*/ 9 h 22"/>
              <a:gd name="T40" fmla="*/ 2 w 38"/>
              <a:gd name="T41" fmla="*/ 7 h 22"/>
              <a:gd name="T42" fmla="*/ 2 w 38"/>
              <a:gd name="T43"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2" y="7"/>
                </a:moveTo>
                <a:lnTo>
                  <a:pt x="2" y="7"/>
                </a:lnTo>
                <a:lnTo>
                  <a:pt x="37" y="0"/>
                </a:lnTo>
                <a:lnTo>
                  <a:pt x="37" y="0"/>
                </a:lnTo>
                <a:lnTo>
                  <a:pt x="38" y="1"/>
                </a:lnTo>
                <a:lnTo>
                  <a:pt x="38" y="4"/>
                </a:lnTo>
                <a:lnTo>
                  <a:pt x="38" y="4"/>
                </a:lnTo>
                <a:lnTo>
                  <a:pt x="38" y="8"/>
                </a:lnTo>
                <a:lnTo>
                  <a:pt x="38" y="8"/>
                </a:lnTo>
                <a:lnTo>
                  <a:pt x="38" y="11"/>
                </a:lnTo>
                <a:lnTo>
                  <a:pt x="37" y="13"/>
                </a:lnTo>
                <a:lnTo>
                  <a:pt x="37" y="13"/>
                </a:lnTo>
                <a:lnTo>
                  <a:pt x="1" y="22"/>
                </a:lnTo>
                <a:lnTo>
                  <a:pt x="1" y="22"/>
                </a:lnTo>
                <a:lnTo>
                  <a:pt x="0" y="21"/>
                </a:lnTo>
                <a:lnTo>
                  <a:pt x="0" y="18"/>
                </a:lnTo>
                <a:lnTo>
                  <a:pt x="0" y="18"/>
                </a:lnTo>
                <a:lnTo>
                  <a:pt x="0" y="13"/>
                </a:lnTo>
                <a:lnTo>
                  <a:pt x="0" y="13"/>
                </a:lnTo>
                <a:lnTo>
                  <a:pt x="0" y="9"/>
                </a:lnTo>
                <a:lnTo>
                  <a:pt x="2" y="7"/>
                </a:lnTo>
                <a:lnTo>
                  <a:pt x="2" y="7"/>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5" name="Freeform 384">
            <a:extLst>
              <a:ext uri="{FF2B5EF4-FFF2-40B4-BE49-F238E27FC236}">
                <a16:creationId xmlns:a16="http://schemas.microsoft.com/office/drawing/2014/main" xmlns="" id="{355E8302-BD9C-4805-BEFA-A451FCFDB0AB}"/>
              </a:ext>
            </a:extLst>
          </p:cNvPr>
          <p:cNvSpPr>
            <a:spLocks/>
          </p:cNvSpPr>
          <p:nvPr/>
        </p:nvSpPr>
        <p:spPr bwMode="gray">
          <a:xfrm>
            <a:off x="3337162" y="1854623"/>
            <a:ext cx="23056" cy="13297"/>
          </a:xfrm>
          <a:custGeom>
            <a:avLst/>
            <a:gdLst>
              <a:gd name="T0" fmla="*/ 1 w 38"/>
              <a:gd name="T1" fmla="*/ 9 h 24"/>
              <a:gd name="T2" fmla="*/ 1 w 38"/>
              <a:gd name="T3" fmla="*/ 9 h 24"/>
              <a:gd name="T4" fmla="*/ 37 w 38"/>
              <a:gd name="T5" fmla="*/ 0 h 24"/>
              <a:gd name="T6" fmla="*/ 37 w 38"/>
              <a:gd name="T7" fmla="*/ 0 h 24"/>
              <a:gd name="T8" fmla="*/ 38 w 38"/>
              <a:gd name="T9" fmla="*/ 1 h 24"/>
              <a:gd name="T10" fmla="*/ 38 w 38"/>
              <a:gd name="T11" fmla="*/ 4 h 24"/>
              <a:gd name="T12" fmla="*/ 38 w 38"/>
              <a:gd name="T13" fmla="*/ 4 h 24"/>
              <a:gd name="T14" fmla="*/ 38 w 38"/>
              <a:gd name="T15" fmla="*/ 8 h 24"/>
              <a:gd name="T16" fmla="*/ 38 w 38"/>
              <a:gd name="T17" fmla="*/ 8 h 24"/>
              <a:gd name="T18" fmla="*/ 38 w 38"/>
              <a:gd name="T19" fmla="*/ 11 h 24"/>
              <a:gd name="T20" fmla="*/ 37 w 38"/>
              <a:gd name="T21" fmla="*/ 13 h 24"/>
              <a:gd name="T22" fmla="*/ 37 w 38"/>
              <a:gd name="T23" fmla="*/ 13 h 24"/>
              <a:gd name="T24" fmla="*/ 1 w 38"/>
              <a:gd name="T25" fmla="*/ 24 h 24"/>
              <a:gd name="T26" fmla="*/ 1 w 38"/>
              <a:gd name="T27" fmla="*/ 24 h 24"/>
              <a:gd name="T28" fmla="*/ 0 w 38"/>
              <a:gd name="T29" fmla="*/ 23 h 24"/>
              <a:gd name="T30" fmla="*/ 0 w 38"/>
              <a:gd name="T31" fmla="*/ 19 h 24"/>
              <a:gd name="T32" fmla="*/ 0 w 38"/>
              <a:gd name="T33" fmla="*/ 19 h 24"/>
              <a:gd name="T34" fmla="*/ 0 w 38"/>
              <a:gd name="T35" fmla="*/ 15 h 24"/>
              <a:gd name="T36" fmla="*/ 0 w 38"/>
              <a:gd name="T37" fmla="*/ 15 h 24"/>
              <a:gd name="T38" fmla="*/ 0 w 38"/>
              <a:gd name="T39" fmla="*/ 11 h 24"/>
              <a:gd name="T40" fmla="*/ 1 w 38"/>
              <a:gd name="T41" fmla="*/ 9 h 24"/>
              <a:gd name="T42" fmla="*/ 1 w 38"/>
              <a:gd name="T43"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4">
                <a:moveTo>
                  <a:pt x="1" y="9"/>
                </a:moveTo>
                <a:lnTo>
                  <a:pt x="1" y="9"/>
                </a:lnTo>
                <a:lnTo>
                  <a:pt x="37" y="0"/>
                </a:lnTo>
                <a:lnTo>
                  <a:pt x="37" y="0"/>
                </a:lnTo>
                <a:lnTo>
                  <a:pt x="38" y="1"/>
                </a:lnTo>
                <a:lnTo>
                  <a:pt x="38" y="4"/>
                </a:lnTo>
                <a:lnTo>
                  <a:pt x="38" y="4"/>
                </a:lnTo>
                <a:lnTo>
                  <a:pt x="38" y="8"/>
                </a:lnTo>
                <a:lnTo>
                  <a:pt x="38" y="8"/>
                </a:lnTo>
                <a:lnTo>
                  <a:pt x="38" y="11"/>
                </a:lnTo>
                <a:lnTo>
                  <a:pt x="37" y="13"/>
                </a:lnTo>
                <a:lnTo>
                  <a:pt x="37" y="13"/>
                </a:lnTo>
                <a:lnTo>
                  <a:pt x="1" y="24"/>
                </a:lnTo>
                <a:lnTo>
                  <a:pt x="1" y="24"/>
                </a:lnTo>
                <a:lnTo>
                  <a:pt x="0" y="23"/>
                </a:lnTo>
                <a:lnTo>
                  <a:pt x="0" y="19"/>
                </a:lnTo>
                <a:lnTo>
                  <a:pt x="0" y="19"/>
                </a:lnTo>
                <a:lnTo>
                  <a:pt x="0" y="15"/>
                </a:lnTo>
                <a:lnTo>
                  <a:pt x="0" y="15"/>
                </a:lnTo>
                <a:lnTo>
                  <a:pt x="0" y="11"/>
                </a:lnTo>
                <a:lnTo>
                  <a:pt x="1" y="9"/>
                </a:lnTo>
                <a:lnTo>
                  <a:pt x="1" y="9"/>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6" name="Freeform 385">
            <a:extLst>
              <a:ext uri="{FF2B5EF4-FFF2-40B4-BE49-F238E27FC236}">
                <a16:creationId xmlns:a16="http://schemas.microsoft.com/office/drawing/2014/main" xmlns="" id="{B31BC02A-509A-425E-937D-88AF4AA2D475}"/>
              </a:ext>
            </a:extLst>
          </p:cNvPr>
          <p:cNvSpPr>
            <a:spLocks/>
          </p:cNvSpPr>
          <p:nvPr/>
        </p:nvSpPr>
        <p:spPr bwMode="gray">
          <a:xfrm>
            <a:off x="3369319" y="1686745"/>
            <a:ext cx="34584" cy="186718"/>
          </a:xfrm>
          <a:custGeom>
            <a:avLst/>
            <a:gdLst>
              <a:gd name="T0" fmla="*/ 6 w 57"/>
              <a:gd name="T1" fmla="*/ 1 h 337"/>
              <a:gd name="T2" fmla="*/ 6 w 57"/>
              <a:gd name="T3" fmla="*/ 1 h 337"/>
              <a:gd name="T4" fmla="*/ 54 w 57"/>
              <a:gd name="T5" fmla="*/ 25 h 337"/>
              <a:gd name="T6" fmla="*/ 54 w 57"/>
              <a:gd name="T7" fmla="*/ 25 h 337"/>
              <a:gd name="T8" fmla="*/ 57 w 57"/>
              <a:gd name="T9" fmla="*/ 26 h 337"/>
              <a:gd name="T10" fmla="*/ 57 w 57"/>
              <a:gd name="T11" fmla="*/ 28 h 337"/>
              <a:gd name="T12" fmla="*/ 57 w 57"/>
              <a:gd name="T13" fmla="*/ 30 h 337"/>
              <a:gd name="T14" fmla="*/ 57 w 57"/>
              <a:gd name="T15" fmla="*/ 30 h 337"/>
              <a:gd name="T16" fmla="*/ 57 w 57"/>
              <a:gd name="T17" fmla="*/ 172 h 337"/>
              <a:gd name="T18" fmla="*/ 57 w 57"/>
              <a:gd name="T19" fmla="*/ 172 h 337"/>
              <a:gd name="T20" fmla="*/ 56 w 57"/>
              <a:gd name="T21" fmla="*/ 312 h 337"/>
              <a:gd name="T22" fmla="*/ 56 w 57"/>
              <a:gd name="T23" fmla="*/ 312 h 337"/>
              <a:gd name="T24" fmla="*/ 56 w 57"/>
              <a:gd name="T25" fmla="*/ 315 h 337"/>
              <a:gd name="T26" fmla="*/ 55 w 57"/>
              <a:gd name="T27" fmla="*/ 316 h 337"/>
              <a:gd name="T28" fmla="*/ 53 w 57"/>
              <a:gd name="T29" fmla="*/ 318 h 337"/>
              <a:gd name="T30" fmla="*/ 53 w 57"/>
              <a:gd name="T31" fmla="*/ 318 h 337"/>
              <a:gd name="T32" fmla="*/ 3 w 57"/>
              <a:gd name="T33" fmla="*/ 337 h 337"/>
              <a:gd name="T34" fmla="*/ 3 w 57"/>
              <a:gd name="T35" fmla="*/ 337 h 337"/>
              <a:gd name="T36" fmla="*/ 2 w 57"/>
              <a:gd name="T37" fmla="*/ 337 h 337"/>
              <a:gd name="T38" fmla="*/ 1 w 57"/>
              <a:gd name="T39" fmla="*/ 336 h 337"/>
              <a:gd name="T40" fmla="*/ 0 w 57"/>
              <a:gd name="T41" fmla="*/ 334 h 337"/>
              <a:gd name="T42" fmla="*/ 0 w 57"/>
              <a:gd name="T43" fmla="*/ 331 h 337"/>
              <a:gd name="T44" fmla="*/ 0 w 57"/>
              <a:gd name="T45" fmla="*/ 331 h 337"/>
              <a:gd name="T46" fmla="*/ 1 w 57"/>
              <a:gd name="T47" fmla="*/ 168 h 337"/>
              <a:gd name="T48" fmla="*/ 1 w 57"/>
              <a:gd name="T49" fmla="*/ 168 h 337"/>
              <a:gd name="T50" fmla="*/ 2 w 57"/>
              <a:gd name="T51" fmla="*/ 4 h 337"/>
              <a:gd name="T52" fmla="*/ 2 w 57"/>
              <a:gd name="T53" fmla="*/ 4 h 337"/>
              <a:gd name="T54" fmla="*/ 2 w 57"/>
              <a:gd name="T55" fmla="*/ 1 h 337"/>
              <a:gd name="T56" fmla="*/ 3 w 57"/>
              <a:gd name="T57" fmla="*/ 0 h 337"/>
              <a:gd name="T58" fmla="*/ 4 w 57"/>
              <a:gd name="T59" fmla="*/ 0 h 337"/>
              <a:gd name="T60" fmla="*/ 6 w 57"/>
              <a:gd name="T61" fmla="*/ 1 h 337"/>
              <a:gd name="T62" fmla="*/ 6 w 57"/>
              <a:gd name="T63" fmla="*/ 1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337">
                <a:moveTo>
                  <a:pt x="6" y="1"/>
                </a:moveTo>
                <a:lnTo>
                  <a:pt x="6" y="1"/>
                </a:lnTo>
                <a:lnTo>
                  <a:pt x="54" y="25"/>
                </a:lnTo>
                <a:lnTo>
                  <a:pt x="54" y="25"/>
                </a:lnTo>
                <a:lnTo>
                  <a:pt x="57" y="26"/>
                </a:lnTo>
                <a:lnTo>
                  <a:pt x="57" y="28"/>
                </a:lnTo>
                <a:lnTo>
                  <a:pt x="57" y="30"/>
                </a:lnTo>
                <a:lnTo>
                  <a:pt x="57" y="30"/>
                </a:lnTo>
                <a:lnTo>
                  <a:pt x="57" y="172"/>
                </a:lnTo>
                <a:lnTo>
                  <a:pt x="57" y="172"/>
                </a:lnTo>
                <a:lnTo>
                  <a:pt x="56" y="312"/>
                </a:lnTo>
                <a:lnTo>
                  <a:pt x="56" y="312"/>
                </a:lnTo>
                <a:lnTo>
                  <a:pt x="56" y="315"/>
                </a:lnTo>
                <a:lnTo>
                  <a:pt x="55" y="316"/>
                </a:lnTo>
                <a:lnTo>
                  <a:pt x="53" y="318"/>
                </a:lnTo>
                <a:lnTo>
                  <a:pt x="53" y="318"/>
                </a:lnTo>
                <a:lnTo>
                  <a:pt x="3" y="337"/>
                </a:lnTo>
                <a:lnTo>
                  <a:pt x="3" y="337"/>
                </a:lnTo>
                <a:lnTo>
                  <a:pt x="2" y="337"/>
                </a:lnTo>
                <a:lnTo>
                  <a:pt x="1" y="336"/>
                </a:lnTo>
                <a:lnTo>
                  <a:pt x="0" y="334"/>
                </a:lnTo>
                <a:lnTo>
                  <a:pt x="0" y="331"/>
                </a:lnTo>
                <a:lnTo>
                  <a:pt x="0" y="331"/>
                </a:lnTo>
                <a:lnTo>
                  <a:pt x="1" y="168"/>
                </a:lnTo>
                <a:lnTo>
                  <a:pt x="1" y="168"/>
                </a:lnTo>
                <a:lnTo>
                  <a:pt x="2" y="4"/>
                </a:lnTo>
                <a:lnTo>
                  <a:pt x="2" y="4"/>
                </a:lnTo>
                <a:lnTo>
                  <a:pt x="2" y="1"/>
                </a:lnTo>
                <a:lnTo>
                  <a:pt x="3" y="0"/>
                </a:lnTo>
                <a:lnTo>
                  <a:pt x="4" y="0"/>
                </a:lnTo>
                <a:lnTo>
                  <a:pt x="6" y="1"/>
                </a:lnTo>
                <a:lnTo>
                  <a:pt x="6"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7" name="Freeform 386">
            <a:extLst>
              <a:ext uri="{FF2B5EF4-FFF2-40B4-BE49-F238E27FC236}">
                <a16:creationId xmlns:a16="http://schemas.microsoft.com/office/drawing/2014/main" xmlns="" id="{0C373951-00D3-4523-A800-2FFCD5DFBA75}"/>
              </a:ext>
            </a:extLst>
          </p:cNvPr>
          <p:cNvSpPr>
            <a:spLocks/>
          </p:cNvSpPr>
          <p:nvPr/>
        </p:nvSpPr>
        <p:spPr bwMode="gray">
          <a:xfrm>
            <a:off x="3375386" y="1704474"/>
            <a:ext cx="23056" cy="29919"/>
          </a:xfrm>
          <a:custGeom>
            <a:avLst/>
            <a:gdLst>
              <a:gd name="T0" fmla="*/ 2 w 38"/>
              <a:gd name="T1" fmla="*/ 0 h 54"/>
              <a:gd name="T2" fmla="*/ 2 w 38"/>
              <a:gd name="T3" fmla="*/ 0 h 54"/>
              <a:gd name="T4" fmla="*/ 36 w 38"/>
              <a:gd name="T5" fmla="*/ 15 h 54"/>
              <a:gd name="T6" fmla="*/ 36 w 38"/>
              <a:gd name="T7" fmla="*/ 15 h 54"/>
              <a:gd name="T8" fmla="*/ 37 w 38"/>
              <a:gd name="T9" fmla="*/ 16 h 54"/>
              <a:gd name="T10" fmla="*/ 38 w 38"/>
              <a:gd name="T11" fmla="*/ 19 h 54"/>
              <a:gd name="T12" fmla="*/ 38 w 38"/>
              <a:gd name="T13" fmla="*/ 19 h 54"/>
              <a:gd name="T14" fmla="*/ 38 w 38"/>
              <a:gd name="T15" fmla="*/ 50 h 54"/>
              <a:gd name="T16" fmla="*/ 38 w 38"/>
              <a:gd name="T17" fmla="*/ 50 h 54"/>
              <a:gd name="T18" fmla="*/ 37 w 38"/>
              <a:gd name="T19" fmla="*/ 52 h 54"/>
              <a:gd name="T20" fmla="*/ 36 w 38"/>
              <a:gd name="T21" fmla="*/ 54 h 54"/>
              <a:gd name="T22" fmla="*/ 36 w 38"/>
              <a:gd name="T23" fmla="*/ 54 h 54"/>
              <a:gd name="T24" fmla="*/ 2 w 38"/>
              <a:gd name="T25" fmla="*/ 43 h 54"/>
              <a:gd name="T26" fmla="*/ 2 w 38"/>
              <a:gd name="T27" fmla="*/ 43 h 54"/>
              <a:gd name="T28" fmla="*/ 1 w 38"/>
              <a:gd name="T29" fmla="*/ 41 h 54"/>
              <a:gd name="T30" fmla="*/ 0 w 38"/>
              <a:gd name="T31" fmla="*/ 38 h 54"/>
              <a:gd name="T32" fmla="*/ 0 w 38"/>
              <a:gd name="T33" fmla="*/ 38 h 54"/>
              <a:gd name="T34" fmla="*/ 1 w 38"/>
              <a:gd name="T35" fmla="*/ 3 h 54"/>
              <a:gd name="T36" fmla="*/ 1 w 38"/>
              <a:gd name="T37" fmla="*/ 3 h 54"/>
              <a:gd name="T38" fmla="*/ 1 w 38"/>
              <a:gd name="T39" fmla="*/ 0 h 54"/>
              <a:gd name="T40" fmla="*/ 2 w 38"/>
              <a:gd name="T41" fmla="*/ 0 h 54"/>
              <a:gd name="T42" fmla="*/ 2 w 38"/>
              <a:gd name="T4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4">
                <a:moveTo>
                  <a:pt x="2" y="0"/>
                </a:moveTo>
                <a:lnTo>
                  <a:pt x="2" y="0"/>
                </a:lnTo>
                <a:lnTo>
                  <a:pt x="36" y="15"/>
                </a:lnTo>
                <a:lnTo>
                  <a:pt x="36" y="15"/>
                </a:lnTo>
                <a:lnTo>
                  <a:pt x="37" y="16"/>
                </a:lnTo>
                <a:lnTo>
                  <a:pt x="38" y="19"/>
                </a:lnTo>
                <a:lnTo>
                  <a:pt x="38" y="19"/>
                </a:lnTo>
                <a:lnTo>
                  <a:pt x="38" y="50"/>
                </a:lnTo>
                <a:lnTo>
                  <a:pt x="38" y="50"/>
                </a:lnTo>
                <a:lnTo>
                  <a:pt x="37" y="52"/>
                </a:lnTo>
                <a:lnTo>
                  <a:pt x="36" y="54"/>
                </a:lnTo>
                <a:lnTo>
                  <a:pt x="36" y="54"/>
                </a:lnTo>
                <a:lnTo>
                  <a:pt x="2" y="43"/>
                </a:lnTo>
                <a:lnTo>
                  <a:pt x="2" y="43"/>
                </a:lnTo>
                <a:lnTo>
                  <a:pt x="1" y="41"/>
                </a:lnTo>
                <a:lnTo>
                  <a:pt x="0" y="38"/>
                </a:lnTo>
                <a:lnTo>
                  <a:pt x="0" y="38"/>
                </a:lnTo>
                <a:lnTo>
                  <a:pt x="1" y="3"/>
                </a:lnTo>
                <a:lnTo>
                  <a:pt x="1" y="3"/>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8" name="Freeform 387">
            <a:extLst>
              <a:ext uri="{FF2B5EF4-FFF2-40B4-BE49-F238E27FC236}">
                <a16:creationId xmlns:a16="http://schemas.microsoft.com/office/drawing/2014/main" xmlns="" id="{CE07F081-B41E-45F8-805F-17B38D97C3A3}"/>
              </a:ext>
            </a:extLst>
          </p:cNvPr>
          <p:cNvSpPr>
            <a:spLocks/>
          </p:cNvSpPr>
          <p:nvPr/>
        </p:nvSpPr>
        <p:spPr bwMode="gray">
          <a:xfrm>
            <a:off x="3375386" y="1737164"/>
            <a:ext cx="22449" cy="26595"/>
          </a:xfrm>
          <a:custGeom>
            <a:avLst/>
            <a:gdLst>
              <a:gd name="T0" fmla="*/ 2 w 37"/>
              <a:gd name="T1" fmla="*/ 0 h 48"/>
              <a:gd name="T2" fmla="*/ 2 w 37"/>
              <a:gd name="T3" fmla="*/ 0 h 48"/>
              <a:gd name="T4" fmla="*/ 36 w 37"/>
              <a:gd name="T5" fmla="*/ 9 h 48"/>
              <a:gd name="T6" fmla="*/ 36 w 37"/>
              <a:gd name="T7" fmla="*/ 9 h 48"/>
              <a:gd name="T8" fmla="*/ 37 w 37"/>
              <a:gd name="T9" fmla="*/ 10 h 48"/>
              <a:gd name="T10" fmla="*/ 37 w 37"/>
              <a:gd name="T11" fmla="*/ 13 h 48"/>
              <a:gd name="T12" fmla="*/ 37 w 37"/>
              <a:gd name="T13" fmla="*/ 13 h 48"/>
              <a:gd name="T14" fmla="*/ 37 w 37"/>
              <a:gd name="T15" fmla="*/ 45 h 48"/>
              <a:gd name="T16" fmla="*/ 37 w 37"/>
              <a:gd name="T17" fmla="*/ 45 h 48"/>
              <a:gd name="T18" fmla="*/ 37 w 37"/>
              <a:gd name="T19" fmla="*/ 47 h 48"/>
              <a:gd name="T20" fmla="*/ 36 w 37"/>
              <a:gd name="T21" fmla="*/ 48 h 48"/>
              <a:gd name="T22" fmla="*/ 36 w 37"/>
              <a:gd name="T23" fmla="*/ 48 h 48"/>
              <a:gd name="T24" fmla="*/ 2 w 37"/>
              <a:gd name="T25" fmla="*/ 43 h 48"/>
              <a:gd name="T26" fmla="*/ 2 w 37"/>
              <a:gd name="T27" fmla="*/ 43 h 48"/>
              <a:gd name="T28" fmla="*/ 1 w 37"/>
              <a:gd name="T29" fmla="*/ 42 h 48"/>
              <a:gd name="T30" fmla="*/ 0 w 37"/>
              <a:gd name="T31" fmla="*/ 37 h 48"/>
              <a:gd name="T32" fmla="*/ 0 w 37"/>
              <a:gd name="T33" fmla="*/ 37 h 48"/>
              <a:gd name="T34" fmla="*/ 0 w 37"/>
              <a:gd name="T35" fmla="*/ 4 h 48"/>
              <a:gd name="T36" fmla="*/ 0 w 37"/>
              <a:gd name="T37" fmla="*/ 4 h 48"/>
              <a:gd name="T38" fmla="*/ 1 w 37"/>
              <a:gd name="T39" fmla="*/ 1 h 48"/>
              <a:gd name="T40" fmla="*/ 2 w 37"/>
              <a:gd name="T41" fmla="*/ 0 h 48"/>
              <a:gd name="T42" fmla="*/ 2 w 37"/>
              <a:gd name="T4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48">
                <a:moveTo>
                  <a:pt x="2" y="0"/>
                </a:moveTo>
                <a:lnTo>
                  <a:pt x="2" y="0"/>
                </a:lnTo>
                <a:lnTo>
                  <a:pt x="36" y="9"/>
                </a:lnTo>
                <a:lnTo>
                  <a:pt x="36" y="9"/>
                </a:lnTo>
                <a:lnTo>
                  <a:pt x="37" y="10"/>
                </a:lnTo>
                <a:lnTo>
                  <a:pt x="37" y="13"/>
                </a:lnTo>
                <a:lnTo>
                  <a:pt x="37" y="13"/>
                </a:lnTo>
                <a:lnTo>
                  <a:pt x="37" y="45"/>
                </a:lnTo>
                <a:lnTo>
                  <a:pt x="37" y="45"/>
                </a:lnTo>
                <a:lnTo>
                  <a:pt x="37" y="47"/>
                </a:lnTo>
                <a:lnTo>
                  <a:pt x="36" y="48"/>
                </a:lnTo>
                <a:lnTo>
                  <a:pt x="36" y="48"/>
                </a:lnTo>
                <a:lnTo>
                  <a:pt x="2" y="43"/>
                </a:lnTo>
                <a:lnTo>
                  <a:pt x="2" y="43"/>
                </a:lnTo>
                <a:lnTo>
                  <a:pt x="1" y="42"/>
                </a:lnTo>
                <a:lnTo>
                  <a:pt x="0" y="37"/>
                </a:lnTo>
                <a:lnTo>
                  <a:pt x="0" y="37"/>
                </a:lnTo>
                <a:lnTo>
                  <a:pt x="0" y="4"/>
                </a:lnTo>
                <a:lnTo>
                  <a:pt x="0" y="4"/>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59" name="Freeform 388">
            <a:extLst>
              <a:ext uri="{FF2B5EF4-FFF2-40B4-BE49-F238E27FC236}">
                <a16:creationId xmlns:a16="http://schemas.microsoft.com/office/drawing/2014/main" xmlns="" id="{E2EB4FAA-1BA7-4894-A79B-36F14F823E34}"/>
              </a:ext>
            </a:extLst>
          </p:cNvPr>
          <p:cNvSpPr>
            <a:spLocks/>
          </p:cNvSpPr>
          <p:nvPr/>
        </p:nvSpPr>
        <p:spPr bwMode="gray">
          <a:xfrm>
            <a:off x="3375386" y="1769299"/>
            <a:ext cx="22449" cy="23825"/>
          </a:xfrm>
          <a:custGeom>
            <a:avLst/>
            <a:gdLst>
              <a:gd name="T0" fmla="*/ 1 w 37"/>
              <a:gd name="T1" fmla="*/ 0 h 43"/>
              <a:gd name="T2" fmla="*/ 1 w 37"/>
              <a:gd name="T3" fmla="*/ 0 h 43"/>
              <a:gd name="T4" fmla="*/ 36 w 37"/>
              <a:gd name="T5" fmla="*/ 4 h 43"/>
              <a:gd name="T6" fmla="*/ 36 w 37"/>
              <a:gd name="T7" fmla="*/ 4 h 43"/>
              <a:gd name="T8" fmla="*/ 37 w 37"/>
              <a:gd name="T9" fmla="*/ 5 h 43"/>
              <a:gd name="T10" fmla="*/ 37 w 37"/>
              <a:gd name="T11" fmla="*/ 9 h 43"/>
              <a:gd name="T12" fmla="*/ 37 w 37"/>
              <a:gd name="T13" fmla="*/ 9 h 43"/>
              <a:gd name="T14" fmla="*/ 37 w 37"/>
              <a:gd name="T15" fmla="*/ 39 h 43"/>
              <a:gd name="T16" fmla="*/ 37 w 37"/>
              <a:gd name="T17" fmla="*/ 39 h 43"/>
              <a:gd name="T18" fmla="*/ 37 w 37"/>
              <a:gd name="T19" fmla="*/ 42 h 43"/>
              <a:gd name="T20" fmla="*/ 35 w 37"/>
              <a:gd name="T21" fmla="*/ 43 h 43"/>
              <a:gd name="T22" fmla="*/ 35 w 37"/>
              <a:gd name="T23" fmla="*/ 43 h 43"/>
              <a:gd name="T24" fmla="*/ 1 w 37"/>
              <a:gd name="T25" fmla="*/ 43 h 43"/>
              <a:gd name="T26" fmla="*/ 1 w 37"/>
              <a:gd name="T27" fmla="*/ 43 h 43"/>
              <a:gd name="T28" fmla="*/ 0 w 37"/>
              <a:gd name="T29" fmla="*/ 42 h 43"/>
              <a:gd name="T30" fmla="*/ 0 w 37"/>
              <a:gd name="T31" fmla="*/ 39 h 43"/>
              <a:gd name="T32" fmla="*/ 0 w 37"/>
              <a:gd name="T33" fmla="*/ 39 h 43"/>
              <a:gd name="T34" fmla="*/ 0 w 37"/>
              <a:gd name="T35" fmla="*/ 4 h 43"/>
              <a:gd name="T36" fmla="*/ 0 w 37"/>
              <a:gd name="T37" fmla="*/ 4 h 43"/>
              <a:gd name="T38" fmla="*/ 0 w 37"/>
              <a:gd name="T39" fmla="*/ 1 h 43"/>
              <a:gd name="T40" fmla="*/ 1 w 37"/>
              <a:gd name="T41" fmla="*/ 0 h 43"/>
              <a:gd name="T42" fmla="*/ 1 w 37"/>
              <a:gd name="T4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43">
                <a:moveTo>
                  <a:pt x="1" y="0"/>
                </a:moveTo>
                <a:lnTo>
                  <a:pt x="1" y="0"/>
                </a:lnTo>
                <a:lnTo>
                  <a:pt x="36" y="4"/>
                </a:lnTo>
                <a:lnTo>
                  <a:pt x="36" y="4"/>
                </a:lnTo>
                <a:lnTo>
                  <a:pt x="37" y="5"/>
                </a:lnTo>
                <a:lnTo>
                  <a:pt x="37" y="9"/>
                </a:lnTo>
                <a:lnTo>
                  <a:pt x="37" y="9"/>
                </a:lnTo>
                <a:lnTo>
                  <a:pt x="37" y="39"/>
                </a:lnTo>
                <a:lnTo>
                  <a:pt x="37" y="39"/>
                </a:lnTo>
                <a:lnTo>
                  <a:pt x="37" y="42"/>
                </a:lnTo>
                <a:lnTo>
                  <a:pt x="35" y="43"/>
                </a:lnTo>
                <a:lnTo>
                  <a:pt x="35" y="43"/>
                </a:lnTo>
                <a:lnTo>
                  <a:pt x="1" y="43"/>
                </a:lnTo>
                <a:lnTo>
                  <a:pt x="1" y="43"/>
                </a:lnTo>
                <a:lnTo>
                  <a:pt x="0" y="42"/>
                </a:lnTo>
                <a:lnTo>
                  <a:pt x="0" y="39"/>
                </a:lnTo>
                <a:lnTo>
                  <a:pt x="0" y="39"/>
                </a:lnTo>
                <a:lnTo>
                  <a:pt x="0" y="4"/>
                </a:lnTo>
                <a:lnTo>
                  <a:pt x="0" y="4"/>
                </a:lnTo>
                <a:lnTo>
                  <a:pt x="0" y="1"/>
                </a:lnTo>
                <a:lnTo>
                  <a:pt x="1" y="0"/>
                </a:lnTo>
                <a:lnTo>
                  <a:pt x="1"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0" name="Freeform 389">
            <a:extLst>
              <a:ext uri="{FF2B5EF4-FFF2-40B4-BE49-F238E27FC236}">
                <a16:creationId xmlns:a16="http://schemas.microsoft.com/office/drawing/2014/main" xmlns="" id="{54852235-CC75-441D-9EDB-080EC2E90FD9}"/>
              </a:ext>
            </a:extLst>
          </p:cNvPr>
          <p:cNvSpPr>
            <a:spLocks/>
          </p:cNvSpPr>
          <p:nvPr/>
        </p:nvSpPr>
        <p:spPr bwMode="gray">
          <a:xfrm>
            <a:off x="3374779" y="1801434"/>
            <a:ext cx="23056" cy="24379"/>
          </a:xfrm>
          <a:custGeom>
            <a:avLst/>
            <a:gdLst>
              <a:gd name="T0" fmla="*/ 2 w 38"/>
              <a:gd name="T1" fmla="*/ 1 h 44"/>
              <a:gd name="T2" fmla="*/ 2 w 38"/>
              <a:gd name="T3" fmla="*/ 1 h 44"/>
              <a:gd name="T4" fmla="*/ 36 w 38"/>
              <a:gd name="T5" fmla="*/ 0 h 44"/>
              <a:gd name="T6" fmla="*/ 36 w 38"/>
              <a:gd name="T7" fmla="*/ 0 h 44"/>
              <a:gd name="T8" fmla="*/ 37 w 38"/>
              <a:gd name="T9" fmla="*/ 1 h 44"/>
              <a:gd name="T10" fmla="*/ 38 w 38"/>
              <a:gd name="T11" fmla="*/ 4 h 44"/>
              <a:gd name="T12" fmla="*/ 38 w 38"/>
              <a:gd name="T13" fmla="*/ 4 h 44"/>
              <a:gd name="T14" fmla="*/ 38 w 38"/>
              <a:gd name="T15" fmla="*/ 34 h 44"/>
              <a:gd name="T16" fmla="*/ 38 w 38"/>
              <a:gd name="T17" fmla="*/ 34 h 44"/>
              <a:gd name="T18" fmla="*/ 37 w 38"/>
              <a:gd name="T19" fmla="*/ 37 h 44"/>
              <a:gd name="T20" fmla="*/ 36 w 38"/>
              <a:gd name="T21" fmla="*/ 38 h 44"/>
              <a:gd name="T22" fmla="*/ 36 w 38"/>
              <a:gd name="T23" fmla="*/ 38 h 44"/>
              <a:gd name="T24" fmla="*/ 2 w 38"/>
              <a:gd name="T25" fmla="*/ 44 h 44"/>
              <a:gd name="T26" fmla="*/ 2 w 38"/>
              <a:gd name="T27" fmla="*/ 44 h 44"/>
              <a:gd name="T28" fmla="*/ 1 w 38"/>
              <a:gd name="T29" fmla="*/ 43 h 44"/>
              <a:gd name="T30" fmla="*/ 0 w 38"/>
              <a:gd name="T31" fmla="*/ 39 h 44"/>
              <a:gd name="T32" fmla="*/ 0 w 38"/>
              <a:gd name="T33" fmla="*/ 39 h 44"/>
              <a:gd name="T34" fmla="*/ 1 w 38"/>
              <a:gd name="T35" fmla="*/ 6 h 44"/>
              <a:gd name="T36" fmla="*/ 1 w 38"/>
              <a:gd name="T37" fmla="*/ 6 h 44"/>
              <a:gd name="T38" fmla="*/ 1 w 38"/>
              <a:gd name="T39" fmla="*/ 2 h 44"/>
              <a:gd name="T40" fmla="*/ 2 w 38"/>
              <a:gd name="T41" fmla="*/ 1 h 44"/>
              <a:gd name="T42" fmla="*/ 2 w 38"/>
              <a:gd name="T43"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44">
                <a:moveTo>
                  <a:pt x="2" y="1"/>
                </a:moveTo>
                <a:lnTo>
                  <a:pt x="2" y="1"/>
                </a:lnTo>
                <a:lnTo>
                  <a:pt x="36" y="0"/>
                </a:lnTo>
                <a:lnTo>
                  <a:pt x="36" y="0"/>
                </a:lnTo>
                <a:lnTo>
                  <a:pt x="37" y="1"/>
                </a:lnTo>
                <a:lnTo>
                  <a:pt x="38" y="4"/>
                </a:lnTo>
                <a:lnTo>
                  <a:pt x="38" y="4"/>
                </a:lnTo>
                <a:lnTo>
                  <a:pt x="38" y="34"/>
                </a:lnTo>
                <a:lnTo>
                  <a:pt x="38" y="34"/>
                </a:lnTo>
                <a:lnTo>
                  <a:pt x="37" y="37"/>
                </a:lnTo>
                <a:lnTo>
                  <a:pt x="36" y="38"/>
                </a:lnTo>
                <a:lnTo>
                  <a:pt x="36" y="38"/>
                </a:lnTo>
                <a:lnTo>
                  <a:pt x="2" y="44"/>
                </a:lnTo>
                <a:lnTo>
                  <a:pt x="2" y="44"/>
                </a:lnTo>
                <a:lnTo>
                  <a:pt x="1" y="43"/>
                </a:lnTo>
                <a:lnTo>
                  <a:pt x="0" y="39"/>
                </a:lnTo>
                <a:lnTo>
                  <a:pt x="0" y="39"/>
                </a:lnTo>
                <a:lnTo>
                  <a:pt x="1" y="6"/>
                </a:lnTo>
                <a:lnTo>
                  <a:pt x="1" y="6"/>
                </a:lnTo>
                <a:lnTo>
                  <a:pt x="1" y="2"/>
                </a:lnTo>
                <a:lnTo>
                  <a:pt x="2" y="1"/>
                </a:lnTo>
                <a:lnTo>
                  <a:pt x="2"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1" name="Freeform 390">
            <a:extLst>
              <a:ext uri="{FF2B5EF4-FFF2-40B4-BE49-F238E27FC236}">
                <a16:creationId xmlns:a16="http://schemas.microsoft.com/office/drawing/2014/main" xmlns="" id="{FDB32A2F-9AB0-4E63-98AB-53986D25F710}"/>
              </a:ext>
            </a:extLst>
          </p:cNvPr>
          <p:cNvSpPr>
            <a:spLocks/>
          </p:cNvSpPr>
          <p:nvPr/>
        </p:nvSpPr>
        <p:spPr bwMode="gray">
          <a:xfrm>
            <a:off x="3374779" y="1834123"/>
            <a:ext cx="23056" cy="11635"/>
          </a:xfrm>
          <a:custGeom>
            <a:avLst/>
            <a:gdLst>
              <a:gd name="T0" fmla="*/ 2 w 38"/>
              <a:gd name="T1" fmla="*/ 8 h 21"/>
              <a:gd name="T2" fmla="*/ 2 w 38"/>
              <a:gd name="T3" fmla="*/ 8 h 21"/>
              <a:gd name="T4" fmla="*/ 36 w 38"/>
              <a:gd name="T5" fmla="*/ 0 h 21"/>
              <a:gd name="T6" fmla="*/ 36 w 38"/>
              <a:gd name="T7" fmla="*/ 0 h 21"/>
              <a:gd name="T8" fmla="*/ 37 w 38"/>
              <a:gd name="T9" fmla="*/ 1 h 21"/>
              <a:gd name="T10" fmla="*/ 38 w 38"/>
              <a:gd name="T11" fmla="*/ 4 h 21"/>
              <a:gd name="T12" fmla="*/ 38 w 38"/>
              <a:gd name="T13" fmla="*/ 4 h 21"/>
              <a:gd name="T14" fmla="*/ 38 w 38"/>
              <a:gd name="T15" fmla="*/ 8 h 21"/>
              <a:gd name="T16" fmla="*/ 38 w 38"/>
              <a:gd name="T17" fmla="*/ 8 h 21"/>
              <a:gd name="T18" fmla="*/ 37 w 38"/>
              <a:gd name="T19" fmla="*/ 11 h 21"/>
              <a:gd name="T20" fmla="*/ 36 w 38"/>
              <a:gd name="T21" fmla="*/ 12 h 21"/>
              <a:gd name="T22" fmla="*/ 36 w 38"/>
              <a:gd name="T23" fmla="*/ 12 h 21"/>
              <a:gd name="T24" fmla="*/ 2 w 38"/>
              <a:gd name="T25" fmla="*/ 21 h 21"/>
              <a:gd name="T26" fmla="*/ 2 w 38"/>
              <a:gd name="T27" fmla="*/ 21 h 21"/>
              <a:gd name="T28" fmla="*/ 1 w 38"/>
              <a:gd name="T29" fmla="*/ 19 h 21"/>
              <a:gd name="T30" fmla="*/ 0 w 38"/>
              <a:gd name="T31" fmla="*/ 16 h 21"/>
              <a:gd name="T32" fmla="*/ 0 w 38"/>
              <a:gd name="T33" fmla="*/ 16 h 21"/>
              <a:gd name="T34" fmla="*/ 0 w 38"/>
              <a:gd name="T35" fmla="*/ 13 h 21"/>
              <a:gd name="T36" fmla="*/ 0 w 38"/>
              <a:gd name="T37" fmla="*/ 13 h 21"/>
              <a:gd name="T38" fmla="*/ 1 w 38"/>
              <a:gd name="T39" fmla="*/ 10 h 21"/>
              <a:gd name="T40" fmla="*/ 2 w 38"/>
              <a:gd name="T41" fmla="*/ 8 h 21"/>
              <a:gd name="T42" fmla="*/ 2 w 38"/>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1">
                <a:moveTo>
                  <a:pt x="2" y="8"/>
                </a:moveTo>
                <a:lnTo>
                  <a:pt x="2" y="8"/>
                </a:lnTo>
                <a:lnTo>
                  <a:pt x="36" y="0"/>
                </a:lnTo>
                <a:lnTo>
                  <a:pt x="36" y="0"/>
                </a:lnTo>
                <a:lnTo>
                  <a:pt x="37" y="1"/>
                </a:lnTo>
                <a:lnTo>
                  <a:pt x="38" y="4"/>
                </a:lnTo>
                <a:lnTo>
                  <a:pt x="38" y="4"/>
                </a:lnTo>
                <a:lnTo>
                  <a:pt x="38" y="8"/>
                </a:lnTo>
                <a:lnTo>
                  <a:pt x="38" y="8"/>
                </a:lnTo>
                <a:lnTo>
                  <a:pt x="37" y="11"/>
                </a:lnTo>
                <a:lnTo>
                  <a:pt x="36" y="12"/>
                </a:lnTo>
                <a:lnTo>
                  <a:pt x="36" y="12"/>
                </a:lnTo>
                <a:lnTo>
                  <a:pt x="2" y="21"/>
                </a:lnTo>
                <a:lnTo>
                  <a:pt x="2" y="21"/>
                </a:lnTo>
                <a:lnTo>
                  <a:pt x="1" y="19"/>
                </a:lnTo>
                <a:lnTo>
                  <a:pt x="0" y="16"/>
                </a:lnTo>
                <a:lnTo>
                  <a:pt x="0" y="16"/>
                </a:lnTo>
                <a:lnTo>
                  <a:pt x="0" y="13"/>
                </a:lnTo>
                <a:lnTo>
                  <a:pt x="0" y="13"/>
                </a:lnTo>
                <a:lnTo>
                  <a:pt x="1" y="10"/>
                </a:lnTo>
                <a:lnTo>
                  <a:pt x="2" y="8"/>
                </a:lnTo>
                <a:lnTo>
                  <a:pt x="2" y="8"/>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2" name="Freeform 391">
            <a:extLst>
              <a:ext uri="{FF2B5EF4-FFF2-40B4-BE49-F238E27FC236}">
                <a16:creationId xmlns:a16="http://schemas.microsoft.com/office/drawing/2014/main" xmlns="" id="{240363BE-7E21-4C76-8071-0483C990541A}"/>
              </a:ext>
            </a:extLst>
          </p:cNvPr>
          <p:cNvSpPr>
            <a:spLocks/>
          </p:cNvSpPr>
          <p:nvPr/>
        </p:nvSpPr>
        <p:spPr bwMode="gray">
          <a:xfrm>
            <a:off x="3374779" y="1845206"/>
            <a:ext cx="23056" cy="12189"/>
          </a:xfrm>
          <a:custGeom>
            <a:avLst/>
            <a:gdLst>
              <a:gd name="T0" fmla="*/ 2 w 38"/>
              <a:gd name="T1" fmla="*/ 9 h 22"/>
              <a:gd name="T2" fmla="*/ 2 w 38"/>
              <a:gd name="T3" fmla="*/ 9 h 22"/>
              <a:gd name="T4" fmla="*/ 36 w 38"/>
              <a:gd name="T5" fmla="*/ 0 h 22"/>
              <a:gd name="T6" fmla="*/ 36 w 38"/>
              <a:gd name="T7" fmla="*/ 0 h 22"/>
              <a:gd name="T8" fmla="*/ 37 w 38"/>
              <a:gd name="T9" fmla="*/ 1 h 22"/>
              <a:gd name="T10" fmla="*/ 38 w 38"/>
              <a:gd name="T11" fmla="*/ 3 h 22"/>
              <a:gd name="T12" fmla="*/ 38 w 38"/>
              <a:gd name="T13" fmla="*/ 3 h 22"/>
              <a:gd name="T14" fmla="*/ 38 w 38"/>
              <a:gd name="T15" fmla="*/ 6 h 22"/>
              <a:gd name="T16" fmla="*/ 38 w 38"/>
              <a:gd name="T17" fmla="*/ 6 h 22"/>
              <a:gd name="T18" fmla="*/ 37 w 38"/>
              <a:gd name="T19" fmla="*/ 9 h 22"/>
              <a:gd name="T20" fmla="*/ 36 w 38"/>
              <a:gd name="T21" fmla="*/ 12 h 22"/>
              <a:gd name="T22" fmla="*/ 36 w 38"/>
              <a:gd name="T23" fmla="*/ 12 h 22"/>
              <a:gd name="T24" fmla="*/ 2 w 38"/>
              <a:gd name="T25" fmla="*/ 22 h 22"/>
              <a:gd name="T26" fmla="*/ 2 w 38"/>
              <a:gd name="T27" fmla="*/ 22 h 22"/>
              <a:gd name="T28" fmla="*/ 1 w 38"/>
              <a:gd name="T29" fmla="*/ 21 h 22"/>
              <a:gd name="T30" fmla="*/ 0 w 38"/>
              <a:gd name="T31" fmla="*/ 18 h 22"/>
              <a:gd name="T32" fmla="*/ 0 w 38"/>
              <a:gd name="T33" fmla="*/ 18 h 22"/>
              <a:gd name="T34" fmla="*/ 0 w 38"/>
              <a:gd name="T35" fmla="*/ 15 h 22"/>
              <a:gd name="T36" fmla="*/ 0 w 38"/>
              <a:gd name="T37" fmla="*/ 15 h 22"/>
              <a:gd name="T38" fmla="*/ 1 w 38"/>
              <a:gd name="T39" fmla="*/ 11 h 22"/>
              <a:gd name="T40" fmla="*/ 2 w 38"/>
              <a:gd name="T41" fmla="*/ 9 h 22"/>
              <a:gd name="T42" fmla="*/ 2 w 38"/>
              <a:gd name="T43"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2">
                <a:moveTo>
                  <a:pt x="2" y="9"/>
                </a:moveTo>
                <a:lnTo>
                  <a:pt x="2" y="9"/>
                </a:lnTo>
                <a:lnTo>
                  <a:pt x="36" y="0"/>
                </a:lnTo>
                <a:lnTo>
                  <a:pt x="36" y="0"/>
                </a:lnTo>
                <a:lnTo>
                  <a:pt x="37" y="1"/>
                </a:lnTo>
                <a:lnTo>
                  <a:pt x="38" y="3"/>
                </a:lnTo>
                <a:lnTo>
                  <a:pt x="38" y="3"/>
                </a:lnTo>
                <a:lnTo>
                  <a:pt x="38" y="6"/>
                </a:lnTo>
                <a:lnTo>
                  <a:pt x="38" y="6"/>
                </a:lnTo>
                <a:lnTo>
                  <a:pt x="37" y="9"/>
                </a:lnTo>
                <a:lnTo>
                  <a:pt x="36" y="12"/>
                </a:lnTo>
                <a:lnTo>
                  <a:pt x="36" y="12"/>
                </a:lnTo>
                <a:lnTo>
                  <a:pt x="2" y="22"/>
                </a:lnTo>
                <a:lnTo>
                  <a:pt x="2" y="22"/>
                </a:lnTo>
                <a:lnTo>
                  <a:pt x="1" y="21"/>
                </a:lnTo>
                <a:lnTo>
                  <a:pt x="0" y="18"/>
                </a:lnTo>
                <a:lnTo>
                  <a:pt x="0" y="18"/>
                </a:lnTo>
                <a:lnTo>
                  <a:pt x="0" y="15"/>
                </a:lnTo>
                <a:lnTo>
                  <a:pt x="0" y="15"/>
                </a:lnTo>
                <a:lnTo>
                  <a:pt x="1" y="11"/>
                </a:lnTo>
                <a:lnTo>
                  <a:pt x="2" y="9"/>
                </a:lnTo>
                <a:lnTo>
                  <a:pt x="2" y="9"/>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3" name="Freeform 392">
            <a:extLst>
              <a:ext uri="{FF2B5EF4-FFF2-40B4-BE49-F238E27FC236}">
                <a16:creationId xmlns:a16="http://schemas.microsoft.com/office/drawing/2014/main" xmlns="" id="{2670881B-16F9-475A-8DFC-2E2E4260659C}"/>
              </a:ext>
            </a:extLst>
          </p:cNvPr>
          <p:cNvSpPr>
            <a:spLocks/>
          </p:cNvSpPr>
          <p:nvPr/>
        </p:nvSpPr>
        <p:spPr bwMode="gray">
          <a:xfrm>
            <a:off x="3407542" y="1703920"/>
            <a:ext cx="33370" cy="156244"/>
          </a:xfrm>
          <a:custGeom>
            <a:avLst/>
            <a:gdLst>
              <a:gd name="T0" fmla="*/ 4 w 55"/>
              <a:gd name="T1" fmla="*/ 1 h 282"/>
              <a:gd name="T2" fmla="*/ 4 w 55"/>
              <a:gd name="T3" fmla="*/ 1 h 282"/>
              <a:gd name="T4" fmla="*/ 52 w 55"/>
              <a:gd name="T5" fmla="*/ 25 h 282"/>
              <a:gd name="T6" fmla="*/ 52 w 55"/>
              <a:gd name="T7" fmla="*/ 25 h 282"/>
              <a:gd name="T8" fmla="*/ 55 w 55"/>
              <a:gd name="T9" fmla="*/ 26 h 282"/>
              <a:gd name="T10" fmla="*/ 55 w 55"/>
              <a:gd name="T11" fmla="*/ 28 h 282"/>
              <a:gd name="T12" fmla="*/ 55 w 55"/>
              <a:gd name="T13" fmla="*/ 30 h 282"/>
              <a:gd name="T14" fmla="*/ 55 w 55"/>
              <a:gd name="T15" fmla="*/ 30 h 282"/>
              <a:gd name="T16" fmla="*/ 55 w 55"/>
              <a:gd name="T17" fmla="*/ 145 h 282"/>
              <a:gd name="T18" fmla="*/ 55 w 55"/>
              <a:gd name="T19" fmla="*/ 145 h 282"/>
              <a:gd name="T20" fmla="*/ 55 w 55"/>
              <a:gd name="T21" fmla="*/ 257 h 282"/>
              <a:gd name="T22" fmla="*/ 55 w 55"/>
              <a:gd name="T23" fmla="*/ 257 h 282"/>
              <a:gd name="T24" fmla="*/ 54 w 55"/>
              <a:gd name="T25" fmla="*/ 260 h 282"/>
              <a:gd name="T26" fmla="*/ 54 w 55"/>
              <a:gd name="T27" fmla="*/ 262 h 282"/>
              <a:gd name="T28" fmla="*/ 51 w 55"/>
              <a:gd name="T29" fmla="*/ 264 h 282"/>
              <a:gd name="T30" fmla="*/ 51 w 55"/>
              <a:gd name="T31" fmla="*/ 264 h 282"/>
              <a:gd name="T32" fmla="*/ 3 w 55"/>
              <a:gd name="T33" fmla="*/ 282 h 282"/>
              <a:gd name="T34" fmla="*/ 3 w 55"/>
              <a:gd name="T35" fmla="*/ 282 h 282"/>
              <a:gd name="T36" fmla="*/ 1 w 55"/>
              <a:gd name="T37" fmla="*/ 282 h 282"/>
              <a:gd name="T38" fmla="*/ 0 w 55"/>
              <a:gd name="T39" fmla="*/ 281 h 282"/>
              <a:gd name="T40" fmla="*/ 0 w 55"/>
              <a:gd name="T41" fmla="*/ 275 h 282"/>
              <a:gd name="T42" fmla="*/ 0 w 55"/>
              <a:gd name="T43" fmla="*/ 275 h 282"/>
              <a:gd name="T44" fmla="*/ 0 w 55"/>
              <a:gd name="T45" fmla="*/ 141 h 282"/>
              <a:gd name="T46" fmla="*/ 0 w 55"/>
              <a:gd name="T47" fmla="*/ 141 h 282"/>
              <a:gd name="T48" fmla="*/ 1 w 55"/>
              <a:gd name="T49" fmla="*/ 4 h 282"/>
              <a:gd name="T50" fmla="*/ 1 w 55"/>
              <a:gd name="T51" fmla="*/ 4 h 282"/>
              <a:gd name="T52" fmla="*/ 1 w 55"/>
              <a:gd name="T53" fmla="*/ 2 h 282"/>
              <a:gd name="T54" fmla="*/ 2 w 55"/>
              <a:gd name="T55" fmla="*/ 0 h 282"/>
              <a:gd name="T56" fmla="*/ 3 w 55"/>
              <a:gd name="T57" fmla="*/ 0 h 282"/>
              <a:gd name="T58" fmla="*/ 4 w 55"/>
              <a:gd name="T59" fmla="*/ 1 h 282"/>
              <a:gd name="T60" fmla="*/ 4 w 55"/>
              <a:gd name="T61"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82">
                <a:moveTo>
                  <a:pt x="4" y="1"/>
                </a:moveTo>
                <a:lnTo>
                  <a:pt x="4" y="1"/>
                </a:lnTo>
                <a:lnTo>
                  <a:pt x="52" y="25"/>
                </a:lnTo>
                <a:lnTo>
                  <a:pt x="52" y="25"/>
                </a:lnTo>
                <a:lnTo>
                  <a:pt x="55" y="26"/>
                </a:lnTo>
                <a:lnTo>
                  <a:pt x="55" y="28"/>
                </a:lnTo>
                <a:lnTo>
                  <a:pt x="55" y="30"/>
                </a:lnTo>
                <a:lnTo>
                  <a:pt x="55" y="30"/>
                </a:lnTo>
                <a:lnTo>
                  <a:pt x="55" y="145"/>
                </a:lnTo>
                <a:lnTo>
                  <a:pt x="55" y="145"/>
                </a:lnTo>
                <a:lnTo>
                  <a:pt x="55" y="257"/>
                </a:lnTo>
                <a:lnTo>
                  <a:pt x="55" y="257"/>
                </a:lnTo>
                <a:lnTo>
                  <a:pt x="54" y="260"/>
                </a:lnTo>
                <a:lnTo>
                  <a:pt x="54" y="262"/>
                </a:lnTo>
                <a:lnTo>
                  <a:pt x="51" y="264"/>
                </a:lnTo>
                <a:lnTo>
                  <a:pt x="51" y="264"/>
                </a:lnTo>
                <a:lnTo>
                  <a:pt x="3" y="282"/>
                </a:lnTo>
                <a:lnTo>
                  <a:pt x="3" y="282"/>
                </a:lnTo>
                <a:lnTo>
                  <a:pt x="1" y="282"/>
                </a:lnTo>
                <a:lnTo>
                  <a:pt x="0" y="281"/>
                </a:lnTo>
                <a:lnTo>
                  <a:pt x="0" y="275"/>
                </a:lnTo>
                <a:lnTo>
                  <a:pt x="0" y="275"/>
                </a:lnTo>
                <a:lnTo>
                  <a:pt x="0" y="141"/>
                </a:lnTo>
                <a:lnTo>
                  <a:pt x="0" y="141"/>
                </a:lnTo>
                <a:lnTo>
                  <a:pt x="1" y="4"/>
                </a:lnTo>
                <a:lnTo>
                  <a:pt x="1" y="4"/>
                </a:lnTo>
                <a:lnTo>
                  <a:pt x="1" y="2"/>
                </a:lnTo>
                <a:lnTo>
                  <a:pt x="2" y="0"/>
                </a:lnTo>
                <a:lnTo>
                  <a:pt x="3" y="0"/>
                </a:lnTo>
                <a:lnTo>
                  <a:pt x="4" y="1"/>
                </a:lnTo>
                <a:lnTo>
                  <a:pt x="4"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4" name="Freeform 393">
            <a:extLst>
              <a:ext uri="{FF2B5EF4-FFF2-40B4-BE49-F238E27FC236}">
                <a16:creationId xmlns:a16="http://schemas.microsoft.com/office/drawing/2014/main" xmlns="" id="{5DF833C2-C60D-4183-827B-C2A37524ED33}"/>
              </a:ext>
            </a:extLst>
          </p:cNvPr>
          <p:cNvSpPr>
            <a:spLocks/>
          </p:cNvSpPr>
          <p:nvPr/>
        </p:nvSpPr>
        <p:spPr bwMode="gray">
          <a:xfrm>
            <a:off x="3412396" y="1718879"/>
            <a:ext cx="23663" cy="26041"/>
          </a:xfrm>
          <a:custGeom>
            <a:avLst/>
            <a:gdLst>
              <a:gd name="T0" fmla="*/ 2 w 39"/>
              <a:gd name="T1" fmla="*/ 0 h 47"/>
              <a:gd name="T2" fmla="*/ 2 w 39"/>
              <a:gd name="T3" fmla="*/ 0 h 47"/>
              <a:gd name="T4" fmla="*/ 37 w 39"/>
              <a:gd name="T5" fmla="*/ 15 h 47"/>
              <a:gd name="T6" fmla="*/ 37 w 39"/>
              <a:gd name="T7" fmla="*/ 15 h 47"/>
              <a:gd name="T8" fmla="*/ 38 w 39"/>
              <a:gd name="T9" fmla="*/ 17 h 47"/>
              <a:gd name="T10" fmla="*/ 39 w 39"/>
              <a:gd name="T11" fmla="*/ 19 h 47"/>
              <a:gd name="T12" fmla="*/ 39 w 39"/>
              <a:gd name="T13" fmla="*/ 19 h 47"/>
              <a:gd name="T14" fmla="*/ 39 w 39"/>
              <a:gd name="T15" fmla="*/ 44 h 47"/>
              <a:gd name="T16" fmla="*/ 39 w 39"/>
              <a:gd name="T17" fmla="*/ 44 h 47"/>
              <a:gd name="T18" fmla="*/ 38 w 39"/>
              <a:gd name="T19" fmla="*/ 46 h 47"/>
              <a:gd name="T20" fmla="*/ 37 w 39"/>
              <a:gd name="T21" fmla="*/ 47 h 47"/>
              <a:gd name="T22" fmla="*/ 37 w 39"/>
              <a:gd name="T23" fmla="*/ 47 h 47"/>
              <a:gd name="T24" fmla="*/ 2 w 39"/>
              <a:gd name="T25" fmla="*/ 37 h 47"/>
              <a:gd name="T26" fmla="*/ 2 w 39"/>
              <a:gd name="T27" fmla="*/ 37 h 47"/>
              <a:gd name="T28" fmla="*/ 1 w 39"/>
              <a:gd name="T29" fmla="*/ 35 h 47"/>
              <a:gd name="T30" fmla="*/ 0 w 39"/>
              <a:gd name="T31" fmla="*/ 32 h 47"/>
              <a:gd name="T32" fmla="*/ 0 w 39"/>
              <a:gd name="T33" fmla="*/ 32 h 47"/>
              <a:gd name="T34" fmla="*/ 1 w 39"/>
              <a:gd name="T35" fmla="*/ 3 h 47"/>
              <a:gd name="T36" fmla="*/ 1 w 39"/>
              <a:gd name="T37" fmla="*/ 3 h 47"/>
              <a:gd name="T38" fmla="*/ 1 w 39"/>
              <a:gd name="T39" fmla="*/ 1 h 47"/>
              <a:gd name="T40" fmla="*/ 2 w 39"/>
              <a:gd name="T41" fmla="*/ 0 h 47"/>
              <a:gd name="T42" fmla="*/ 2 w 39"/>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7">
                <a:moveTo>
                  <a:pt x="2" y="0"/>
                </a:moveTo>
                <a:lnTo>
                  <a:pt x="2" y="0"/>
                </a:lnTo>
                <a:lnTo>
                  <a:pt x="37" y="15"/>
                </a:lnTo>
                <a:lnTo>
                  <a:pt x="37" y="15"/>
                </a:lnTo>
                <a:lnTo>
                  <a:pt x="38" y="17"/>
                </a:lnTo>
                <a:lnTo>
                  <a:pt x="39" y="19"/>
                </a:lnTo>
                <a:lnTo>
                  <a:pt x="39" y="19"/>
                </a:lnTo>
                <a:lnTo>
                  <a:pt x="39" y="44"/>
                </a:lnTo>
                <a:lnTo>
                  <a:pt x="39" y="44"/>
                </a:lnTo>
                <a:lnTo>
                  <a:pt x="38" y="46"/>
                </a:lnTo>
                <a:lnTo>
                  <a:pt x="37" y="47"/>
                </a:lnTo>
                <a:lnTo>
                  <a:pt x="37" y="47"/>
                </a:lnTo>
                <a:lnTo>
                  <a:pt x="2" y="37"/>
                </a:lnTo>
                <a:lnTo>
                  <a:pt x="2" y="37"/>
                </a:lnTo>
                <a:lnTo>
                  <a:pt x="1" y="35"/>
                </a:lnTo>
                <a:lnTo>
                  <a:pt x="0" y="32"/>
                </a:lnTo>
                <a:lnTo>
                  <a:pt x="0" y="32"/>
                </a:lnTo>
                <a:lnTo>
                  <a:pt x="1" y="3"/>
                </a:lnTo>
                <a:lnTo>
                  <a:pt x="1" y="3"/>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5" name="Freeform 394">
            <a:extLst>
              <a:ext uri="{FF2B5EF4-FFF2-40B4-BE49-F238E27FC236}">
                <a16:creationId xmlns:a16="http://schemas.microsoft.com/office/drawing/2014/main" xmlns="" id="{0CBDC215-5A33-4356-A905-3AEF04D5FC4A}"/>
              </a:ext>
            </a:extLst>
          </p:cNvPr>
          <p:cNvSpPr>
            <a:spLocks/>
          </p:cNvSpPr>
          <p:nvPr/>
        </p:nvSpPr>
        <p:spPr bwMode="gray">
          <a:xfrm>
            <a:off x="3412396" y="1746028"/>
            <a:ext cx="23663" cy="23270"/>
          </a:xfrm>
          <a:custGeom>
            <a:avLst/>
            <a:gdLst>
              <a:gd name="T0" fmla="*/ 2 w 39"/>
              <a:gd name="T1" fmla="*/ 0 h 42"/>
              <a:gd name="T2" fmla="*/ 2 w 39"/>
              <a:gd name="T3" fmla="*/ 0 h 42"/>
              <a:gd name="T4" fmla="*/ 37 w 39"/>
              <a:gd name="T5" fmla="*/ 10 h 42"/>
              <a:gd name="T6" fmla="*/ 37 w 39"/>
              <a:gd name="T7" fmla="*/ 10 h 42"/>
              <a:gd name="T8" fmla="*/ 38 w 39"/>
              <a:gd name="T9" fmla="*/ 11 h 42"/>
              <a:gd name="T10" fmla="*/ 39 w 39"/>
              <a:gd name="T11" fmla="*/ 14 h 42"/>
              <a:gd name="T12" fmla="*/ 39 w 39"/>
              <a:gd name="T13" fmla="*/ 14 h 42"/>
              <a:gd name="T14" fmla="*/ 38 w 39"/>
              <a:gd name="T15" fmla="*/ 39 h 42"/>
              <a:gd name="T16" fmla="*/ 38 w 39"/>
              <a:gd name="T17" fmla="*/ 39 h 42"/>
              <a:gd name="T18" fmla="*/ 38 w 39"/>
              <a:gd name="T19" fmla="*/ 41 h 42"/>
              <a:gd name="T20" fmla="*/ 37 w 39"/>
              <a:gd name="T21" fmla="*/ 42 h 42"/>
              <a:gd name="T22" fmla="*/ 37 w 39"/>
              <a:gd name="T23" fmla="*/ 42 h 42"/>
              <a:gd name="T24" fmla="*/ 2 w 39"/>
              <a:gd name="T25" fmla="*/ 36 h 42"/>
              <a:gd name="T26" fmla="*/ 2 w 39"/>
              <a:gd name="T27" fmla="*/ 36 h 42"/>
              <a:gd name="T28" fmla="*/ 1 w 39"/>
              <a:gd name="T29" fmla="*/ 35 h 42"/>
              <a:gd name="T30" fmla="*/ 0 w 39"/>
              <a:gd name="T31" fmla="*/ 32 h 42"/>
              <a:gd name="T32" fmla="*/ 0 w 39"/>
              <a:gd name="T33" fmla="*/ 32 h 42"/>
              <a:gd name="T34" fmla="*/ 0 w 39"/>
              <a:gd name="T35" fmla="*/ 4 h 42"/>
              <a:gd name="T36" fmla="*/ 0 w 39"/>
              <a:gd name="T37" fmla="*/ 4 h 42"/>
              <a:gd name="T38" fmla="*/ 1 w 39"/>
              <a:gd name="T39" fmla="*/ 1 h 42"/>
              <a:gd name="T40" fmla="*/ 2 w 39"/>
              <a:gd name="T41" fmla="*/ 0 h 42"/>
              <a:gd name="T42" fmla="*/ 2 w 39"/>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2">
                <a:moveTo>
                  <a:pt x="2" y="0"/>
                </a:moveTo>
                <a:lnTo>
                  <a:pt x="2" y="0"/>
                </a:lnTo>
                <a:lnTo>
                  <a:pt x="37" y="10"/>
                </a:lnTo>
                <a:lnTo>
                  <a:pt x="37" y="10"/>
                </a:lnTo>
                <a:lnTo>
                  <a:pt x="38" y="11"/>
                </a:lnTo>
                <a:lnTo>
                  <a:pt x="39" y="14"/>
                </a:lnTo>
                <a:lnTo>
                  <a:pt x="39" y="14"/>
                </a:lnTo>
                <a:lnTo>
                  <a:pt x="38" y="39"/>
                </a:lnTo>
                <a:lnTo>
                  <a:pt x="38" y="39"/>
                </a:lnTo>
                <a:lnTo>
                  <a:pt x="38" y="41"/>
                </a:lnTo>
                <a:lnTo>
                  <a:pt x="37" y="42"/>
                </a:lnTo>
                <a:lnTo>
                  <a:pt x="37" y="42"/>
                </a:lnTo>
                <a:lnTo>
                  <a:pt x="2" y="36"/>
                </a:lnTo>
                <a:lnTo>
                  <a:pt x="2" y="36"/>
                </a:lnTo>
                <a:lnTo>
                  <a:pt x="1" y="35"/>
                </a:lnTo>
                <a:lnTo>
                  <a:pt x="0" y="32"/>
                </a:lnTo>
                <a:lnTo>
                  <a:pt x="0" y="32"/>
                </a:lnTo>
                <a:lnTo>
                  <a:pt x="0" y="4"/>
                </a:lnTo>
                <a:lnTo>
                  <a:pt x="0" y="4"/>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6" name="Freeform 395">
            <a:extLst>
              <a:ext uri="{FF2B5EF4-FFF2-40B4-BE49-F238E27FC236}">
                <a16:creationId xmlns:a16="http://schemas.microsoft.com/office/drawing/2014/main" xmlns="" id="{36BB9F3D-D418-4F30-B4E4-0DEAD8D7EC65}"/>
              </a:ext>
            </a:extLst>
          </p:cNvPr>
          <p:cNvSpPr>
            <a:spLocks/>
          </p:cNvSpPr>
          <p:nvPr/>
        </p:nvSpPr>
        <p:spPr bwMode="gray">
          <a:xfrm>
            <a:off x="3412396" y="1773731"/>
            <a:ext cx="23056" cy="19392"/>
          </a:xfrm>
          <a:custGeom>
            <a:avLst/>
            <a:gdLst>
              <a:gd name="T0" fmla="*/ 2 w 38"/>
              <a:gd name="T1" fmla="*/ 0 h 35"/>
              <a:gd name="T2" fmla="*/ 2 w 38"/>
              <a:gd name="T3" fmla="*/ 0 h 35"/>
              <a:gd name="T4" fmla="*/ 37 w 38"/>
              <a:gd name="T5" fmla="*/ 4 h 35"/>
              <a:gd name="T6" fmla="*/ 37 w 38"/>
              <a:gd name="T7" fmla="*/ 4 h 35"/>
              <a:gd name="T8" fmla="*/ 38 w 38"/>
              <a:gd name="T9" fmla="*/ 5 h 35"/>
              <a:gd name="T10" fmla="*/ 38 w 38"/>
              <a:gd name="T11" fmla="*/ 7 h 35"/>
              <a:gd name="T12" fmla="*/ 38 w 38"/>
              <a:gd name="T13" fmla="*/ 7 h 35"/>
              <a:gd name="T14" fmla="*/ 38 w 38"/>
              <a:gd name="T15" fmla="*/ 32 h 35"/>
              <a:gd name="T16" fmla="*/ 38 w 38"/>
              <a:gd name="T17" fmla="*/ 32 h 35"/>
              <a:gd name="T18" fmla="*/ 38 w 38"/>
              <a:gd name="T19" fmla="*/ 34 h 35"/>
              <a:gd name="T20" fmla="*/ 37 w 38"/>
              <a:gd name="T21" fmla="*/ 35 h 35"/>
              <a:gd name="T22" fmla="*/ 37 w 38"/>
              <a:gd name="T23" fmla="*/ 35 h 35"/>
              <a:gd name="T24" fmla="*/ 2 w 38"/>
              <a:gd name="T25" fmla="*/ 35 h 35"/>
              <a:gd name="T26" fmla="*/ 2 w 38"/>
              <a:gd name="T27" fmla="*/ 35 h 35"/>
              <a:gd name="T28" fmla="*/ 0 w 38"/>
              <a:gd name="T29" fmla="*/ 34 h 35"/>
              <a:gd name="T30" fmla="*/ 0 w 38"/>
              <a:gd name="T31" fmla="*/ 32 h 35"/>
              <a:gd name="T32" fmla="*/ 0 w 38"/>
              <a:gd name="T33" fmla="*/ 32 h 35"/>
              <a:gd name="T34" fmla="*/ 0 w 38"/>
              <a:gd name="T35" fmla="*/ 3 h 35"/>
              <a:gd name="T36" fmla="*/ 0 w 38"/>
              <a:gd name="T37" fmla="*/ 3 h 35"/>
              <a:gd name="T38" fmla="*/ 1 w 38"/>
              <a:gd name="T39" fmla="*/ 1 h 35"/>
              <a:gd name="T40" fmla="*/ 2 w 38"/>
              <a:gd name="T41" fmla="*/ 0 h 35"/>
              <a:gd name="T42" fmla="*/ 2 w 38"/>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5">
                <a:moveTo>
                  <a:pt x="2" y="0"/>
                </a:moveTo>
                <a:lnTo>
                  <a:pt x="2" y="0"/>
                </a:lnTo>
                <a:lnTo>
                  <a:pt x="37" y="4"/>
                </a:lnTo>
                <a:lnTo>
                  <a:pt x="37" y="4"/>
                </a:lnTo>
                <a:lnTo>
                  <a:pt x="38" y="5"/>
                </a:lnTo>
                <a:lnTo>
                  <a:pt x="38" y="7"/>
                </a:lnTo>
                <a:lnTo>
                  <a:pt x="38" y="7"/>
                </a:lnTo>
                <a:lnTo>
                  <a:pt x="38" y="32"/>
                </a:lnTo>
                <a:lnTo>
                  <a:pt x="38" y="32"/>
                </a:lnTo>
                <a:lnTo>
                  <a:pt x="38" y="34"/>
                </a:lnTo>
                <a:lnTo>
                  <a:pt x="37" y="35"/>
                </a:lnTo>
                <a:lnTo>
                  <a:pt x="37" y="35"/>
                </a:lnTo>
                <a:lnTo>
                  <a:pt x="2" y="35"/>
                </a:lnTo>
                <a:lnTo>
                  <a:pt x="2" y="35"/>
                </a:lnTo>
                <a:lnTo>
                  <a:pt x="0" y="34"/>
                </a:lnTo>
                <a:lnTo>
                  <a:pt x="0" y="32"/>
                </a:lnTo>
                <a:lnTo>
                  <a:pt x="0" y="32"/>
                </a:lnTo>
                <a:lnTo>
                  <a:pt x="0" y="3"/>
                </a:lnTo>
                <a:lnTo>
                  <a:pt x="0" y="3"/>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7" name="Freeform 396">
            <a:extLst>
              <a:ext uri="{FF2B5EF4-FFF2-40B4-BE49-F238E27FC236}">
                <a16:creationId xmlns:a16="http://schemas.microsoft.com/office/drawing/2014/main" xmlns="" id="{8168F35E-8BE0-4B87-A08E-6DD09B7079E6}"/>
              </a:ext>
            </a:extLst>
          </p:cNvPr>
          <p:cNvSpPr>
            <a:spLocks/>
          </p:cNvSpPr>
          <p:nvPr/>
        </p:nvSpPr>
        <p:spPr bwMode="gray">
          <a:xfrm>
            <a:off x="3412396" y="1799773"/>
            <a:ext cx="23056" cy="20500"/>
          </a:xfrm>
          <a:custGeom>
            <a:avLst/>
            <a:gdLst>
              <a:gd name="T0" fmla="*/ 1 w 38"/>
              <a:gd name="T1" fmla="*/ 2 h 37"/>
              <a:gd name="T2" fmla="*/ 1 w 38"/>
              <a:gd name="T3" fmla="*/ 2 h 37"/>
              <a:gd name="T4" fmla="*/ 37 w 38"/>
              <a:gd name="T5" fmla="*/ 0 h 37"/>
              <a:gd name="T6" fmla="*/ 37 w 38"/>
              <a:gd name="T7" fmla="*/ 0 h 37"/>
              <a:gd name="T8" fmla="*/ 38 w 38"/>
              <a:gd name="T9" fmla="*/ 1 h 37"/>
              <a:gd name="T10" fmla="*/ 38 w 38"/>
              <a:gd name="T11" fmla="*/ 4 h 37"/>
              <a:gd name="T12" fmla="*/ 38 w 38"/>
              <a:gd name="T13" fmla="*/ 4 h 37"/>
              <a:gd name="T14" fmla="*/ 38 w 38"/>
              <a:gd name="T15" fmla="*/ 28 h 37"/>
              <a:gd name="T16" fmla="*/ 38 w 38"/>
              <a:gd name="T17" fmla="*/ 28 h 37"/>
              <a:gd name="T18" fmla="*/ 38 w 38"/>
              <a:gd name="T19" fmla="*/ 31 h 37"/>
              <a:gd name="T20" fmla="*/ 37 w 38"/>
              <a:gd name="T21" fmla="*/ 32 h 37"/>
              <a:gd name="T22" fmla="*/ 37 w 38"/>
              <a:gd name="T23" fmla="*/ 32 h 37"/>
              <a:gd name="T24" fmla="*/ 1 w 38"/>
              <a:gd name="T25" fmla="*/ 37 h 37"/>
              <a:gd name="T26" fmla="*/ 1 w 38"/>
              <a:gd name="T27" fmla="*/ 37 h 37"/>
              <a:gd name="T28" fmla="*/ 0 w 38"/>
              <a:gd name="T29" fmla="*/ 36 h 37"/>
              <a:gd name="T30" fmla="*/ 0 w 38"/>
              <a:gd name="T31" fmla="*/ 34 h 37"/>
              <a:gd name="T32" fmla="*/ 0 w 38"/>
              <a:gd name="T33" fmla="*/ 34 h 37"/>
              <a:gd name="T34" fmla="*/ 0 w 38"/>
              <a:gd name="T35" fmla="*/ 5 h 37"/>
              <a:gd name="T36" fmla="*/ 0 w 38"/>
              <a:gd name="T37" fmla="*/ 5 h 37"/>
              <a:gd name="T38" fmla="*/ 0 w 38"/>
              <a:gd name="T39" fmla="*/ 3 h 37"/>
              <a:gd name="T40" fmla="*/ 1 w 38"/>
              <a:gd name="T41" fmla="*/ 2 h 37"/>
              <a:gd name="T42" fmla="*/ 1 w 38"/>
              <a:gd name="T43"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1" y="2"/>
                </a:moveTo>
                <a:lnTo>
                  <a:pt x="1" y="2"/>
                </a:lnTo>
                <a:lnTo>
                  <a:pt x="37" y="0"/>
                </a:lnTo>
                <a:lnTo>
                  <a:pt x="37" y="0"/>
                </a:lnTo>
                <a:lnTo>
                  <a:pt x="38" y="1"/>
                </a:lnTo>
                <a:lnTo>
                  <a:pt x="38" y="4"/>
                </a:lnTo>
                <a:lnTo>
                  <a:pt x="38" y="4"/>
                </a:lnTo>
                <a:lnTo>
                  <a:pt x="38" y="28"/>
                </a:lnTo>
                <a:lnTo>
                  <a:pt x="38" y="28"/>
                </a:lnTo>
                <a:lnTo>
                  <a:pt x="38" y="31"/>
                </a:lnTo>
                <a:lnTo>
                  <a:pt x="37" y="32"/>
                </a:lnTo>
                <a:lnTo>
                  <a:pt x="37" y="32"/>
                </a:lnTo>
                <a:lnTo>
                  <a:pt x="1" y="37"/>
                </a:lnTo>
                <a:lnTo>
                  <a:pt x="1" y="37"/>
                </a:lnTo>
                <a:lnTo>
                  <a:pt x="0" y="36"/>
                </a:lnTo>
                <a:lnTo>
                  <a:pt x="0" y="34"/>
                </a:lnTo>
                <a:lnTo>
                  <a:pt x="0" y="34"/>
                </a:lnTo>
                <a:lnTo>
                  <a:pt x="0" y="5"/>
                </a:lnTo>
                <a:lnTo>
                  <a:pt x="0" y="5"/>
                </a:lnTo>
                <a:lnTo>
                  <a:pt x="0" y="3"/>
                </a:lnTo>
                <a:lnTo>
                  <a:pt x="1" y="2"/>
                </a:lnTo>
                <a:lnTo>
                  <a:pt x="1" y="2"/>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8" name="Freeform 397">
            <a:extLst>
              <a:ext uri="{FF2B5EF4-FFF2-40B4-BE49-F238E27FC236}">
                <a16:creationId xmlns:a16="http://schemas.microsoft.com/office/drawing/2014/main" xmlns="" id="{4A20B242-43DA-409D-B192-64621D48C089}"/>
              </a:ext>
            </a:extLst>
          </p:cNvPr>
          <p:cNvSpPr>
            <a:spLocks/>
          </p:cNvSpPr>
          <p:nvPr/>
        </p:nvSpPr>
        <p:spPr bwMode="gray">
          <a:xfrm>
            <a:off x="3412396" y="1826921"/>
            <a:ext cx="23056" cy="9973"/>
          </a:xfrm>
          <a:custGeom>
            <a:avLst/>
            <a:gdLst>
              <a:gd name="T0" fmla="*/ 1 w 38"/>
              <a:gd name="T1" fmla="*/ 8 h 18"/>
              <a:gd name="T2" fmla="*/ 1 w 38"/>
              <a:gd name="T3" fmla="*/ 8 h 18"/>
              <a:gd name="T4" fmla="*/ 37 w 38"/>
              <a:gd name="T5" fmla="*/ 0 h 18"/>
              <a:gd name="T6" fmla="*/ 37 w 38"/>
              <a:gd name="T7" fmla="*/ 0 h 18"/>
              <a:gd name="T8" fmla="*/ 38 w 38"/>
              <a:gd name="T9" fmla="*/ 1 h 18"/>
              <a:gd name="T10" fmla="*/ 38 w 38"/>
              <a:gd name="T11" fmla="*/ 3 h 18"/>
              <a:gd name="T12" fmla="*/ 38 w 38"/>
              <a:gd name="T13" fmla="*/ 3 h 18"/>
              <a:gd name="T14" fmla="*/ 38 w 38"/>
              <a:gd name="T15" fmla="*/ 6 h 18"/>
              <a:gd name="T16" fmla="*/ 38 w 38"/>
              <a:gd name="T17" fmla="*/ 6 h 18"/>
              <a:gd name="T18" fmla="*/ 38 w 38"/>
              <a:gd name="T19" fmla="*/ 8 h 18"/>
              <a:gd name="T20" fmla="*/ 37 w 38"/>
              <a:gd name="T21" fmla="*/ 9 h 18"/>
              <a:gd name="T22" fmla="*/ 37 w 38"/>
              <a:gd name="T23" fmla="*/ 9 h 18"/>
              <a:gd name="T24" fmla="*/ 1 w 38"/>
              <a:gd name="T25" fmla="*/ 18 h 18"/>
              <a:gd name="T26" fmla="*/ 1 w 38"/>
              <a:gd name="T27" fmla="*/ 18 h 18"/>
              <a:gd name="T28" fmla="*/ 0 w 38"/>
              <a:gd name="T29" fmla="*/ 17 h 18"/>
              <a:gd name="T30" fmla="*/ 0 w 38"/>
              <a:gd name="T31" fmla="*/ 14 h 18"/>
              <a:gd name="T32" fmla="*/ 0 w 38"/>
              <a:gd name="T33" fmla="*/ 14 h 18"/>
              <a:gd name="T34" fmla="*/ 0 w 38"/>
              <a:gd name="T35" fmla="*/ 11 h 18"/>
              <a:gd name="T36" fmla="*/ 0 w 38"/>
              <a:gd name="T37" fmla="*/ 11 h 18"/>
              <a:gd name="T38" fmla="*/ 0 w 38"/>
              <a:gd name="T39" fmla="*/ 9 h 18"/>
              <a:gd name="T40" fmla="*/ 1 w 38"/>
              <a:gd name="T41" fmla="*/ 8 h 18"/>
              <a:gd name="T42" fmla="*/ 1 w 3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8">
                <a:moveTo>
                  <a:pt x="1" y="8"/>
                </a:moveTo>
                <a:lnTo>
                  <a:pt x="1" y="8"/>
                </a:lnTo>
                <a:lnTo>
                  <a:pt x="37" y="0"/>
                </a:lnTo>
                <a:lnTo>
                  <a:pt x="37" y="0"/>
                </a:lnTo>
                <a:lnTo>
                  <a:pt x="38" y="1"/>
                </a:lnTo>
                <a:lnTo>
                  <a:pt x="38" y="3"/>
                </a:lnTo>
                <a:lnTo>
                  <a:pt x="38" y="3"/>
                </a:lnTo>
                <a:lnTo>
                  <a:pt x="38" y="6"/>
                </a:lnTo>
                <a:lnTo>
                  <a:pt x="38" y="6"/>
                </a:lnTo>
                <a:lnTo>
                  <a:pt x="38" y="8"/>
                </a:lnTo>
                <a:lnTo>
                  <a:pt x="37" y="9"/>
                </a:lnTo>
                <a:lnTo>
                  <a:pt x="37" y="9"/>
                </a:lnTo>
                <a:lnTo>
                  <a:pt x="1" y="18"/>
                </a:lnTo>
                <a:lnTo>
                  <a:pt x="1" y="18"/>
                </a:lnTo>
                <a:lnTo>
                  <a:pt x="0" y="17"/>
                </a:lnTo>
                <a:lnTo>
                  <a:pt x="0" y="14"/>
                </a:lnTo>
                <a:lnTo>
                  <a:pt x="0" y="14"/>
                </a:lnTo>
                <a:lnTo>
                  <a:pt x="0" y="11"/>
                </a:lnTo>
                <a:lnTo>
                  <a:pt x="0" y="11"/>
                </a:lnTo>
                <a:lnTo>
                  <a:pt x="0" y="9"/>
                </a:lnTo>
                <a:lnTo>
                  <a:pt x="1" y="8"/>
                </a:lnTo>
                <a:lnTo>
                  <a:pt x="1" y="8"/>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69" name="Freeform 398">
            <a:extLst>
              <a:ext uri="{FF2B5EF4-FFF2-40B4-BE49-F238E27FC236}">
                <a16:creationId xmlns:a16="http://schemas.microsoft.com/office/drawing/2014/main" xmlns="" id="{6F42673D-D52D-47EC-B5F8-0ADEA0CC7304}"/>
              </a:ext>
            </a:extLst>
          </p:cNvPr>
          <p:cNvSpPr>
            <a:spLocks/>
          </p:cNvSpPr>
          <p:nvPr/>
        </p:nvSpPr>
        <p:spPr bwMode="gray">
          <a:xfrm>
            <a:off x="3412396" y="1835231"/>
            <a:ext cx="23056" cy="11635"/>
          </a:xfrm>
          <a:custGeom>
            <a:avLst/>
            <a:gdLst>
              <a:gd name="T0" fmla="*/ 1 w 38"/>
              <a:gd name="T1" fmla="*/ 10 h 21"/>
              <a:gd name="T2" fmla="*/ 1 w 38"/>
              <a:gd name="T3" fmla="*/ 10 h 21"/>
              <a:gd name="T4" fmla="*/ 37 w 38"/>
              <a:gd name="T5" fmla="*/ 0 h 21"/>
              <a:gd name="T6" fmla="*/ 37 w 38"/>
              <a:gd name="T7" fmla="*/ 0 h 21"/>
              <a:gd name="T8" fmla="*/ 38 w 38"/>
              <a:gd name="T9" fmla="*/ 1 h 21"/>
              <a:gd name="T10" fmla="*/ 38 w 38"/>
              <a:gd name="T11" fmla="*/ 3 h 21"/>
              <a:gd name="T12" fmla="*/ 38 w 38"/>
              <a:gd name="T13" fmla="*/ 3 h 21"/>
              <a:gd name="T14" fmla="*/ 38 w 38"/>
              <a:gd name="T15" fmla="*/ 7 h 21"/>
              <a:gd name="T16" fmla="*/ 38 w 38"/>
              <a:gd name="T17" fmla="*/ 7 h 21"/>
              <a:gd name="T18" fmla="*/ 38 w 38"/>
              <a:gd name="T19" fmla="*/ 9 h 21"/>
              <a:gd name="T20" fmla="*/ 36 w 38"/>
              <a:gd name="T21" fmla="*/ 10 h 21"/>
              <a:gd name="T22" fmla="*/ 36 w 38"/>
              <a:gd name="T23" fmla="*/ 10 h 21"/>
              <a:gd name="T24" fmla="*/ 1 w 38"/>
              <a:gd name="T25" fmla="*/ 21 h 21"/>
              <a:gd name="T26" fmla="*/ 1 w 38"/>
              <a:gd name="T27" fmla="*/ 21 h 21"/>
              <a:gd name="T28" fmla="*/ 0 w 38"/>
              <a:gd name="T29" fmla="*/ 20 h 21"/>
              <a:gd name="T30" fmla="*/ 0 w 38"/>
              <a:gd name="T31" fmla="*/ 17 h 21"/>
              <a:gd name="T32" fmla="*/ 0 w 38"/>
              <a:gd name="T33" fmla="*/ 17 h 21"/>
              <a:gd name="T34" fmla="*/ 0 w 38"/>
              <a:gd name="T35" fmla="*/ 15 h 21"/>
              <a:gd name="T36" fmla="*/ 0 w 38"/>
              <a:gd name="T37" fmla="*/ 15 h 21"/>
              <a:gd name="T38" fmla="*/ 0 w 38"/>
              <a:gd name="T39" fmla="*/ 12 h 21"/>
              <a:gd name="T40" fmla="*/ 1 w 38"/>
              <a:gd name="T41" fmla="*/ 10 h 21"/>
              <a:gd name="T42" fmla="*/ 1 w 38"/>
              <a:gd name="T43"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1">
                <a:moveTo>
                  <a:pt x="1" y="10"/>
                </a:moveTo>
                <a:lnTo>
                  <a:pt x="1" y="10"/>
                </a:lnTo>
                <a:lnTo>
                  <a:pt x="37" y="0"/>
                </a:lnTo>
                <a:lnTo>
                  <a:pt x="37" y="0"/>
                </a:lnTo>
                <a:lnTo>
                  <a:pt x="38" y="1"/>
                </a:lnTo>
                <a:lnTo>
                  <a:pt x="38" y="3"/>
                </a:lnTo>
                <a:lnTo>
                  <a:pt x="38" y="3"/>
                </a:lnTo>
                <a:lnTo>
                  <a:pt x="38" y="7"/>
                </a:lnTo>
                <a:lnTo>
                  <a:pt x="38" y="7"/>
                </a:lnTo>
                <a:lnTo>
                  <a:pt x="38" y="9"/>
                </a:lnTo>
                <a:lnTo>
                  <a:pt x="36" y="10"/>
                </a:lnTo>
                <a:lnTo>
                  <a:pt x="36" y="10"/>
                </a:lnTo>
                <a:lnTo>
                  <a:pt x="1" y="21"/>
                </a:lnTo>
                <a:lnTo>
                  <a:pt x="1" y="21"/>
                </a:lnTo>
                <a:lnTo>
                  <a:pt x="0" y="20"/>
                </a:lnTo>
                <a:lnTo>
                  <a:pt x="0" y="17"/>
                </a:lnTo>
                <a:lnTo>
                  <a:pt x="0" y="17"/>
                </a:lnTo>
                <a:lnTo>
                  <a:pt x="0" y="15"/>
                </a:lnTo>
                <a:lnTo>
                  <a:pt x="0" y="15"/>
                </a:lnTo>
                <a:lnTo>
                  <a:pt x="0" y="12"/>
                </a:lnTo>
                <a:lnTo>
                  <a:pt x="1" y="10"/>
                </a:lnTo>
                <a:lnTo>
                  <a:pt x="1" y="1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0" name="Freeform 399">
            <a:extLst>
              <a:ext uri="{FF2B5EF4-FFF2-40B4-BE49-F238E27FC236}">
                <a16:creationId xmlns:a16="http://schemas.microsoft.com/office/drawing/2014/main" xmlns="" id="{BBCD545A-8689-4206-BAE1-5FF5E927F553}"/>
              </a:ext>
            </a:extLst>
          </p:cNvPr>
          <p:cNvSpPr>
            <a:spLocks/>
          </p:cNvSpPr>
          <p:nvPr/>
        </p:nvSpPr>
        <p:spPr bwMode="gray">
          <a:xfrm>
            <a:off x="3445159" y="1721650"/>
            <a:ext cx="33370" cy="125771"/>
          </a:xfrm>
          <a:custGeom>
            <a:avLst/>
            <a:gdLst>
              <a:gd name="T0" fmla="*/ 4 w 55"/>
              <a:gd name="T1" fmla="*/ 1 h 227"/>
              <a:gd name="T2" fmla="*/ 4 w 55"/>
              <a:gd name="T3" fmla="*/ 1 h 227"/>
              <a:gd name="T4" fmla="*/ 52 w 55"/>
              <a:gd name="T5" fmla="*/ 25 h 227"/>
              <a:gd name="T6" fmla="*/ 52 w 55"/>
              <a:gd name="T7" fmla="*/ 25 h 227"/>
              <a:gd name="T8" fmla="*/ 54 w 55"/>
              <a:gd name="T9" fmla="*/ 27 h 227"/>
              <a:gd name="T10" fmla="*/ 55 w 55"/>
              <a:gd name="T11" fmla="*/ 30 h 227"/>
              <a:gd name="T12" fmla="*/ 55 w 55"/>
              <a:gd name="T13" fmla="*/ 30 h 227"/>
              <a:gd name="T14" fmla="*/ 55 w 55"/>
              <a:gd name="T15" fmla="*/ 117 h 227"/>
              <a:gd name="T16" fmla="*/ 55 w 55"/>
              <a:gd name="T17" fmla="*/ 117 h 227"/>
              <a:gd name="T18" fmla="*/ 55 w 55"/>
              <a:gd name="T19" fmla="*/ 202 h 227"/>
              <a:gd name="T20" fmla="*/ 55 w 55"/>
              <a:gd name="T21" fmla="*/ 202 h 227"/>
              <a:gd name="T22" fmla="*/ 54 w 55"/>
              <a:gd name="T23" fmla="*/ 206 h 227"/>
              <a:gd name="T24" fmla="*/ 53 w 55"/>
              <a:gd name="T25" fmla="*/ 207 h 227"/>
              <a:gd name="T26" fmla="*/ 52 w 55"/>
              <a:gd name="T27" fmla="*/ 208 h 227"/>
              <a:gd name="T28" fmla="*/ 52 w 55"/>
              <a:gd name="T29" fmla="*/ 208 h 227"/>
              <a:gd name="T30" fmla="*/ 3 w 55"/>
              <a:gd name="T31" fmla="*/ 227 h 227"/>
              <a:gd name="T32" fmla="*/ 3 w 55"/>
              <a:gd name="T33" fmla="*/ 227 h 227"/>
              <a:gd name="T34" fmla="*/ 2 w 55"/>
              <a:gd name="T35" fmla="*/ 227 h 227"/>
              <a:gd name="T36" fmla="*/ 1 w 55"/>
              <a:gd name="T37" fmla="*/ 226 h 227"/>
              <a:gd name="T38" fmla="*/ 0 w 55"/>
              <a:gd name="T39" fmla="*/ 224 h 227"/>
              <a:gd name="T40" fmla="*/ 0 w 55"/>
              <a:gd name="T41" fmla="*/ 221 h 227"/>
              <a:gd name="T42" fmla="*/ 0 w 55"/>
              <a:gd name="T43" fmla="*/ 221 h 227"/>
              <a:gd name="T44" fmla="*/ 0 w 55"/>
              <a:gd name="T45" fmla="*/ 113 h 227"/>
              <a:gd name="T46" fmla="*/ 0 w 55"/>
              <a:gd name="T47" fmla="*/ 113 h 227"/>
              <a:gd name="T48" fmla="*/ 1 w 55"/>
              <a:gd name="T49" fmla="*/ 4 h 227"/>
              <a:gd name="T50" fmla="*/ 1 w 55"/>
              <a:gd name="T51" fmla="*/ 4 h 227"/>
              <a:gd name="T52" fmla="*/ 1 w 55"/>
              <a:gd name="T53" fmla="*/ 2 h 227"/>
              <a:gd name="T54" fmla="*/ 2 w 55"/>
              <a:gd name="T55" fmla="*/ 1 h 227"/>
              <a:gd name="T56" fmla="*/ 3 w 55"/>
              <a:gd name="T57" fmla="*/ 0 h 227"/>
              <a:gd name="T58" fmla="*/ 4 w 55"/>
              <a:gd name="T59" fmla="*/ 1 h 227"/>
              <a:gd name="T60" fmla="*/ 4 w 55"/>
              <a:gd name="T61" fmla="*/ 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227">
                <a:moveTo>
                  <a:pt x="4" y="1"/>
                </a:moveTo>
                <a:lnTo>
                  <a:pt x="4" y="1"/>
                </a:lnTo>
                <a:lnTo>
                  <a:pt x="52" y="25"/>
                </a:lnTo>
                <a:lnTo>
                  <a:pt x="52" y="25"/>
                </a:lnTo>
                <a:lnTo>
                  <a:pt x="54" y="27"/>
                </a:lnTo>
                <a:lnTo>
                  <a:pt x="55" y="30"/>
                </a:lnTo>
                <a:lnTo>
                  <a:pt x="55" y="30"/>
                </a:lnTo>
                <a:lnTo>
                  <a:pt x="55" y="117"/>
                </a:lnTo>
                <a:lnTo>
                  <a:pt x="55" y="117"/>
                </a:lnTo>
                <a:lnTo>
                  <a:pt x="55" y="202"/>
                </a:lnTo>
                <a:lnTo>
                  <a:pt x="55" y="202"/>
                </a:lnTo>
                <a:lnTo>
                  <a:pt x="54" y="206"/>
                </a:lnTo>
                <a:lnTo>
                  <a:pt x="53" y="207"/>
                </a:lnTo>
                <a:lnTo>
                  <a:pt x="52" y="208"/>
                </a:lnTo>
                <a:lnTo>
                  <a:pt x="52" y="208"/>
                </a:lnTo>
                <a:lnTo>
                  <a:pt x="3" y="227"/>
                </a:lnTo>
                <a:lnTo>
                  <a:pt x="3" y="227"/>
                </a:lnTo>
                <a:lnTo>
                  <a:pt x="2" y="227"/>
                </a:lnTo>
                <a:lnTo>
                  <a:pt x="1" y="226"/>
                </a:lnTo>
                <a:lnTo>
                  <a:pt x="0" y="224"/>
                </a:lnTo>
                <a:lnTo>
                  <a:pt x="0" y="221"/>
                </a:lnTo>
                <a:lnTo>
                  <a:pt x="0" y="221"/>
                </a:lnTo>
                <a:lnTo>
                  <a:pt x="0" y="113"/>
                </a:lnTo>
                <a:lnTo>
                  <a:pt x="0" y="113"/>
                </a:lnTo>
                <a:lnTo>
                  <a:pt x="1" y="4"/>
                </a:lnTo>
                <a:lnTo>
                  <a:pt x="1" y="4"/>
                </a:lnTo>
                <a:lnTo>
                  <a:pt x="1" y="2"/>
                </a:lnTo>
                <a:lnTo>
                  <a:pt x="2" y="1"/>
                </a:lnTo>
                <a:lnTo>
                  <a:pt x="3" y="0"/>
                </a:lnTo>
                <a:lnTo>
                  <a:pt x="4" y="1"/>
                </a:lnTo>
                <a:lnTo>
                  <a:pt x="4"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1" name="Freeform 400">
            <a:extLst>
              <a:ext uri="{FF2B5EF4-FFF2-40B4-BE49-F238E27FC236}">
                <a16:creationId xmlns:a16="http://schemas.microsoft.com/office/drawing/2014/main" xmlns="" id="{12559FB7-D8AE-42E4-B74D-533302E99A41}"/>
              </a:ext>
            </a:extLst>
          </p:cNvPr>
          <p:cNvSpPr>
            <a:spLocks/>
          </p:cNvSpPr>
          <p:nvPr/>
        </p:nvSpPr>
        <p:spPr bwMode="gray">
          <a:xfrm>
            <a:off x="3450013" y="1734394"/>
            <a:ext cx="23663" cy="21608"/>
          </a:xfrm>
          <a:custGeom>
            <a:avLst/>
            <a:gdLst>
              <a:gd name="T0" fmla="*/ 2 w 39"/>
              <a:gd name="T1" fmla="*/ 0 h 39"/>
              <a:gd name="T2" fmla="*/ 2 w 39"/>
              <a:gd name="T3" fmla="*/ 0 h 39"/>
              <a:gd name="T4" fmla="*/ 37 w 39"/>
              <a:gd name="T5" fmla="*/ 14 h 39"/>
              <a:gd name="T6" fmla="*/ 37 w 39"/>
              <a:gd name="T7" fmla="*/ 14 h 39"/>
              <a:gd name="T8" fmla="*/ 38 w 39"/>
              <a:gd name="T9" fmla="*/ 15 h 39"/>
              <a:gd name="T10" fmla="*/ 39 w 39"/>
              <a:gd name="T11" fmla="*/ 17 h 39"/>
              <a:gd name="T12" fmla="*/ 39 w 39"/>
              <a:gd name="T13" fmla="*/ 17 h 39"/>
              <a:gd name="T14" fmla="*/ 38 w 39"/>
              <a:gd name="T15" fmla="*/ 37 h 39"/>
              <a:gd name="T16" fmla="*/ 38 w 39"/>
              <a:gd name="T17" fmla="*/ 37 h 39"/>
              <a:gd name="T18" fmla="*/ 38 w 39"/>
              <a:gd name="T19" fmla="*/ 38 h 39"/>
              <a:gd name="T20" fmla="*/ 37 w 39"/>
              <a:gd name="T21" fmla="*/ 39 h 39"/>
              <a:gd name="T22" fmla="*/ 37 w 39"/>
              <a:gd name="T23" fmla="*/ 39 h 39"/>
              <a:gd name="T24" fmla="*/ 2 w 39"/>
              <a:gd name="T25" fmla="*/ 28 h 39"/>
              <a:gd name="T26" fmla="*/ 2 w 39"/>
              <a:gd name="T27" fmla="*/ 28 h 39"/>
              <a:gd name="T28" fmla="*/ 1 w 39"/>
              <a:gd name="T29" fmla="*/ 27 h 39"/>
              <a:gd name="T30" fmla="*/ 0 w 39"/>
              <a:gd name="T31" fmla="*/ 25 h 39"/>
              <a:gd name="T32" fmla="*/ 0 w 39"/>
              <a:gd name="T33" fmla="*/ 25 h 39"/>
              <a:gd name="T34" fmla="*/ 0 w 39"/>
              <a:gd name="T35" fmla="*/ 2 h 39"/>
              <a:gd name="T36" fmla="*/ 0 w 39"/>
              <a:gd name="T37" fmla="*/ 2 h 39"/>
              <a:gd name="T38" fmla="*/ 1 w 39"/>
              <a:gd name="T39" fmla="*/ 0 h 39"/>
              <a:gd name="T40" fmla="*/ 2 w 39"/>
              <a:gd name="T41" fmla="*/ 0 h 39"/>
              <a:gd name="T42" fmla="*/ 2 w 39"/>
              <a:gd name="T4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2" y="0"/>
                </a:moveTo>
                <a:lnTo>
                  <a:pt x="2" y="0"/>
                </a:lnTo>
                <a:lnTo>
                  <a:pt x="37" y="14"/>
                </a:lnTo>
                <a:lnTo>
                  <a:pt x="37" y="14"/>
                </a:lnTo>
                <a:lnTo>
                  <a:pt x="38" y="15"/>
                </a:lnTo>
                <a:lnTo>
                  <a:pt x="39" y="17"/>
                </a:lnTo>
                <a:lnTo>
                  <a:pt x="39" y="17"/>
                </a:lnTo>
                <a:lnTo>
                  <a:pt x="38" y="37"/>
                </a:lnTo>
                <a:lnTo>
                  <a:pt x="38" y="37"/>
                </a:lnTo>
                <a:lnTo>
                  <a:pt x="38" y="38"/>
                </a:lnTo>
                <a:lnTo>
                  <a:pt x="37" y="39"/>
                </a:lnTo>
                <a:lnTo>
                  <a:pt x="37" y="39"/>
                </a:lnTo>
                <a:lnTo>
                  <a:pt x="2" y="28"/>
                </a:lnTo>
                <a:lnTo>
                  <a:pt x="2" y="28"/>
                </a:lnTo>
                <a:lnTo>
                  <a:pt x="1" y="27"/>
                </a:lnTo>
                <a:lnTo>
                  <a:pt x="0" y="25"/>
                </a:lnTo>
                <a:lnTo>
                  <a:pt x="0" y="25"/>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2" name="Freeform 401">
            <a:extLst>
              <a:ext uri="{FF2B5EF4-FFF2-40B4-BE49-F238E27FC236}">
                <a16:creationId xmlns:a16="http://schemas.microsoft.com/office/drawing/2014/main" xmlns="" id="{E0145F00-1162-44D7-92BA-2E206F168746}"/>
              </a:ext>
            </a:extLst>
          </p:cNvPr>
          <p:cNvSpPr>
            <a:spLocks/>
          </p:cNvSpPr>
          <p:nvPr/>
        </p:nvSpPr>
        <p:spPr bwMode="gray">
          <a:xfrm>
            <a:off x="3450013" y="1755447"/>
            <a:ext cx="23056" cy="19392"/>
          </a:xfrm>
          <a:custGeom>
            <a:avLst/>
            <a:gdLst>
              <a:gd name="T0" fmla="*/ 2 w 38"/>
              <a:gd name="T1" fmla="*/ 0 h 35"/>
              <a:gd name="T2" fmla="*/ 2 w 38"/>
              <a:gd name="T3" fmla="*/ 0 h 35"/>
              <a:gd name="T4" fmla="*/ 37 w 38"/>
              <a:gd name="T5" fmla="*/ 10 h 35"/>
              <a:gd name="T6" fmla="*/ 37 w 38"/>
              <a:gd name="T7" fmla="*/ 10 h 35"/>
              <a:gd name="T8" fmla="*/ 38 w 38"/>
              <a:gd name="T9" fmla="*/ 11 h 35"/>
              <a:gd name="T10" fmla="*/ 38 w 38"/>
              <a:gd name="T11" fmla="*/ 13 h 35"/>
              <a:gd name="T12" fmla="*/ 38 w 38"/>
              <a:gd name="T13" fmla="*/ 13 h 35"/>
              <a:gd name="T14" fmla="*/ 38 w 38"/>
              <a:gd name="T15" fmla="*/ 33 h 35"/>
              <a:gd name="T16" fmla="*/ 38 w 38"/>
              <a:gd name="T17" fmla="*/ 33 h 35"/>
              <a:gd name="T18" fmla="*/ 38 w 38"/>
              <a:gd name="T19" fmla="*/ 34 h 35"/>
              <a:gd name="T20" fmla="*/ 37 w 38"/>
              <a:gd name="T21" fmla="*/ 35 h 35"/>
              <a:gd name="T22" fmla="*/ 37 w 38"/>
              <a:gd name="T23" fmla="*/ 35 h 35"/>
              <a:gd name="T24" fmla="*/ 2 w 38"/>
              <a:gd name="T25" fmla="*/ 29 h 35"/>
              <a:gd name="T26" fmla="*/ 2 w 38"/>
              <a:gd name="T27" fmla="*/ 29 h 35"/>
              <a:gd name="T28" fmla="*/ 1 w 38"/>
              <a:gd name="T29" fmla="*/ 28 h 35"/>
              <a:gd name="T30" fmla="*/ 0 w 38"/>
              <a:gd name="T31" fmla="*/ 26 h 35"/>
              <a:gd name="T32" fmla="*/ 0 w 38"/>
              <a:gd name="T33" fmla="*/ 26 h 35"/>
              <a:gd name="T34" fmla="*/ 0 w 38"/>
              <a:gd name="T35" fmla="*/ 3 h 35"/>
              <a:gd name="T36" fmla="*/ 0 w 38"/>
              <a:gd name="T37" fmla="*/ 3 h 35"/>
              <a:gd name="T38" fmla="*/ 1 w 38"/>
              <a:gd name="T39" fmla="*/ 1 h 35"/>
              <a:gd name="T40" fmla="*/ 2 w 38"/>
              <a:gd name="T41" fmla="*/ 0 h 35"/>
              <a:gd name="T42" fmla="*/ 2 w 38"/>
              <a:gd name="T4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5">
                <a:moveTo>
                  <a:pt x="2" y="0"/>
                </a:moveTo>
                <a:lnTo>
                  <a:pt x="2" y="0"/>
                </a:lnTo>
                <a:lnTo>
                  <a:pt x="37" y="10"/>
                </a:lnTo>
                <a:lnTo>
                  <a:pt x="37" y="10"/>
                </a:lnTo>
                <a:lnTo>
                  <a:pt x="38" y="11"/>
                </a:lnTo>
                <a:lnTo>
                  <a:pt x="38" y="13"/>
                </a:lnTo>
                <a:lnTo>
                  <a:pt x="38" y="13"/>
                </a:lnTo>
                <a:lnTo>
                  <a:pt x="38" y="33"/>
                </a:lnTo>
                <a:lnTo>
                  <a:pt x="38" y="33"/>
                </a:lnTo>
                <a:lnTo>
                  <a:pt x="38" y="34"/>
                </a:lnTo>
                <a:lnTo>
                  <a:pt x="37" y="35"/>
                </a:lnTo>
                <a:lnTo>
                  <a:pt x="37" y="35"/>
                </a:lnTo>
                <a:lnTo>
                  <a:pt x="2" y="29"/>
                </a:lnTo>
                <a:lnTo>
                  <a:pt x="2" y="29"/>
                </a:lnTo>
                <a:lnTo>
                  <a:pt x="1" y="28"/>
                </a:lnTo>
                <a:lnTo>
                  <a:pt x="0" y="26"/>
                </a:lnTo>
                <a:lnTo>
                  <a:pt x="0" y="26"/>
                </a:lnTo>
                <a:lnTo>
                  <a:pt x="0" y="3"/>
                </a:lnTo>
                <a:lnTo>
                  <a:pt x="0" y="3"/>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3" name="Freeform 402">
            <a:extLst>
              <a:ext uri="{FF2B5EF4-FFF2-40B4-BE49-F238E27FC236}">
                <a16:creationId xmlns:a16="http://schemas.microsoft.com/office/drawing/2014/main" xmlns="" id="{51BA70CE-57AF-42BC-869A-B3C8D91DAA0B}"/>
              </a:ext>
            </a:extLst>
          </p:cNvPr>
          <p:cNvSpPr>
            <a:spLocks/>
          </p:cNvSpPr>
          <p:nvPr/>
        </p:nvSpPr>
        <p:spPr bwMode="gray">
          <a:xfrm>
            <a:off x="3450013" y="1777608"/>
            <a:ext cx="23056" cy="15514"/>
          </a:xfrm>
          <a:custGeom>
            <a:avLst/>
            <a:gdLst>
              <a:gd name="T0" fmla="*/ 2 w 38"/>
              <a:gd name="T1" fmla="*/ 0 h 28"/>
              <a:gd name="T2" fmla="*/ 2 w 38"/>
              <a:gd name="T3" fmla="*/ 0 h 28"/>
              <a:gd name="T4" fmla="*/ 37 w 38"/>
              <a:gd name="T5" fmla="*/ 4 h 28"/>
              <a:gd name="T6" fmla="*/ 37 w 38"/>
              <a:gd name="T7" fmla="*/ 4 h 28"/>
              <a:gd name="T8" fmla="*/ 38 w 38"/>
              <a:gd name="T9" fmla="*/ 4 h 28"/>
              <a:gd name="T10" fmla="*/ 38 w 38"/>
              <a:gd name="T11" fmla="*/ 6 h 28"/>
              <a:gd name="T12" fmla="*/ 38 w 38"/>
              <a:gd name="T13" fmla="*/ 6 h 28"/>
              <a:gd name="T14" fmla="*/ 38 w 38"/>
              <a:gd name="T15" fmla="*/ 26 h 28"/>
              <a:gd name="T16" fmla="*/ 38 w 38"/>
              <a:gd name="T17" fmla="*/ 26 h 28"/>
              <a:gd name="T18" fmla="*/ 38 w 38"/>
              <a:gd name="T19" fmla="*/ 28 h 28"/>
              <a:gd name="T20" fmla="*/ 37 w 38"/>
              <a:gd name="T21" fmla="*/ 28 h 28"/>
              <a:gd name="T22" fmla="*/ 37 w 38"/>
              <a:gd name="T23" fmla="*/ 28 h 28"/>
              <a:gd name="T24" fmla="*/ 2 w 38"/>
              <a:gd name="T25" fmla="*/ 28 h 28"/>
              <a:gd name="T26" fmla="*/ 2 w 38"/>
              <a:gd name="T27" fmla="*/ 28 h 28"/>
              <a:gd name="T28" fmla="*/ 1 w 38"/>
              <a:gd name="T29" fmla="*/ 27 h 28"/>
              <a:gd name="T30" fmla="*/ 0 w 38"/>
              <a:gd name="T31" fmla="*/ 25 h 28"/>
              <a:gd name="T32" fmla="*/ 0 w 38"/>
              <a:gd name="T33" fmla="*/ 25 h 28"/>
              <a:gd name="T34" fmla="*/ 0 w 38"/>
              <a:gd name="T35" fmla="*/ 2 h 28"/>
              <a:gd name="T36" fmla="*/ 0 w 38"/>
              <a:gd name="T37" fmla="*/ 2 h 28"/>
              <a:gd name="T38" fmla="*/ 1 w 38"/>
              <a:gd name="T39" fmla="*/ 0 h 28"/>
              <a:gd name="T40" fmla="*/ 2 w 38"/>
              <a:gd name="T41" fmla="*/ 0 h 28"/>
              <a:gd name="T42" fmla="*/ 2 w 38"/>
              <a:gd name="T4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28">
                <a:moveTo>
                  <a:pt x="2" y="0"/>
                </a:moveTo>
                <a:lnTo>
                  <a:pt x="2" y="0"/>
                </a:lnTo>
                <a:lnTo>
                  <a:pt x="37" y="4"/>
                </a:lnTo>
                <a:lnTo>
                  <a:pt x="37" y="4"/>
                </a:lnTo>
                <a:lnTo>
                  <a:pt x="38" y="4"/>
                </a:lnTo>
                <a:lnTo>
                  <a:pt x="38" y="6"/>
                </a:lnTo>
                <a:lnTo>
                  <a:pt x="38" y="6"/>
                </a:lnTo>
                <a:lnTo>
                  <a:pt x="38" y="26"/>
                </a:lnTo>
                <a:lnTo>
                  <a:pt x="38" y="26"/>
                </a:lnTo>
                <a:lnTo>
                  <a:pt x="38" y="28"/>
                </a:lnTo>
                <a:lnTo>
                  <a:pt x="37" y="28"/>
                </a:lnTo>
                <a:lnTo>
                  <a:pt x="37" y="28"/>
                </a:lnTo>
                <a:lnTo>
                  <a:pt x="2" y="28"/>
                </a:lnTo>
                <a:lnTo>
                  <a:pt x="2" y="28"/>
                </a:lnTo>
                <a:lnTo>
                  <a:pt x="1" y="27"/>
                </a:lnTo>
                <a:lnTo>
                  <a:pt x="0" y="25"/>
                </a:lnTo>
                <a:lnTo>
                  <a:pt x="0" y="25"/>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4" name="Freeform 403">
            <a:extLst>
              <a:ext uri="{FF2B5EF4-FFF2-40B4-BE49-F238E27FC236}">
                <a16:creationId xmlns:a16="http://schemas.microsoft.com/office/drawing/2014/main" xmlns="" id="{936A666B-AA80-4195-A490-1B9A6CB2AE28}"/>
              </a:ext>
            </a:extLst>
          </p:cNvPr>
          <p:cNvSpPr>
            <a:spLocks/>
          </p:cNvSpPr>
          <p:nvPr/>
        </p:nvSpPr>
        <p:spPr bwMode="gray">
          <a:xfrm>
            <a:off x="3450013" y="1798108"/>
            <a:ext cx="23056" cy="17176"/>
          </a:xfrm>
          <a:custGeom>
            <a:avLst/>
            <a:gdLst>
              <a:gd name="T0" fmla="*/ 2 w 38"/>
              <a:gd name="T1" fmla="*/ 2 h 31"/>
              <a:gd name="T2" fmla="*/ 2 w 38"/>
              <a:gd name="T3" fmla="*/ 2 h 31"/>
              <a:gd name="T4" fmla="*/ 37 w 38"/>
              <a:gd name="T5" fmla="*/ 0 h 31"/>
              <a:gd name="T6" fmla="*/ 37 w 38"/>
              <a:gd name="T7" fmla="*/ 0 h 31"/>
              <a:gd name="T8" fmla="*/ 38 w 38"/>
              <a:gd name="T9" fmla="*/ 2 h 31"/>
              <a:gd name="T10" fmla="*/ 38 w 38"/>
              <a:gd name="T11" fmla="*/ 3 h 31"/>
              <a:gd name="T12" fmla="*/ 38 w 38"/>
              <a:gd name="T13" fmla="*/ 3 h 31"/>
              <a:gd name="T14" fmla="*/ 38 w 38"/>
              <a:gd name="T15" fmla="*/ 22 h 31"/>
              <a:gd name="T16" fmla="*/ 38 w 38"/>
              <a:gd name="T17" fmla="*/ 22 h 31"/>
              <a:gd name="T18" fmla="*/ 38 w 38"/>
              <a:gd name="T19" fmla="*/ 24 h 31"/>
              <a:gd name="T20" fmla="*/ 37 w 38"/>
              <a:gd name="T21" fmla="*/ 26 h 31"/>
              <a:gd name="T22" fmla="*/ 37 w 38"/>
              <a:gd name="T23" fmla="*/ 26 h 31"/>
              <a:gd name="T24" fmla="*/ 2 w 38"/>
              <a:gd name="T25" fmla="*/ 31 h 31"/>
              <a:gd name="T26" fmla="*/ 2 w 38"/>
              <a:gd name="T27" fmla="*/ 31 h 31"/>
              <a:gd name="T28" fmla="*/ 0 w 38"/>
              <a:gd name="T29" fmla="*/ 30 h 31"/>
              <a:gd name="T30" fmla="*/ 0 w 38"/>
              <a:gd name="T31" fmla="*/ 28 h 31"/>
              <a:gd name="T32" fmla="*/ 0 w 38"/>
              <a:gd name="T33" fmla="*/ 28 h 31"/>
              <a:gd name="T34" fmla="*/ 0 w 38"/>
              <a:gd name="T35" fmla="*/ 5 h 31"/>
              <a:gd name="T36" fmla="*/ 0 w 38"/>
              <a:gd name="T37" fmla="*/ 5 h 31"/>
              <a:gd name="T38" fmla="*/ 1 w 38"/>
              <a:gd name="T39" fmla="*/ 3 h 31"/>
              <a:gd name="T40" fmla="*/ 2 w 38"/>
              <a:gd name="T41" fmla="*/ 2 h 31"/>
              <a:gd name="T42" fmla="*/ 2 w 38"/>
              <a:gd name="T43"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1">
                <a:moveTo>
                  <a:pt x="2" y="2"/>
                </a:moveTo>
                <a:lnTo>
                  <a:pt x="2" y="2"/>
                </a:lnTo>
                <a:lnTo>
                  <a:pt x="37" y="0"/>
                </a:lnTo>
                <a:lnTo>
                  <a:pt x="37" y="0"/>
                </a:lnTo>
                <a:lnTo>
                  <a:pt x="38" y="2"/>
                </a:lnTo>
                <a:lnTo>
                  <a:pt x="38" y="3"/>
                </a:lnTo>
                <a:lnTo>
                  <a:pt x="38" y="3"/>
                </a:lnTo>
                <a:lnTo>
                  <a:pt x="38" y="22"/>
                </a:lnTo>
                <a:lnTo>
                  <a:pt x="38" y="22"/>
                </a:lnTo>
                <a:lnTo>
                  <a:pt x="38" y="24"/>
                </a:lnTo>
                <a:lnTo>
                  <a:pt x="37" y="26"/>
                </a:lnTo>
                <a:lnTo>
                  <a:pt x="37" y="26"/>
                </a:lnTo>
                <a:lnTo>
                  <a:pt x="2" y="31"/>
                </a:lnTo>
                <a:lnTo>
                  <a:pt x="2" y="31"/>
                </a:lnTo>
                <a:lnTo>
                  <a:pt x="0" y="30"/>
                </a:lnTo>
                <a:lnTo>
                  <a:pt x="0" y="28"/>
                </a:lnTo>
                <a:lnTo>
                  <a:pt x="0" y="28"/>
                </a:lnTo>
                <a:lnTo>
                  <a:pt x="0" y="5"/>
                </a:lnTo>
                <a:lnTo>
                  <a:pt x="0" y="5"/>
                </a:lnTo>
                <a:lnTo>
                  <a:pt x="1" y="3"/>
                </a:lnTo>
                <a:lnTo>
                  <a:pt x="2" y="2"/>
                </a:lnTo>
                <a:lnTo>
                  <a:pt x="2" y="2"/>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5" name="Freeform 404">
            <a:extLst>
              <a:ext uri="{FF2B5EF4-FFF2-40B4-BE49-F238E27FC236}">
                <a16:creationId xmlns:a16="http://schemas.microsoft.com/office/drawing/2014/main" xmlns="" id="{8FEF25AC-935F-4CFD-805D-E2B2B1E66E9D}"/>
              </a:ext>
            </a:extLst>
          </p:cNvPr>
          <p:cNvSpPr>
            <a:spLocks/>
          </p:cNvSpPr>
          <p:nvPr/>
        </p:nvSpPr>
        <p:spPr bwMode="gray">
          <a:xfrm>
            <a:off x="3450013" y="1819165"/>
            <a:ext cx="23056" cy="9419"/>
          </a:xfrm>
          <a:custGeom>
            <a:avLst/>
            <a:gdLst>
              <a:gd name="T0" fmla="*/ 1 w 38"/>
              <a:gd name="T1" fmla="*/ 8 h 17"/>
              <a:gd name="T2" fmla="*/ 1 w 38"/>
              <a:gd name="T3" fmla="*/ 8 h 17"/>
              <a:gd name="T4" fmla="*/ 37 w 38"/>
              <a:gd name="T5" fmla="*/ 0 h 17"/>
              <a:gd name="T6" fmla="*/ 37 w 38"/>
              <a:gd name="T7" fmla="*/ 0 h 17"/>
              <a:gd name="T8" fmla="*/ 38 w 38"/>
              <a:gd name="T9" fmla="*/ 1 h 17"/>
              <a:gd name="T10" fmla="*/ 38 w 38"/>
              <a:gd name="T11" fmla="*/ 3 h 17"/>
              <a:gd name="T12" fmla="*/ 38 w 38"/>
              <a:gd name="T13" fmla="*/ 3 h 17"/>
              <a:gd name="T14" fmla="*/ 38 w 38"/>
              <a:gd name="T15" fmla="*/ 5 h 17"/>
              <a:gd name="T16" fmla="*/ 38 w 38"/>
              <a:gd name="T17" fmla="*/ 5 h 17"/>
              <a:gd name="T18" fmla="*/ 38 w 38"/>
              <a:gd name="T19" fmla="*/ 6 h 17"/>
              <a:gd name="T20" fmla="*/ 37 w 38"/>
              <a:gd name="T21" fmla="*/ 7 h 17"/>
              <a:gd name="T22" fmla="*/ 37 w 38"/>
              <a:gd name="T23" fmla="*/ 7 h 17"/>
              <a:gd name="T24" fmla="*/ 1 w 38"/>
              <a:gd name="T25" fmla="*/ 17 h 17"/>
              <a:gd name="T26" fmla="*/ 1 w 38"/>
              <a:gd name="T27" fmla="*/ 17 h 17"/>
              <a:gd name="T28" fmla="*/ 0 w 38"/>
              <a:gd name="T29" fmla="*/ 16 h 17"/>
              <a:gd name="T30" fmla="*/ 0 w 38"/>
              <a:gd name="T31" fmla="*/ 14 h 17"/>
              <a:gd name="T32" fmla="*/ 0 w 38"/>
              <a:gd name="T33" fmla="*/ 14 h 17"/>
              <a:gd name="T34" fmla="*/ 0 w 38"/>
              <a:gd name="T35" fmla="*/ 12 h 17"/>
              <a:gd name="T36" fmla="*/ 0 w 38"/>
              <a:gd name="T37" fmla="*/ 12 h 17"/>
              <a:gd name="T38" fmla="*/ 0 w 38"/>
              <a:gd name="T39" fmla="*/ 9 h 17"/>
              <a:gd name="T40" fmla="*/ 1 w 38"/>
              <a:gd name="T41" fmla="*/ 8 h 17"/>
              <a:gd name="T42" fmla="*/ 1 w 38"/>
              <a:gd name="T4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7">
                <a:moveTo>
                  <a:pt x="1" y="8"/>
                </a:moveTo>
                <a:lnTo>
                  <a:pt x="1" y="8"/>
                </a:lnTo>
                <a:lnTo>
                  <a:pt x="37" y="0"/>
                </a:lnTo>
                <a:lnTo>
                  <a:pt x="37" y="0"/>
                </a:lnTo>
                <a:lnTo>
                  <a:pt x="38" y="1"/>
                </a:lnTo>
                <a:lnTo>
                  <a:pt x="38" y="3"/>
                </a:lnTo>
                <a:lnTo>
                  <a:pt x="38" y="3"/>
                </a:lnTo>
                <a:lnTo>
                  <a:pt x="38" y="5"/>
                </a:lnTo>
                <a:lnTo>
                  <a:pt x="38" y="5"/>
                </a:lnTo>
                <a:lnTo>
                  <a:pt x="38" y="6"/>
                </a:lnTo>
                <a:lnTo>
                  <a:pt x="37" y="7"/>
                </a:lnTo>
                <a:lnTo>
                  <a:pt x="37" y="7"/>
                </a:lnTo>
                <a:lnTo>
                  <a:pt x="1" y="17"/>
                </a:lnTo>
                <a:lnTo>
                  <a:pt x="1" y="17"/>
                </a:lnTo>
                <a:lnTo>
                  <a:pt x="0" y="16"/>
                </a:lnTo>
                <a:lnTo>
                  <a:pt x="0" y="14"/>
                </a:lnTo>
                <a:lnTo>
                  <a:pt x="0" y="14"/>
                </a:lnTo>
                <a:lnTo>
                  <a:pt x="0" y="12"/>
                </a:lnTo>
                <a:lnTo>
                  <a:pt x="0" y="12"/>
                </a:lnTo>
                <a:lnTo>
                  <a:pt x="0" y="9"/>
                </a:lnTo>
                <a:lnTo>
                  <a:pt x="1" y="8"/>
                </a:lnTo>
                <a:lnTo>
                  <a:pt x="1" y="8"/>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6" name="Freeform 405">
            <a:extLst>
              <a:ext uri="{FF2B5EF4-FFF2-40B4-BE49-F238E27FC236}">
                <a16:creationId xmlns:a16="http://schemas.microsoft.com/office/drawing/2014/main" xmlns="" id="{F933F20F-C79F-44D8-A511-049F6DE4B4B1}"/>
              </a:ext>
            </a:extLst>
          </p:cNvPr>
          <p:cNvSpPr>
            <a:spLocks/>
          </p:cNvSpPr>
          <p:nvPr/>
        </p:nvSpPr>
        <p:spPr bwMode="gray">
          <a:xfrm>
            <a:off x="3450013" y="1826367"/>
            <a:ext cx="23056" cy="9419"/>
          </a:xfrm>
          <a:custGeom>
            <a:avLst/>
            <a:gdLst>
              <a:gd name="T0" fmla="*/ 1 w 38"/>
              <a:gd name="T1" fmla="*/ 9 h 17"/>
              <a:gd name="T2" fmla="*/ 1 w 38"/>
              <a:gd name="T3" fmla="*/ 9 h 17"/>
              <a:gd name="T4" fmla="*/ 37 w 38"/>
              <a:gd name="T5" fmla="*/ 0 h 17"/>
              <a:gd name="T6" fmla="*/ 37 w 38"/>
              <a:gd name="T7" fmla="*/ 0 h 17"/>
              <a:gd name="T8" fmla="*/ 38 w 38"/>
              <a:gd name="T9" fmla="*/ 1 h 17"/>
              <a:gd name="T10" fmla="*/ 38 w 38"/>
              <a:gd name="T11" fmla="*/ 2 h 17"/>
              <a:gd name="T12" fmla="*/ 38 w 38"/>
              <a:gd name="T13" fmla="*/ 2 h 17"/>
              <a:gd name="T14" fmla="*/ 38 w 38"/>
              <a:gd name="T15" fmla="*/ 4 h 17"/>
              <a:gd name="T16" fmla="*/ 38 w 38"/>
              <a:gd name="T17" fmla="*/ 4 h 17"/>
              <a:gd name="T18" fmla="*/ 38 w 38"/>
              <a:gd name="T19" fmla="*/ 6 h 17"/>
              <a:gd name="T20" fmla="*/ 37 w 38"/>
              <a:gd name="T21" fmla="*/ 7 h 17"/>
              <a:gd name="T22" fmla="*/ 37 w 38"/>
              <a:gd name="T23" fmla="*/ 7 h 17"/>
              <a:gd name="T24" fmla="*/ 1 w 38"/>
              <a:gd name="T25" fmla="*/ 17 h 17"/>
              <a:gd name="T26" fmla="*/ 1 w 38"/>
              <a:gd name="T27" fmla="*/ 17 h 17"/>
              <a:gd name="T28" fmla="*/ 0 w 38"/>
              <a:gd name="T29" fmla="*/ 17 h 17"/>
              <a:gd name="T30" fmla="*/ 0 w 38"/>
              <a:gd name="T31" fmla="*/ 15 h 17"/>
              <a:gd name="T32" fmla="*/ 0 w 38"/>
              <a:gd name="T33" fmla="*/ 15 h 17"/>
              <a:gd name="T34" fmla="*/ 0 w 38"/>
              <a:gd name="T35" fmla="*/ 13 h 17"/>
              <a:gd name="T36" fmla="*/ 0 w 38"/>
              <a:gd name="T37" fmla="*/ 13 h 17"/>
              <a:gd name="T38" fmla="*/ 0 w 38"/>
              <a:gd name="T39" fmla="*/ 10 h 17"/>
              <a:gd name="T40" fmla="*/ 1 w 38"/>
              <a:gd name="T41" fmla="*/ 9 h 17"/>
              <a:gd name="T42" fmla="*/ 1 w 38"/>
              <a:gd name="T4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7">
                <a:moveTo>
                  <a:pt x="1" y="9"/>
                </a:moveTo>
                <a:lnTo>
                  <a:pt x="1" y="9"/>
                </a:lnTo>
                <a:lnTo>
                  <a:pt x="37" y="0"/>
                </a:lnTo>
                <a:lnTo>
                  <a:pt x="37" y="0"/>
                </a:lnTo>
                <a:lnTo>
                  <a:pt x="38" y="1"/>
                </a:lnTo>
                <a:lnTo>
                  <a:pt x="38" y="2"/>
                </a:lnTo>
                <a:lnTo>
                  <a:pt x="38" y="2"/>
                </a:lnTo>
                <a:lnTo>
                  <a:pt x="38" y="4"/>
                </a:lnTo>
                <a:lnTo>
                  <a:pt x="38" y="4"/>
                </a:lnTo>
                <a:lnTo>
                  <a:pt x="38" y="6"/>
                </a:lnTo>
                <a:lnTo>
                  <a:pt x="37" y="7"/>
                </a:lnTo>
                <a:lnTo>
                  <a:pt x="37" y="7"/>
                </a:lnTo>
                <a:lnTo>
                  <a:pt x="1" y="17"/>
                </a:lnTo>
                <a:lnTo>
                  <a:pt x="1" y="17"/>
                </a:lnTo>
                <a:lnTo>
                  <a:pt x="0" y="17"/>
                </a:lnTo>
                <a:lnTo>
                  <a:pt x="0" y="15"/>
                </a:lnTo>
                <a:lnTo>
                  <a:pt x="0" y="15"/>
                </a:lnTo>
                <a:lnTo>
                  <a:pt x="0" y="13"/>
                </a:lnTo>
                <a:lnTo>
                  <a:pt x="0" y="13"/>
                </a:lnTo>
                <a:lnTo>
                  <a:pt x="0" y="10"/>
                </a:lnTo>
                <a:lnTo>
                  <a:pt x="1" y="9"/>
                </a:lnTo>
                <a:lnTo>
                  <a:pt x="1" y="9"/>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7" name="Freeform 406">
            <a:extLst>
              <a:ext uri="{FF2B5EF4-FFF2-40B4-BE49-F238E27FC236}">
                <a16:creationId xmlns:a16="http://schemas.microsoft.com/office/drawing/2014/main" xmlns="" id="{F688DD7F-7BB2-4E02-9CBC-0D5995D0CAEF}"/>
              </a:ext>
            </a:extLst>
          </p:cNvPr>
          <p:cNvSpPr>
            <a:spLocks/>
          </p:cNvSpPr>
          <p:nvPr/>
        </p:nvSpPr>
        <p:spPr bwMode="gray">
          <a:xfrm>
            <a:off x="3482171" y="1738825"/>
            <a:ext cx="33977" cy="95298"/>
          </a:xfrm>
          <a:custGeom>
            <a:avLst/>
            <a:gdLst>
              <a:gd name="T0" fmla="*/ 5 w 56"/>
              <a:gd name="T1" fmla="*/ 0 h 172"/>
              <a:gd name="T2" fmla="*/ 5 w 56"/>
              <a:gd name="T3" fmla="*/ 0 h 172"/>
              <a:gd name="T4" fmla="*/ 53 w 56"/>
              <a:gd name="T5" fmla="*/ 25 h 172"/>
              <a:gd name="T6" fmla="*/ 53 w 56"/>
              <a:gd name="T7" fmla="*/ 25 h 172"/>
              <a:gd name="T8" fmla="*/ 55 w 56"/>
              <a:gd name="T9" fmla="*/ 27 h 172"/>
              <a:gd name="T10" fmla="*/ 56 w 56"/>
              <a:gd name="T11" fmla="*/ 30 h 172"/>
              <a:gd name="T12" fmla="*/ 56 w 56"/>
              <a:gd name="T13" fmla="*/ 30 h 172"/>
              <a:gd name="T14" fmla="*/ 56 w 56"/>
              <a:gd name="T15" fmla="*/ 90 h 172"/>
              <a:gd name="T16" fmla="*/ 56 w 56"/>
              <a:gd name="T17" fmla="*/ 90 h 172"/>
              <a:gd name="T18" fmla="*/ 56 w 56"/>
              <a:gd name="T19" fmla="*/ 149 h 172"/>
              <a:gd name="T20" fmla="*/ 56 w 56"/>
              <a:gd name="T21" fmla="*/ 149 h 172"/>
              <a:gd name="T22" fmla="*/ 55 w 56"/>
              <a:gd name="T23" fmla="*/ 152 h 172"/>
              <a:gd name="T24" fmla="*/ 53 w 56"/>
              <a:gd name="T25" fmla="*/ 154 h 172"/>
              <a:gd name="T26" fmla="*/ 53 w 56"/>
              <a:gd name="T27" fmla="*/ 154 h 172"/>
              <a:gd name="T28" fmla="*/ 5 w 56"/>
              <a:gd name="T29" fmla="*/ 172 h 172"/>
              <a:gd name="T30" fmla="*/ 5 w 56"/>
              <a:gd name="T31" fmla="*/ 172 h 172"/>
              <a:gd name="T32" fmla="*/ 2 w 56"/>
              <a:gd name="T33" fmla="*/ 172 h 172"/>
              <a:gd name="T34" fmla="*/ 1 w 56"/>
              <a:gd name="T35" fmla="*/ 172 h 172"/>
              <a:gd name="T36" fmla="*/ 0 w 56"/>
              <a:gd name="T37" fmla="*/ 170 h 172"/>
              <a:gd name="T38" fmla="*/ 0 w 56"/>
              <a:gd name="T39" fmla="*/ 169 h 172"/>
              <a:gd name="T40" fmla="*/ 0 w 56"/>
              <a:gd name="T41" fmla="*/ 169 h 172"/>
              <a:gd name="T42" fmla="*/ 0 w 56"/>
              <a:gd name="T43" fmla="*/ 87 h 172"/>
              <a:gd name="T44" fmla="*/ 0 w 56"/>
              <a:gd name="T45" fmla="*/ 87 h 172"/>
              <a:gd name="T46" fmla="*/ 0 w 56"/>
              <a:gd name="T47" fmla="*/ 4 h 172"/>
              <a:gd name="T48" fmla="*/ 0 w 56"/>
              <a:gd name="T49" fmla="*/ 4 h 172"/>
              <a:gd name="T50" fmla="*/ 1 w 56"/>
              <a:gd name="T51" fmla="*/ 2 h 172"/>
              <a:gd name="T52" fmla="*/ 1 w 56"/>
              <a:gd name="T53" fmla="*/ 1 h 172"/>
              <a:gd name="T54" fmla="*/ 2 w 56"/>
              <a:gd name="T55" fmla="*/ 0 h 172"/>
              <a:gd name="T56" fmla="*/ 5 w 56"/>
              <a:gd name="T57" fmla="*/ 0 h 172"/>
              <a:gd name="T58" fmla="*/ 5 w 56"/>
              <a:gd name="T5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 h="172">
                <a:moveTo>
                  <a:pt x="5" y="0"/>
                </a:moveTo>
                <a:lnTo>
                  <a:pt x="5" y="0"/>
                </a:lnTo>
                <a:lnTo>
                  <a:pt x="53" y="25"/>
                </a:lnTo>
                <a:lnTo>
                  <a:pt x="53" y="25"/>
                </a:lnTo>
                <a:lnTo>
                  <a:pt x="55" y="27"/>
                </a:lnTo>
                <a:lnTo>
                  <a:pt x="56" y="30"/>
                </a:lnTo>
                <a:lnTo>
                  <a:pt x="56" y="30"/>
                </a:lnTo>
                <a:lnTo>
                  <a:pt x="56" y="90"/>
                </a:lnTo>
                <a:lnTo>
                  <a:pt x="56" y="90"/>
                </a:lnTo>
                <a:lnTo>
                  <a:pt x="56" y="149"/>
                </a:lnTo>
                <a:lnTo>
                  <a:pt x="56" y="149"/>
                </a:lnTo>
                <a:lnTo>
                  <a:pt x="55" y="152"/>
                </a:lnTo>
                <a:lnTo>
                  <a:pt x="53" y="154"/>
                </a:lnTo>
                <a:lnTo>
                  <a:pt x="53" y="154"/>
                </a:lnTo>
                <a:lnTo>
                  <a:pt x="5" y="172"/>
                </a:lnTo>
                <a:lnTo>
                  <a:pt x="5" y="172"/>
                </a:lnTo>
                <a:lnTo>
                  <a:pt x="2" y="172"/>
                </a:lnTo>
                <a:lnTo>
                  <a:pt x="1" y="172"/>
                </a:lnTo>
                <a:lnTo>
                  <a:pt x="0" y="170"/>
                </a:lnTo>
                <a:lnTo>
                  <a:pt x="0" y="169"/>
                </a:lnTo>
                <a:lnTo>
                  <a:pt x="0" y="169"/>
                </a:lnTo>
                <a:lnTo>
                  <a:pt x="0" y="87"/>
                </a:lnTo>
                <a:lnTo>
                  <a:pt x="0" y="87"/>
                </a:lnTo>
                <a:lnTo>
                  <a:pt x="0" y="4"/>
                </a:lnTo>
                <a:lnTo>
                  <a:pt x="0" y="4"/>
                </a:lnTo>
                <a:lnTo>
                  <a:pt x="1" y="2"/>
                </a:lnTo>
                <a:lnTo>
                  <a:pt x="1" y="1"/>
                </a:lnTo>
                <a:lnTo>
                  <a:pt x="2" y="0"/>
                </a:lnTo>
                <a:lnTo>
                  <a:pt x="5" y="0"/>
                </a:lnTo>
                <a:lnTo>
                  <a:pt x="5"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8" name="Freeform 407">
            <a:extLst>
              <a:ext uri="{FF2B5EF4-FFF2-40B4-BE49-F238E27FC236}">
                <a16:creationId xmlns:a16="http://schemas.microsoft.com/office/drawing/2014/main" xmlns="" id="{2E575491-12F9-41BA-AFD7-2FD917A3CA82}"/>
              </a:ext>
            </a:extLst>
          </p:cNvPr>
          <p:cNvSpPr>
            <a:spLocks/>
          </p:cNvSpPr>
          <p:nvPr/>
        </p:nvSpPr>
        <p:spPr bwMode="gray">
          <a:xfrm>
            <a:off x="3487631" y="1748799"/>
            <a:ext cx="22449" cy="17730"/>
          </a:xfrm>
          <a:custGeom>
            <a:avLst/>
            <a:gdLst>
              <a:gd name="T0" fmla="*/ 2 w 37"/>
              <a:gd name="T1" fmla="*/ 0 h 32"/>
              <a:gd name="T2" fmla="*/ 2 w 37"/>
              <a:gd name="T3" fmla="*/ 0 h 32"/>
              <a:gd name="T4" fmla="*/ 36 w 37"/>
              <a:gd name="T5" fmla="*/ 14 h 32"/>
              <a:gd name="T6" fmla="*/ 36 w 37"/>
              <a:gd name="T7" fmla="*/ 14 h 32"/>
              <a:gd name="T8" fmla="*/ 37 w 37"/>
              <a:gd name="T9" fmla="*/ 15 h 32"/>
              <a:gd name="T10" fmla="*/ 37 w 37"/>
              <a:gd name="T11" fmla="*/ 17 h 32"/>
              <a:gd name="T12" fmla="*/ 37 w 37"/>
              <a:gd name="T13" fmla="*/ 17 h 32"/>
              <a:gd name="T14" fmla="*/ 37 w 37"/>
              <a:gd name="T15" fmla="*/ 31 h 32"/>
              <a:gd name="T16" fmla="*/ 37 w 37"/>
              <a:gd name="T17" fmla="*/ 31 h 32"/>
              <a:gd name="T18" fmla="*/ 37 w 37"/>
              <a:gd name="T19" fmla="*/ 32 h 32"/>
              <a:gd name="T20" fmla="*/ 36 w 37"/>
              <a:gd name="T21" fmla="*/ 32 h 32"/>
              <a:gd name="T22" fmla="*/ 36 w 37"/>
              <a:gd name="T23" fmla="*/ 32 h 32"/>
              <a:gd name="T24" fmla="*/ 2 w 37"/>
              <a:gd name="T25" fmla="*/ 22 h 32"/>
              <a:gd name="T26" fmla="*/ 2 w 37"/>
              <a:gd name="T27" fmla="*/ 22 h 32"/>
              <a:gd name="T28" fmla="*/ 1 w 37"/>
              <a:gd name="T29" fmla="*/ 21 h 32"/>
              <a:gd name="T30" fmla="*/ 0 w 37"/>
              <a:gd name="T31" fmla="*/ 18 h 32"/>
              <a:gd name="T32" fmla="*/ 0 w 37"/>
              <a:gd name="T33" fmla="*/ 18 h 32"/>
              <a:gd name="T34" fmla="*/ 0 w 37"/>
              <a:gd name="T35" fmla="*/ 2 h 32"/>
              <a:gd name="T36" fmla="*/ 0 w 37"/>
              <a:gd name="T37" fmla="*/ 2 h 32"/>
              <a:gd name="T38" fmla="*/ 1 w 37"/>
              <a:gd name="T39" fmla="*/ 0 h 32"/>
              <a:gd name="T40" fmla="*/ 2 w 37"/>
              <a:gd name="T41" fmla="*/ 0 h 32"/>
              <a:gd name="T42" fmla="*/ 2 w 37"/>
              <a:gd name="T4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2" y="0"/>
                </a:moveTo>
                <a:lnTo>
                  <a:pt x="2" y="0"/>
                </a:lnTo>
                <a:lnTo>
                  <a:pt x="36" y="14"/>
                </a:lnTo>
                <a:lnTo>
                  <a:pt x="36" y="14"/>
                </a:lnTo>
                <a:lnTo>
                  <a:pt x="37" y="15"/>
                </a:lnTo>
                <a:lnTo>
                  <a:pt x="37" y="17"/>
                </a:lnTo>
                <a:lnTo>
                  <a:pt x="37" y="17"/>
                </a:lnTo>
                <a:lnTo>
                  <a:pt x="37" y="31"/>
                </a:lnTo>
                <a:lnTo>
                  <a:pt x="37" y="31"/>
                </a:lnTo>
                <a:lnTo>
                  <a:pt x="37" y="32"/>
                </a:lnTo>
                <a:lnTo>
                  <a:pt x="36" y="32"/>
                </a:lnTo>
                <a:lnTo>
                  <a:pt x="36" y="32"/>
                </a:lnTo>
                <a:lnTo>
                  <a:pt x="2" y="22"/>
                </a:lnTo>
                <a:lnTo>
                  <a:pt x="2" y="22"/>
                </a:lnTo>
                <a:lnTo>
                  <a:pt x="1" y="21"/>
                </a:lnTo>
                <a:lnTo>
                  <a:pt x="0" y="18"/>
                </a:lnTo>
                <a:lnTo>
                  <a:pt x="0" y="18"/>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79" name="Freeform 408">
            <a:extLst>
              <a:ext uri="{FF2B5EF4-FFF2-40B4-BE49-F238E27FC236}">
                <a16:creationId xmlns:a16="http://schemas.microsoft.com/office/drawing/2014/main" xmlns="" id="{70030341-B4A9-4380-8A69-EB55296FBB1C}"/>
              </a:ext>
            </a:extLst>
          </p:cNvPr>
          <p:cNvSpPr>
            <a:spLocks/>
          </p:cNvSpPr>
          <p:nvPr/>
        </p:nvSpPr>
        <p:spPr bwMode="gray">
          <a:xfrm>
            <a:off x="3487631" y="1764866"/>
            <a:ext cx="22449" cy="14960"/>
          </a:xfrm>
          <a:custGeom>
            <a:avLst/>
            <a:gdLst>
              <a:gd name="T0" fmla="*/ 2 w 37"/>
              <a:gd name="T1" fmla="*/ 0 h 27"/>
              <a:gd name="T2" fmla="*/ 2 w 37"/>
              <a:gd name="T3" fmla="*/ 0 h 27"/>
              <a:gd name="T4" fmla="*/ 36 w 37"/>
              <a:gd name="T5" fmla="*/ 9 h 27"/>
              <a:gd name="T6" fmla="*/ 36 w 37"/>
              <a:gd name="T7" fmla="*/ 9 h 27"/>
              <a:gd name="T8" fmla="*/ 37 w 37"/>
              <a:gd name="T9" fmla="*/ 10 h 27"/>
              <a:gd name="T10" fmla="*/ 37 w 37"/>
              <a:gd name="T11" fmla="*/ 12 h 27"/>
              <a:gd name="T12" fmla="*/ 37 w 37"/>
              <a:gd name="T13" fmla="*/ 12 h 27"/>
              <a:gd name="T14" fmla="*/ 37 w 37"/>
              <a:gd name="T15" fmla="*/ 26 h 27"/>
              <a:gd name="T16" fmla="*/ 37 w 37"/>
              <a:gd name="T17" fmla="*/ 26 h 27"/>
              <a:gd name="T18" fmla="*/ 37 w 37"/>
              <a:gd name="T19" fmla="*/ 27 h 27"/>
              <a:gd name="T20" fmla="*/ 36 w 37"/>
              <a:gd name="T21" fmla="*/ 27 h 27"/>
              <a:gd name="T22" fmla="*/ 36 w 37"/>
              <a:gd name="T23" fmla="*/ 27 h 27"/>
              <a:gd name="T24" fmla="*/ 2 w 37"/>
              <a:gd name="T25" fmla="*/ 22 h 27"/>
              <a:gd name="T26" fmla="*/ 2 w 37"/>
              <a:gd name="T27" fmla="*/ 22 h 27"/>
              <a:gd name="T28" fmla="*/ 1 w 37"/>
              <a:gd name="T29" fmla="*/ 21 h 27"/>
              <a:gd name="T30" fmla="*/ 0 w 37"/>
              <a:gd name="T31" fmla="*/ 20 h 27"/>
              <a:gd name="T32" fmla="*/ 0 w 37"/>
              <a:gd name="T33" fmla="*/ 20 h 27"/>
              <a:gd name="T34" fmla="*/ 0 w 37"/>
              <a:gd name="T35" fmla="*/ 2 h 27"/>
              <a:gd name="T36" fmla="*/ 0 w 37"/>
              <a:gd name="T37" fmla="*/ 2 h 27"/>
              <a:gd name="T38" fmla="*/ 1 w 37"/>
              <a:gd name="T39" fmla="*/ 1 h 27"/>
              <a:gd name="T40" fmla="*/ 2 w 37"/>
              <a:gd name="T41" fmla="*/ 0 h 27"/>
              <a:gd name="T42" fmla="*/ 2 w 37"/>
              <a:gd name="T4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7">
                <a:moveTo>
                  <a:pt x="2" y="0"/>
                </a:moveTo>
                <a:lnTo>
                  <a:pt x="2" y="0"/>
                </a:lnTo>
                <a:lnTo>
                  <a:pt x="36" y="9"/>
                </a:lnTo>
                <a:lnTo>
                  <a:pt x="36" y="9"/>
                </a:lnTo>
                <a:lnTo>
                  <a:pt x="37" y="10"/>
                </a:lnTo>
                <a:lnTo>
                  <a:pt x="37" y="12"/>
                </a:lnTo>
                <a:lnTo>
                  <a:pt x="37" y="12"/>
                </a:lnTo>
                <a:lnTo>
                  <a:pt x="37" y="26"/>
                </a:lnTo>
                <a:lnTo>
                  <a:pt x="37" y="26"/>
                </a:lnTo>
                <a:lnTo>
                  <a:pt x="37" y="27"/>
                </a:lnTo>
                <a:lnTo>
                  <a:pt x="36" y="27"/>
                </a:lnTo>
                <a:lnTo>
                  <a:pt x="36" y="27"/>
                </a:lnTo>
                <a:lnTo>
                  <a:pt x="2" y="22"/>
                </a:lnTo>
                <a:lnTo>
                  <a:pt x="2" y="22"/>
                </a:lnTo>
                <a:lnTo>
                  <a:pt x="1" y="21"/>
                </a:lnTo>
                <a:lnTo>
                  <a:pt x="0" y="20"/>
                </a:lnTo>
                <a:lnTo>
                  <a:pt x="0" y="20"/>
                </a:lnTo>
                <a:lnTo>
                  <a:pt x="0" y="2"/>
                </a:lnTo>
                <a:lnTo>
                  <a:pt x="0" y="2"/>
                </a:lnTo>
                <a:lnTo>
                  <a:pt x="1" y="1"/>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80" name="Freeform 409">
            <a:extLst>
              <a:ext uri="{FF2B5EF4-FFF2-40B4-BE49-F238E27FC236}">
                <a16:creationId xmlns:a16="http://schemas.microsoft.com/office/drawing/2014/main" xmlns="" id="{6D53E711-FD48-407A-A3E0-661F84B90A8F}"/>
              </a:ext>
            </a:extLst>
          </p:cNvPr>
          <p:cNvSpPr>
            <a:spLocks/>
          </p:cNvSpPr>
          <p:nvPr/>
        </p:nvSpPr>
        <p:spPr bwMode="gray">
          <a:xfrm>
            <a:off x="3487631" y="1781488"/>
            <a:ext cx="22449" cy="11635"/>
          </a:xfrm>
          <a:custGeom>
            <a:avLst/>
            <a:gdLst>
              <a:gd name="T0" fmla="*/ 2 w 37"/>
              <a:gd name="T1" fmla="*/ 0 h 21"/>
              <a:gd name="T2" fmla="*/ 2 w 37"/>
              <a:gd name="T3" fmla="*/ 0 h 21"/>
              <a:gd name="T4" fmla="*/ 36 w 37"/>
              <a:gd name="T5" fmla="*/ 3 h 21"/>
              <a:gd name="T6" fmla="*/ 36 w 37"/>
              <a:gd name="T7" fmla="*/ 3 h 21"/>
              <a:gd name="T8" fmla="*/ 37 w 37"/>
              <a:gd name="T9" fmla="*/ 4 h 21"/>
              <a:gd name="T10" fmla="*/ 37 w 37"/>
              <a:gd name="T11" fmla="*/ 5 h 21"/>
              <a:gd name="T12" fmla="*/ 37 w 37"/>
              <a:gd name="T13" fmla="*/ 5 h 21"/>
              <a:gd name="T14" fmla="*/ 37 w 37"/>
              <a:gd name="T15" fmla="*/ 20 h 21"/>
              <a:gd name="T16" fmla="*/ 37 w 37"/>
              <a:gd name="T17" fmla="*/ 20 h 21"/>
              <a:gd name="T18" fmla="*/ 37 w 37"/>
              <a:gd name="T19" fmla="*/ 21 h 21"/>
              <a:gd name="T20" fmla="*/ 36 w 37"/>
              <a:gd name="T21" fmla="*/ 21 h 21"/>
              <a:gd name="T22" fmla="*/ 36 w 37"/>
              <a:gd name="T23" fmla="*/ 21 h 21"/>
              <a:gd name="T24" fmla="*/ 2 w 37"/>
              <a:gd name="T25" fmla="*/ 21 h 21"/>
              <a:gd name="T26" fmla="*/ 2 w 37"/>
              <a:gd name="T27" fmla="*/ 21 h 21"/>
              <a:gd name="T28" fmla="*/ 1 w 37"/>
              <a:gd name="T29" fmla="*/ 21 h 21"/>
              <a:gd name="T30" fmla="*/ 0 w 37"/>
              <a:gd name="T31" fmla="*/ 19 h 21"/>
              <a:gd name="T32" fmla="*/ 0 w 37"/>
              <a:gd name="T33" fmla="*/ 19 h 21"/>
              <a:gd name="T34" fmla="*/ 0 w 37"/>
              <a:gd name="T35" fmla="*/ 2 h 21"/>
              <a:gd name="T36" fmla="*/ 0 w 37"/>
              <a:gd name="T37" fmla="*/ 2 h 21"/>
              <a:gd name="T38" fmla="*/ 1 w 37"/>
              <a:gd name="T39" fmla="*/ 0 h 21"/>
              <a:gd name="T40" fmla="*/ 2 w 37"/>
              <a:gd name="T41" fmla="*/ 0 h 21"/>
              <a:gd name="T42" fmla="*/ 2 w 37"/>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1">
                <a:moveTo>
                  <a:pt x="2" y="0"/>
                </a:moveTo>
                <a:lnTo>
                  <a:pt x="2" y="0"/>
                </a:lnTo>
                <a:lnTo>
                  <a:pt x="36" y="3"/>
                </a:lnTo>
                <a:lnTo>
                  <a:pt x="36" y="3"/>
                </a:lnTo>
                <a:lnTo>
                  <a:pt x="37" y="4"/>
                </a:lnTo>
                <a:lnTo>
                  <a:pt x="37" y="5"/>
                </a:lnTo>
                <a:lnTo>
                  <a:pt x="37" y="5"/>
                </a:lnTo>
                <a:lnTo>
                  <a:pt x="37" y="20"/>
                </a:lnTo>
                <a:lnTo>
                  <a:pt x="37" y="20"/>
                </a:lnTo>
                <a:lnTo>
                  <a:pt x="37" y="21"/>
                </a:lnTo>
                <a:lnTo>
                  <a:pt x="36" y="21"/>
                </a:lnTo>
                <a:lnTo>
                  <a:pt x="36" y="21"/>
                </a:lnTo>
                <a:lnTo>
                  <a:pt x="2" y="21"/>
                </a:lnTo>
                <a:lnTo>
                  <a:pt x="2" y="21"/>
                </a:lnTo>
                <a:lnTo>
                  <a:pt x="1" y="21"/>
                </a:lnTo>
                <a:lnTo>
                  <a:pt x="0" y="19"/>
                </a:lnTo>
                <a:lnTo>
                  <a:pt x="0" y="19"/>
                </a:lnTo>
                <a:lnTo>
                  <a:pt x="0" y="2"/>
                </a:lnTo>
                <a:lnTo>
                  <a:pt x="0" y="2"/>
                </a:lnTo>
                <a:lnTo>
                  <a:pt x="1" y="0"/>
                </a:lnTo>
                <a:lnTo>
                  <a:pt x="2" y="0"/>
                </a:lnTo>
                <a:lnTo>
                  <a:pt x="2" y="0"/>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81" name="Freeform 410">
            <a:extLst>
              <a:ext uri="{FF2B5EF4-FFF2-40B4-BE49-F238E27FC236}">
                <a16:creationId xmlns:a16="http://schemas.microsoft.com/office/drawing/2014/main" xmlns="" id="{3E366B20-9023-412D-9C19-7274C885056C}"/>
              </a:ext>
            </a:extLst>
          </p:cNvPr>
          <p:cNvSpPr>
            <a:spLocks/>
          </p:cNvSpPr>
          <p:nvPr/>
        </p:nvSpPr>
        <p:spPr bwMode="gray">
          <a:xfrm>
            <a:off x="3487631" y="1797002"/>
            <a:ext cx="22449" cy="12743"/>
          </a:xfrm>
          <a:custGeom>
            <a:avLst/>
            <a:gdLst>
              <a:gd name="T0" fmla="*/ 2 w 37"/>
              <a:gd name="T1" fmla="*/ 1 h 23"/>
              <a:gd name="T2" fmla="*/ 2 w 37"/>
              <a:gd name="T3" fmla="*/ 1 h 23"/>
              <a:gd name="T4" fmla="*/ 36 w 37"/>
              <a:gd name="T5" fmla="*/ 0 h 23"/>
              <a:gd name="T6" fmla="*/ 36 w 37"/>
              <a:gd name="T7" fmla="*/ 0 h 23"/>
              <a:gd name="T8" fmla="*/ 37 w 37"/>
              <a:gd name="T9" fmla="*/ 0 h 23"/>
              <a:gd name="T10" fmla="*/ 37 w 37"/>
              <a:gd name="T11" fmla="*/ 1 h 23"/>
              <a:gd name="T12" fmla="*/ 37 w 37"/>
              <a:gd name="T13" fmla="*/ 1 h 23"/>
              <a:gd name="T14" fmla="*/ 37 w 37"/>
              <a:gd name="T15" fmla="*/ 16 h 23"/>
              <a:gd name="T16" fmla="*/ 37 w 37"/>
              <a:gd name="T17" fmla="*/ 16 h 23"/>
              <a:gd name="T18" fmla="*/ 37 w 37"/>
              <a:gd name="T19" fmla="*/ 17 h 23"/>
              <a:gd name="T20" fmla="*/ 36 w 37"/>
              <a:gd name="T21" fmla="*/ 18 h 23"/>
              <a:gd name="T22" fmla="*/ 36 w 37"/>
              <a:gd name="T23" fmla="*/ 18 h 23"/>
              <a:gd name="T24" fmla="*/ 2 w 37"/>
              <a:gd name="T25" fmla="*/ 23 h 23"/>
              <a:gd name="T26" fmla="*/ 2 w 37"/>
              <a:gd name="T27" fmla="*/ 23 h 23"/>
              <a:gd name="T28" fmla="*/ 1 w 37"/>
              <a:gd name="T29" fmla="*/ 22 h 23"/>
              <a:gd name="T30" fmla="*/ 0 w 37"/>
              <a:gd name="T31" fmla="*/ 21 h 23"/>
              <a:gd name="T32" fmla="*/ 0 w 37"/>
              <a:gd name="T33" fmla="*/ 21 h 23"/>
              <a:gd name="T34" fmla="*/ 0 w 37"/>
              <a:gd name="T35" fmla="*/ 4 h 23"/>
              <a:gd name="T36" fmla="*/ 0 w 37"/>
              <a:gd name="T37" fmla="*/ 4 h 23"/>
              <a:gd name="T38" fmla="*/ 1 w 37"/>
              <a:gd name="T39" fmla="*/ 2 h 23"/>
              <a:gd name="T40" fmla="*/ 2 w 37"/>
              <a:gd name="T41" fmla="*/ 1 h 23"/>
              <a:gd name="T42" fmla="*/ 2 w 37"/>
              <a:gd name="T4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23">
                <a:moveTo>
                  <a:pt x="2" y="1"/>
                </a:moveTo>
                <a:lnTo>
                  <a:pt x="2" y="1"/>
                </a:lnTo>
                <a:lnTo>
                  <a:pt x="36" y="0"/>
                </a:lnTo>
                <a:lnTo>
                  <a:pt x="36" y="0"/>
                </a:lnTo>
                <a:lnTo>
                  <a:pt x="37" y="0"/>
                </a:lnTo>
                <a:lnTo>
                  <a:pt x="37" y="1"/>
                </a:lnTo>
                <a:lnTo>
                  <a:pt x="37" y="1"/>
                </a:lnTo>
                <a:lnTo>
                  <a:pt x="37" y="16"/>
                </a:lnTo>
                <a:lnTo>
                  <a:pt x="37" y="16"/>
                </a:lnTo>
                <a:lnTo>
                  <a:pt x="37" y="17"/>
                </a:lnTo>
                <a:lnTo>
                  <a:pt x="36" y="18"/>
                </a:lnTo>
                <a:lnTo>
                  <a:pt x="36" y="18"/>
                </a:lnTo>
                <a:lnTo>
                  <a:pt x="2" y="23"/>
                </a:lnTo>
                <a:lnTo>
                  <a:pt x="2" y="23"/>
                </a:lnTo>
                <a:lnTo>
                  <a:pt x="1" y="22"/>
                </a:lnTo>
                <a:lnTo>
                  <a:pt x="0" y="21"/>
                </a:lnTo>
                <a:lnTo>
                  <a:pt x="0" y="21"/>
                </a:lnTo>
                <a:lnTo>
                  <a:pt x="0" y="4"/>
                </a:lnTo>
                <a:lnTo>
                  <a:pt x="0" y="4"/>
                </a:lnTo>
                <a:lnTo>
                  <a:pt x="1" y="2"/>
                </a:lnTo>
                <a:lnTo>
                  <a:pt x="2" y="1"/>
                </a:lnTo>
                <a:lnTo>
                  <a:pt x="2" y="1"/>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82" name="Freeform 411">
            <a:extLst>
              <a:ext uri="{FF2B5EF4-FFF2-40B4-BE49-F238E27FC236}">
                <a16:creationId xmlns:a16="http://schemas.microsoft.com/office/drawing/2014/main" xmlns="" id="{B294A5D9-C342-43E6-935A-575B2E6186C1}"/>
              </a:ext>
            </a:extLst>
          </p:cNvPr>
          <p:cNvSpPr>
            <a:spLocks/>
          </p:cNvSpPr>
          <p:nvPr/>
        </p:nvSpPr>
        <p:spPr bwMode="gray">
          <a:xfrm>
            <a:off x="3487631" y="1812516"/>
            <a:ext cx="22449" cy="7203"/>
          </a:xfrm>
          <a:custGeom>
            <a:avLst/>
            <a:gdLst>
              <a:gd name="T0" fmla="*/ 2 w 37"/>
              <a:gd name="T1" fmla="*/ 7 h 13"/>
              <a:gd name="T2" fmla="*/ 2 w 37"/>
              <a:gd name="T3" fmla="*/ 7 h 13"/>
              <a:gd name="T4" fmla="*/ 36 w 37"/>
              <a:gd name="T5" fmla="*/ 0 h 13"/>
              <a:gd name="T6" fmla="*/ 36 w 37"/>
              <a:gd name="T7" fmla="*/ 0 h 13"/>
              <a:gd name="T8" fmla="*/ 37 w 37"/>
              <a:gd name="T9" fmla="*/ 0 h 13"/>
              <a:gd name="T10" fmla="*/ 37 w 37"/>
              <a:gd name="T11" fmla="*/ 1 h 13"/>
              <a:gd name="T12" fmla="*/ 37 w 37"/>
              <a:gd name="T13" fmla="*/ 1 h 13"/>
              <a:gd name="T14" fmla="*/ 37 w 37"/>
              <a:gd name="T15" fmla="*/ 2 h 13"/>
              <a:gd name="T16" fmla="*/ 37 w 37"/>
              <a:gd name="T17" fmla="*/ 2 h 13"/>
              <a:gd name="T18" fmla="*/ 37 w 37"/>
              <a:gd name="T19" fmla="*/ 4 h 13"/>
              <a:gd name="T20" fmla="*/ 36 w 37"/>
              <a:gd name="T21" fmla="*/ 5 h 13"/>
              <a:gd name="T22" fmla="*/ 36 w 37"/>
              <a:gd name="T23" fmla="*/ 5 h 13"/>
              <a:gd name="T24" fmla="*/ 2 w 37"/>
              <a:gd name="T25" fmla="*/ 13 h 13"/>
              <a:gd name="T26" fmla="*/ 2 w 37"/>
              <a:gd name="T27" fmla="*/ 13 h 13"/>
              <a:gd name="T28" fmla="*/ 1 w 37"/>
              <a:gd name="T29" fmla="*/ 13 h 13"/>
              <a:gd name="T30" fmla="*/ 0 w 37"/>
              <a:gd name="T31" fmla="*/ 11 h 13"/>
              <a:gd name="T32" fmla="*/ 0 w 37"/>
              <a:gd name="T33" fmla="*/ 11 h 13"/>
              <a:gd name="T34" fmla="*/ 0 w 37"/>
              <a:gd name="T35" fmla="*/ 9 h 13"/>
              <a:gd name="T36" fmla="*/ 0 w 37"/>
              <a:gd name="T37" fmla="*/ 9 h 13"/>
              <a:gd name="T38" fmla="*/ 1 w 37"/>
              <a:gd name="T39" fmla="*/ 8 h 13"/>
              <a:gd name="T40" fmla="*/ 2 w 37"/>
              <a:gd name="T41" fmla="*/ 7 h 13"/>
              <a:gd name="T42" fmla="*/ 2 w 37"/>
              <a:gd name="T43"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3">
                <a:moveTo>
                  <a:pt x="2" y="7"/>
                </a:moveTo>
                <a:lnTo>
                  <a:pt x="2" y="7"/>
                </a:lnTo>
                <a:lnTo>
                  <a:pt x="36" y="0"/>
                </a:lnTo>
                <a:lnTo>
                  <a:pt x="36" y="0"/>
                </a:lnTo>
                <a:lnTo>
                  <a:pt x="37" y="0"/>
                </a:lnTo>
                <a:lnTo>
                  <a:pt x="37" y="1"/>
                </a:lnTo>
                <a:lnTo>
                  <a:pt x="37" y="1"/>
                </a:lnTo>
                <a:lnTo>
                  <a:pt x="37" y="2"/>
                </a:lnTo>
                <a:lnTo>
                  <a:pt x="37" y="2"/>
                </a:lnTo>
                <a:lnTo>
                  <a:pt x="37" y="4"/>
                </a:lnTo>
                <a:lnTo>
                  <a:pt x="36" y="5"/>
                </a:lnTo>
                <a:lnTo>
                  <a:pt x="36" y="5"/>
                </a:lnTo>
                <a:lnTo>
                  <a:pt x="2" y="13"/>
                </a:lnTo>
                <a:lnTo>
                  <a:pt x="2" y="13"/>
                </a:lnTo>
                <a:lnTo>
                  <a:pt x="1" y="13"/>
                </a:lnTo>
                <a:lnTo>
                  <a:pt x="0" y="11"/>
                </a:lnTo>
                <a:lnTo>
                  <a:pt x="0" y="11"/>
                </a:lnTo>
                <a:lnTo>
                  <a:pt x="0" y="9"/>
                </a:lnTo>
                <a:lnTo>
                  <a:pt x="0" y="9"/>
                </a:lnTo>
                <a:lnTo>
                  <a:pt x="1" y="8"/>
                </a:lnTo>
                <a:lnTo>
                  <a:pt x="2" y="7"/>
                </a:lnTo>
                <a:lnTo>
                  <a:pt x="2" y="7"/>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83" name="Freeform 412">
            <a:extLst>
              <a:ext uri="{FF2B5EF4-FFF2-40B4-BE49-F238E27FC236}">
                <a16:creationId xmlns:a16="http://schemas.microsoft.com/office/drawing/2014/main" xmlns="" id="{5D517F2E-A1C9-4E14-B6DF-D9A3D37577E1}"/>
              </a:ext>
            </a:extLst>
          </p:cNvPr>
          <p:cNvSpPr>
            <a:spLocks/>
          </p:cNvSpPr>
          <p:nvPr/>
        </p:nvSpPr>
        <p:spPr bwMode="gray">
          <a:xfrm>
            <a:off x="3487631" y="1816948"/>
            <a:ext cx="22449" cy="8865"/>
          </a:xfrm>
          <a:custGeom>
            <a:avLst/>
            <a:gdLst>
              <a:gd name="T0" fmla="*/ 2 w 37"/>
              <a:gd name="T1" fmla="*/ 9 h 16"/>
              <a:gd name="T2" fmla="*/ 2 w 37"/>
              <a:gd name="T3" fmla="*/ 9 h 16"/>
              <a:gd name="T4" fmla="*/ 36 w 37"/>
              <a:gd name="T5" fmla="*/ 0 h 16"/>
              <a:gd name="T6" fmla="*/ 36 w 37"/>
              <a:gd name="T7" fmla="*/ 0 h 16"/>
              <a:gd name="T8" fmla="*/ 37 w 37"/>
              <a:gd name="T9" fmla="*/ 0 h 16"/>
              <a:gd name="T10" fmla="*/ 37 w 37"/>
              <a:gd name="T11" fmla="*/ 1 h 16"/>
              <a:gd name="T12" fmla="*/ 37 w 37"/>
              <a:gd name="T13" fmla="*/ 1 h 16"/>
              <a:gd name="T14" fmla="*/ 37 w 37"/>
              <a:gd name="T15" fmla="*/ 3 h 16"/>
              <a:gd name="T16" fmla="*/ 37 w 37"/>
              <a:gd name="T17" fmla="*/ 3 h 16"/>
              <a:gd name="T18" fmla="*/ 37 w 37"/>
              <a:gd name="T19" fmla="*/ 4 h 16"/>
              <a:gd name="T20" fmla="*/ 36 w 37"/>
              <a:gd name="T21" fmla="*/ 5 h 16"/>
              <a:gd name="T22" fmla="*/ 36 w 37"/>
              <a:gd name="T23" fmla="*/ 5 h 16"/>
              <a:gd name="T24" fmla="*/ 2 w 37"/>
              <a:gd name="T25" fmla="*/ 16 h 16"/>
              <a:gd name="T26" fmla="*/ 2 w 37"/>
              <a:gd name="T27" fmla="*/ 16 h 16"/>
              <a:gd name="T28" fmla="*/ 1 w 37"/>
              <a:gd name="T29" fmla="*/ 16 h 16"/>
              <a:gd name="T30" fmla="*/ 0 w 37"/>
              <a:gd name="T31" fmla="*/ 13 h 16"/>
              <a:gd name="T32" fmla="*/ 0 w 37"/>
              <a:gd name="T33" fmla="*/ 13 h 16"/>
              <a:gd name="T34" fmla="*/ 0 w 37"/>
              <a:gd name="T35" fmla="*/ 12 h 16"/>
              <a:gd name="T36" fmla="*/ 0 w 37"/>
              <a:gd name="T37" fmla="*/ 12 h 16"/>
              <a:gd name="T38" fmla="*/ 1 w 37"/>
              <a:gd name="T39" fmla="*/ 10 h 16"/>
              <a:gd name="T40" fmla="*/ 2 w 37"/>
              <a:gd name="T41" fmla="*/ 9 h 16"/>
              <a:gd name="T42" fmla="*/ 2 w 37"/>
              <a:gd name="T4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2" y="9"/>
                </a:moveTo>
                <a:lnTo>
                  <a:pt x="2" y="9"/>
                </a:lnTo>
                <a:lnTo>
                  <a:pt x="36" y="0"/>
                </a:lnTo>
                <a:lnTo>
                  <a:pt x="36" y="0"/>
                </a:lnTo>
                <a:lnTo>
                  <a:pt x="37" y="0"/>
                </a:lnTo>
                <a:lnTo>
                  <a:pt x="37" y="1"/>
                </a:lnTo>
                <a:lnTo>
                  <a:pt x="37" y="1"/>
                </a:lnTo>
                <a:lnTo>
                  <a:pt x="37" y="3"/>
                </a:lnTo>
                <a:lnTo>
                  <a:pt x="37" y="3"/>
                </a:lnTo>
                <a:lnTo>
                  <a:pt x="37" y="4"/>
                </a:lnTo>
                <a:lnTo>
                  <a:pt x="36" y="5"/>
                </a:lnTo>
                <a:lnTo>
                  <a:pt x="36" y="5"/>
                </a:lnTo>
                <a:lnTo>
                  <a:pt x="2" y="16"/>
                </a:lnTo>
                <a:lnTo>
                  <a:pt x="2" y="16"/>
                </a:lnTo>
                <a:lnTo>
                  <a:pt x="1" y="16"/>
                </a:lnTo>
                <a:lnTo>
                  <a:pt x="0" y="13"/>
                </a:lnTo>
                <a:lnTo>
                  <a:pt x="0" y="13"/>
                </a:lnTo>
                <a:lnTo>
                  <a:pt x="0" y="12"/>
                </a:lnTo>
                <a:lnTo>
                  <a:pt x="0" y="12"/>
                </a:lnTo>
                <a:lnTo>
                  <a:pt x="1" y="10"/>
                </a:lnTo>
                <a:lnTo>
                  <a:pt x="2" y="9"/>
                </a:lnTo>
                <a:lnTo>
                  <a:pt x="2" y="9"/>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84" name="Freeform 413">
            <a:extLst>
              <a:ext uri="{FF2B5EF4-FFF2-40B4-BE49-F238E27FC236}">
                <a16:creationId xmlns:a16="http://schemas.microsoft.com/office/drawing/2014/main" xmlns="" id="{B574EF51-003B-4732-B64C-02E687DA180B}"/>
              </a:ext>
            </a:extLst>
          </p:cNvPr>
          <p:cNvSpPr>
            <a:spLocks/>
          </p:cNvSpPr>
          <p:nvPr/>
        </p:nvSpPr>
        <p:spPr bwMode="gray">
          <a:xfrm>
            <a:off x="3269815" y="1666798"/>
            <a:ext cx="63100" cy="219961"/>
          </a:xfrm>
          <a:custGeom>
            <a:avLst/>
            <a:gdLst>
              <a:gd name="T0" fmla="*/ 104 w 104"/>
              <a:gd name="T1" fmla="*/ 397 h 397"/>
              <a:gd name="T2" fmla="*/ 0 w 104"/>
              <a:gd name="T3" fmla="*/ 392 h 397"/>
              <a:gd name="T4" fmla="*/ 0 w 104"/>
              <a:gd name="T5" fmla="*/ 0 h 397"/>
              <a:gd name="T6" fmla="*/ 104 w 104"/>
              <a:gd name="T7" fmla="*/ 3 h 397"/>
              <a:gd name="T8" fmla="*/ 104 w 104"/>
              <a:gd name="T9" fmla="*/ 397 h 397"/>
            </a:gdLst>
            <a:ahLst/>
            <a:cxnLst>
              <a:cxn ang="0">
                <a:pos x="T0" y="T1"/>
              </a:cxn>
              <a:cxn ang="0">
                <a:pos x="T2" y="T3"/>
              </a:cxn>
              <a:cxn ang="0">
                <a:pos x="T4" y="T5"/>
              </a:cxn>
              <a:cxn ang="0">
                <a:pos x="T6" y="T7"/>
              </a:cxn>
              <a:cxn ang="0">
                <a:pos x="T8" y="T9"/>
              </a:cxn>
            </a:cxnLst>
            <a:rect l="0" t="0" r="r" b="b"/>
            <a:pathLst>
              <a:path w="104" h="397">
                <a:moveTo>
                  <a:pt x="104" y="397"/>
                </a:moveTo>
                <a:lnTo>
                  <a:pt x="0" y="392"/>
                </a:lnTo>
                <a:lnTo>
                  <a:pt x="0" y="0"/>
                </a:lnTo>
                <a:lnTo>
                  <a:pt x="104" y="3"/>
                </a:lnTo>
                <a:lnTo>
                  <a:pt x="104" y="397"/>
                </a:lnTo>
                <a:close/>
              </a:path>
            </a:pathLst>
          </a:custGeom>
          <a:solidFill>
            <a:schemeClr val="bg1"/>
          </a:solidFill>
          <a:ln>
            <a:solidFill>
              <a:srgbClr val="00B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ln>
                <a:solidFill>
                  <a:schemeClr val="bg1"/>
                </a:solidFill>
              </a:ln>
            </a:endParaRPr>
          </a:p>
        </p:txBody>
      </p:sp>
      <p:sp>
        <p:nvSpPr>
          <p:cNvPr id="285" name="矩形 284">
            <a:extLst>
              <a:ext uri="{FF2B5EF4-FFF2-40B4-BE49-F238E27FC236}">
                <a16:creationId xmlns:a16="http://schemas.microsoft.com/office/drawing/2014/main" xmlns="" id="{C14DA554-0D2E-4781-A6CA-CA05996DDDFF}"/>
              </a:ext>
            </a:extLst>
          </p:cNvPr>
          <p:cNvSpPr/>
          <p:nvPr/>
        </p:nvSpPr>
        <p:spPr bwMode="gray">
          <a:xfrm>
            <a:off x="3738850" y="5614911"/>
            <a:ext cx="1207538" cy="338554"/>
          </a:xfrm>
          <a:prstGeom prst="rect">
            <a:avLst/>
          </a:prstGeom>
          <a:ln>
            <a:noFill/>
          </a:ln>
        </p:spPr>
        <p:txBody>
          <a:bodyPr wrap="square">
            <a:noAutofit/>
          </a:bodyPr>
          <a:lstStyle/>
          <a:p>
            <a:pPr algn="ctr" defTabSz="914373" fontAlgn="ctr"/>
            <a:r>
              <a:rPr lang="en-US" sz="1200" dirty="0"/>
              <a:t>SD-WAN</a:t>
            </a:r>
            <a:endParaRPr lang="en-US" altLang="zh-CN" sz="1200" kern="0" dirty="0"/>
          </a:p>
        </p:txBody>
      </p:sp>
      <p:sp>
        <p:nvSpPr>
          <p:cNvPr id="286" name="矩形 285">
            <a:extLst>
              <a:ext uri="{FF2B5EF4-FFF2-40B4-BE49-F238E27FC236}">
                <a16:creationId xmlns:a16="http://schemas.microsoft.com/office/drawing/2014/main" xmlns="" id="{3A0ED00D-FA6B-455F-8410-AFAFB2DDB4D0}"/>
              </a:ext>
            </a:extLst>
          </p:cNvPr>
          <p:cNvSpPr/>
          <p:nvPr/>
        </p:nvSpPr>
        <p:spPr bwMode="gray">
          <a:xfrm flipH="1">
            <a:off x="2552833" y="3775172"/>
            <a:ext cx="508406" cy="338554"/>
          </a:xfrm>
          <a:prstGeom prst="rect">
            <a:avLst/>
          </a:prstGeom>
        </p:spPr>
        <p:txBody>
          <a:bodyPr wrap="square">
            <a:noAutofit/>
          </a:bodyPr>
          <a:lstStyle/>
          <a:p>
            <a:pPr algn="ctr" defTabSz="914373" fontAlgn="ctr"/>
            <a:r>
              <a:rPr lang="en-US" sz="1200" dirty="0"/>
              <a:t>AP</a:t>
            </a:r>
          </a:p>
        </p:txBody>
      </p:sp>
      <p:sp>
        <p:nvSpPr>
          <p:cNvPr id="287" name="矩形 286">
            <a:extLst>
              <a:ext uri="{FF2B5EF4-FFF2-40B4-BE49-F238E27FC236}">
                <a16:creationId xmlns:a16="http://schemas.microsoft.com/office/drawing/2014/main" xmlns="" id="{BE443161-D9EB-4BCF-86E0-592C6B08777B}"/>
              </a:ext>
            </a:extLst>
          </p:cNvPr>
          <p:cNvSpPr/>
          <p:nvPr/>
        </p:nvSpPr>
        <p:spPr bwMode="gray">
          <a:xfrm flipH="1">
            <a:off x="10268361" y="3739959"/>
            <a:ext cx="508406" cy="338554"/>
          </a:xfrm>
          <a:prstGeom prst="rect">
            <a:avLst/>
          </a:prstGeom>
        </p:spPr>
        <p:txBody>
          <a:bodyPr wrap="square">
            <a:noAutofit/>
          </a:bodyPr>
          <a:lstStyle/>
          <a:p>
            <a:pPr algn="ctr" defTabSz="914373" fontAlgn="ctr"/>
            <a:r>
              <a:rPr lang="en-US" sz="1200" dirty="0"/>
              <a:t>AP</a:t>
            </a:r>
          </a:p>
        </p:txBody>
      </p:sp>
      <p:sp>
        <p:nvSpPr>
          <p:cNvPr id="288" name="Freeform 309">
            <a:extLst>
              <a:ext uri="{FF2B5EF4-FFF2-40B4-BE49-F238E27FC236}">
                <a16:creationId xmlns:a16="http://schemas.microsoft.com/office/drawing/2014/main" xmlns="" id="{1B6AA344-BC99-4A79-878E-F2D6388C6BF3}"/>
              </a:ext>
            </a:extLst>
          </p:cNvPr>
          <p:cNvSpPr>
            <a:spLocks/>
          </p:cNvSpPr>
          <p:nvPr/>
        </p:nvSpPr>
        <p:spPr bwMode="gray">
          <a:xfrm rot="536204">
            <a:off x="7356516" y="4608874"/>
            <a:ext cx="1279651" cy="825050"/>
          </a:xfrm>
          <a:custGeom>
            <a:avLst/>
            <a:gdLst>
              <a:gd name="T0" fmla="*/ 52417 w 3217"/>
              <a:gd name="T1" fmla="*/ 221271 h 2156"/>
              <a:gd name="T2" fmla="*/ 23420 w 3217"/>
              <a:gd name="T3" fmla="*/ 242443 h 2156"/>
              <a:gd name="T4" fmla="*/ 6413 w 3217"/>
              <a:gd name="T5" fmla="*/ 269282 h 2156"/>
              <a:gd name="T6" fmla="*/ 0 w 3217"/>
              <a:gd name="T7" fmla="*/ 301489 h 2156"/>
              <a:gd name="T8" fmla="*/ 11710 w 3217"/>
              <a:gd name="T9" fmla="*/ 345325 h 2156"/>
              <a:gd name="T10" fmla="*/ 44889 w 3217"/>
              <a:gd name="T11" fmla="*/ 378128 h 2156"/>
              <a:gd name="T12" fmla="*/ 27602 w 3217"/>
              <a:gd name="T13" fmla="*/ 400792 h 2156"/>
              <a:gd name="T14" fmla="*/ 19796 w 3217"/>
              <a:gd name="T15" fmla="*/ 432998 h 2156"/>
              <a:gd name="T16" fmla="*/ 25093 w 3217"/>
              <a:gd name="T17" fmla="*/ 467292 h 2156"/>
              <a:gd name="T18" fmla="*/ 43216 w 3217"/>
              <a:gd name="T19" fmla="*/ 496517 h 2156"/>
              <a:gd name="T20" fmla="*/ 71097 w 3217"/>
              <a:gd name="T21" fmla="*/ 516497 h 2156"/>
              <a:gd name="T22" fmla="*/ 105949 w 3217"/>
              <a:gd name="T23" fmla="*/ 525145 h 2156"/>
              <a:gd name="T24" fmla="*/ 132157 w 3217"/>
              <a:gd name="T25" fmla="*/ 542143 h 2156"/>
              <a:gd name="T26" fmla="*/ 188198 w 3217"/>
              <a:gd name="T27" fmla="*/ 587470 h 2156"/>
              <a:gd name="T28" fmla="*/ 227789 w 3217"/>
              <a:gd name="T29" fmla="*/ 601188 h 2156"/>
              <a:gd name="T30" fmla="*/ 270448 w 3217"/>
              <a:gd name="T31" fmla="*/ 603574 h 2156"/>
              <a:gd name="T32" fmla="*/ 312827 w 3217"/>
              <a:gd name="T33" fmla="*/ 595522 h 2156"/>
              <a:gd name="T34" fmla="*/ 347121 w 3217"/>
              <a:gd name="T35" fmla="*/ 588663 h 2156"/>
              <a:gd name="T36" fmla="*/ 400095 w 3217"/>
              <a:gd name="T37" fmla="*/ 630412 h 2156"/>
              <a:gd name="T38" fmla="*/ 464222 w 3217"/>
              <a:gd name="T39" fmla="*/ 642341 h 2156"/>
              <a:gd name="T40" fmla="*/ 507995 w 3217"/>
              <a:gd name="T41" fmla="*/ 633693 h 2156"/>
              <a:gd name="T42" fmla="*/ 545914 w 3217"/>
              <a:gd name="T43" fmla="*/ 612520 h 2156"/>
              <a:gd name="T44" fmla="*/ 576025 w 3217"/>
              <a:gd name="T45" fmla="*/ 580611 h 2156"/>
              <a:gd name="T46" fmla="*/ 592475 w 3217"/>
              <a:gd name="T47" fmla="*/ 546318 h 2156"/>
              <a:gd name="T48" fmla="*/ 651862 w 3217"/>
              <a:gd name="T49" fmla="*/ 563315 h 2156"/>
              <a:gd name="T50" fmla="*/ 697309 w 3217"/>
              <a:gd name="T51" fmla="*/ 556457 h 2156"/>
              <a:gd name="T52" fmla="*/ 736342 w 3217"/>
              <a:gd name="T53" fmla="*/ 533793 h 2156"/>
              <a:gd name="T54" fmla="*/ 764224 w 3217"/>
              <a:gd name="T55" fmla="*/ 498306 h 2156"/>
              <a:gd name="T56" fmla="*/ 775934 w 3217"/>
              <a:gd name="T57" fmla="*/ 453575 h 2156"/>
              <a:gd name="T58" fmla="*/ 813016 w 3217"/>
              <a:gd name="T59" fmla="*/ 436875 h 2156"/>
              <a:gd name="T60" fmla="*/ 854280 w 3217"/>
              <a:gd name="T61" fmla="*/ 410036 h 2156"/>
              <a:gd name="T62" fmla="*/ 882997 w 3217"/>
              <a:gd name="T63" fmla="*/ 371269 h 2156"/>
              <a:gd name="T64" fmla="*/ 896380 w 3217"/>
              <a:gd name="T65" fmla="*/ 324152 h 2156"/>
              <a:gd name="T66" fmla="*/ 892756 w 3217"/>
              <a:gd name="T67" fmla="*/ 277930 h 2156"/>
              <a:gd name="T68" fmla="*/ 874354 w 3217"/>
              <a:gd name="T69" fmla="*/ 237374 h 2156"/>
              <a:gd name="T70" fmla="*/ 874912 w 3217"/>
              <a:gd name="T71" fmla="*/ 201291 h 2156"/>
              <a:gd name="T72" fmla="*/ 874075 w 3217"/>
              <a:gd name="T73" fmla="*/ 162822 h 2156"/>
              <a:gd name="T74" fmla="*/ 861250 w 3217"/>
              <a:gd name="T75" fmla="*/ 130317 h 2156"/>
              <a:gd name="T76" fmla="*/ 835042 w 3217"/>
              <a:gd name="T77" fmla="*/ 100496 h 2156"/>
              <a:gd name="T78" fmla="*/ 799075 w 3217"/>
              <a:gd name="T79" fmla="*/ 82305 h 2156"/>
              <a:gd name="T80" fmla="*/ 787365 w 3217"/>
              <a:gd name="T81" fmla="*/ 55467 h 2156"/>
              <a:gd name="T82" fmla="*/ 767012 w 3217"/>
              <a:gd name="T83" fmla="*/ 28032 h 2156"/>
              <a:gd name="T84" fmla="*/ 734948 w 3217"/>
              <a:gd name="T85" fmla="*/ 7455 h 2156"/>
              <a:gd name="T86" fmla="*/ 700654 w 3217"/>
              <a:gd name="T87" fmla="*/ 0 h 2156"/>
              <a:gd name="T88" fmla="*/ 658275 w 3217"/>
              <a:gd name="T89" fmla="*/ 6859 h 2156"/>
              <a:gd name="T90" fmla="*/ 622587 w 3217"/>
              <a:gd name="T91" fmla="*/ 30119 h 2156"/>
              <a:gd name="T92" fmla="*/ 596379 w 3217"/>
              <a:gd name="T93" fmla="*/ 13718 h 2156"/>
              <a:gd name="T94" fmla="*/ 557903 w 3217"/>
              <a:gd name="T95" fmla="*/ 596 h 2156"/>
              <a:gd name="T96" fmla="*/ 510226 w 3217"/>
              <a:gd name="T97" fmla="*/ 7455 h 2156"/>
              <a:gd name="T98" fmla="*/ 472307 w 3217"/>
              <a:gd name="T99" fmla="*/ 38171 h 2156"/>
              <a:gd name="T100" fmla="*/ 444984 w 3217"/>
              <a:gd name="T101" fmla="*/ 34294 h 2156"/>
              <a:gd name="T102" fmla="*/ 404835 w 3217"/>
              <a:gd name="T103" fmla="*/ 20576 h 2156"/>
              <a:gd name="T104" fmla="*/ 351861 w 3217"/>
              <a:gd name="T105" fmla="*/ 25049 h 2156"/>
              <a:gd name="T106" fmla="*/ 303069 w 3217"/>
              <a:gd name="T107" fmla="*/ 58151 h 2156"/>
              <a:gd name="T108" fmla="*/ 260968 w 3217"/>
              <a:gd name="T109" fmla="*/ 64413 h 2156"/>
              <a:gd name="T110" fmla="*/ 224165 w 3217"/>
              <a:gd name="T111" fmla="*/ 58151 h 2156"/>
              <a:gd name="T112" fmla="*/ 171748 w 3217"/>
              <a:gd name="T113" fmla="*/ 66799 h 2156"/>
              <a:gd name="T114" fmla="*/ 125187 w 3217"/>
              <a:gd name="T115" fmla="*/ 93637 h 2156"/>
              <a:gd name="T116" fmla="*/ 92844 w 3217"/>
              <a:gd name="T117" fmla="*/ 135983 h 2156"/>
              <a:gd name="T118" fmla="*/ 79740 w 3217"/>
              <a:gd name="T119" fmla="*/ 188169 h 2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17" h="2156">
                <a:moveTo>
                  <a:pt x="291" y="715"/>
                </a:moveTo>
                <a:lnTo>
                  <a:pt x="276" y="717"/>
                </a:lnTo>
                <a:lnTo>
                  <a:pt x="261" y="719"/>
                </a:lnTo>
                <a:lnTo>
                  <a:pt x="245" y="723"/>
                </a:lnTo>
                <a:lnTo>
                  <a:pt x="230" y="727"/>
                </a:lnTo>
                <a:lnTo>
                  <a:pt x="216" y="731"/>
                </a:lnTo>
                <a:lnTo>
                  <a:pt x="203" y="736"/>
                </a:lnTo>
                <a:lnTo>
                  <a:pt x="188" y="742"/>
                </a:lnTo>
                <a:lnTo>
                  <a:pt x="176" y="748"/>
                </a:lnTo>
                <a:lnTo>
                  <a:pt x="163" y="754"/>
                </a:lnTo>
                <a:lnTo>
                  <a:pt x="149" y="761"/>
                </a:lnTo>
                <a:lnTo>
                  <a:pt x="138" y="769"/>
                </a:lnTo>
                <a:lnTo>
                  <a:pt x="126" y="777"/>
                </a:lnTo>
                <a:lnTo>
                  <a:pt x="103" y="794"/>
                </a:lnTo>
                <a:lnTo>
                  <a:pt x="94" y="802"/>
                </a:lnTo>
                <a:lnTo>
                  <a:pt x="84" y="813"/>
                </a:lnTo>
                <a:lnTo>
                  <a:pt x="74" y="823"/>
                </a:lnTo>
                <a:lnTo>
                  <a:pt x="65" y="832"/>
                </a:lnTo>
                <a:lnTo>
                  <a:pt x="55" y="844"/>
                </a:lnTo>
                <a:lnTo>
                  <a:pt x="48" y="855"/>
                </a:lnTo>
                <a:lnTo>
                  <a:pt x="40" y="867"/>
                </a:lnTo>
                <a:lnTo>
                  <a:pt x="34" y="878"/>
                </a:lnTo>
                <a:lnTo>
                  <a:pt x="28" y="890"/>
                </a:lnTo>
                <a:lnTo>
                  <a:pt x="23" y="903"/>
                </a:lnTo>
                <a:lnTo>
                  <a:pt x="17" y="915"/>
                </a:lnTo>
                <a:lnTo>
                  <a:pt x="13" y="928"/>
                </a:lnTo>
                <a:lnTo>
                  <a:pt x="9" y="942"/>
                </a:lnTo>
                <a:lnTo>
                  <a:pt x="5" y="955"/>
                </a:lnTo>
                <a:lnTo>
                  <a:pt x="4" y="968"/>
                </a:lnTo>
                <a:lnTo>
                  <a:pt x="2" y="984"/>
                </a:lnTo>
                <a:lnTo>
                  <a:pt x="0" y="997"/>
                </a:lnTo>
                <a:lnTo>
                  <a:pt x="0" y="1011"/>
                </a:lnTo>
                <a:lnTo>
                  <a:pt x="0" y="1030"/>
                </a:lnTo>
                <a:lnTo>
                  <a:pt x="2" y="1051"/>
                </a:lnTo>
                <a:lnTo>
                  <a:pt x="5" y="1070"/>
                </a:lnTo>
                <a:lnTo>
                  <a:pt x="11" y="1087"/>
                </a:lnTo>
                <a:lnTo>
                  <a:pt x="17" y="1107"/>
                </a:lnTo>
                <a:lnTo>
                  <a:pt x="25" y="1124"/>
                </a:lnTo>
                <a:lnTo>
                  <a:pt x="32" y="1141"/>
                </a:lnTo>
                <a:lnTo>
                  <a:pt x="42" y="1158"/>
                </a:lnTo>
                <a:lnTo>
                  <a:pt x="53" y="1174"/>
                </a:lnTo>
                <a:lnTo>
                  <a:pt x="65" y="1191"/>
                </a:lnTo>
                <a:lnTo>
                  <a:pt x="78" y="1204"/>
                </a:lnTo>
                <a:lnTo>
                  <a:pt x="94" y="1220"/>
                </a:lnTo>
                <a:lnTo>
                  <a:pt x="109" y="1233"/>
                </a:lnTo>
                <a:lnTo>
                  <a:pt x="124" y="1245"/>
                </a:lnTo>
                <a:lnTo>
                  <a:pt x="142" y="1256"/>
                </a:lnTo>
                <a:lnTo>
                  <a:pt x="161" y="1268"/>
                </a:lnTo>
                <a:lnTo>
                  <a:pt x="159" y="1264"/>
                </a:lnTo>
                <a:lnTo>
                  <a:pt x="147" y="1273"/>
                </a:lnTo>
                <a:lnTo>
                  <a:pt x="138" y="1285"/>
                </a:lnTo>
                <a:lnTo>
                  <a:pt x="130" y="1297"/>
                </a:lnTo>
                <a:lnTo>
                  <a:pt x="121" y="1308"/>
                </a:lnTo>
                <a:lnTo>
                  <a:pt x="113" y="1320"/>
                </a:lnTo>
                <a:lnTo>
                  <a:pt x="105" y="1331"/>
                </a:lnTo>
                <a:lnTo>
                  <a:pt x="99" y="1344"/>
                </a:lnTo>
                <a:lnTo>
                  <a:pt x="94" y="1358"/>
                </a:lnTo>
                <a:lnTo>
                  <a:pt x="88" y="1369"/>
                </a:lnTo>
                <a:lnTo>
                  <a:pt x="84" y="1383"/>
                </a:lnTo>
                <a:lnTo>
                  <a:pt x="80" y="1396"/>
                </a:lnTo>
                <a:lnTo>
                  <a:pt x="76" y="1410"/>
                </a:lnTo>
                <a:lnTo>
                  <a:pt x="74" y="1423"/>
                </a:lnTo>
                <a:lnTo>
                  <a:pt x="73" y="1437"/>
                </a:lnTo>
                <a:lnTo>
                  <a:pt x="71" y="1452"/>
                </a:lnTo>
                <a:lnTo>
                  <a:pt x="71" y="1465"/>
                </a:lnTo>
                <a:lnTo>
                  <a:pt x="71" y="1481"/>
                </a:lnTo>
                <a:lnTo>
                  <a:pt x="73" y="1496"/>
                </a:lnTo>
                <a:lnTo>
                  <a:pt x="74" y="1511"/>
                </a:lnTo>
                <a:lnTo>
                  <a:pt x="76" y="1525"/>
                </a:lnTo>
                <a:lnTo>
                  <a:pt x="80" y="1540"/>
                </a:lnTo>
                <a:lnTo>
                  <a:pt x="86" y="1554"/>
                </a:lnTo>
                <a:lnTo>
                  <a:pt x="90" y="1567"/>
                </a:lnTo>
                <a:lnTo>
                  <a:pt x="96" y="1580"/>
                </a:lnTo>
                <a:lnTo>
                  <a:pt x="103" y="1594"/>
                </a:lnTo>
                <a:lnTo>
                  <a:pt x="109" y="1607"/>
                </a:lnTo>
                <a:lnTo>
                  <a:pt x="119" y="1619"/>
                </a:lnTo>
                <a:lnTo>
                  <a:pt x="126" y="1630"/>
                </a:lnTo>
                <a:lnTo>
                  <a:pt x="136" y="1642"/>
                </a:lnTo>
                <a:lnTo>
                  <a:pt x="145" y="1653"/>
                </a:lnTo>
                <a:lnTo>
                  <a:pt x="155" y="1665"/>
                </a:lnTo>
                <a:lnTo>
                  <a:pt x="167" y="1674"/>
                </a:lnTo>
                <a:lnTo>
                  <a:pt x="176" y="1684"/>
                </a:lnTo>
                <a:lnTo>
                  <a:pt x="190" y="1694"/>
                </a:lnTo>
                <a:lnTo>
                  <a:pt x="201" y="1701"/>
                </a:lnTo>
                <a:lnTo>
                  <a:pt x="215" y="1711"/>
                </a:lnTo>
                <a:lnTo>
                  <a:pt x="226" y="1719"/>
                </a:lnTo>
                <a:lnTo>
                  <a:pt x="241" y="1724"/>
                </a:lnTo>
                <a:lnTo>
                  <a:pt x="255" y="1732"/>
                </a:lnTo>
                <a:lnTo>
                  <a:pt x="268" y="1738"/>
                </a:lnTo>
                <a:lnTo>
                  <a:pt x="284" y="1743"/>
                </a:lnTo>
                <a:lnTo>
                  <a:pt x="299" y="1747"/>
                </a:lnTo>
                <a:lnTo>
                  <a:pt x="314" y="1751"/>
                </a:lnTo>
                <a:lnTo>
                  <a:pt x="330" y="1755"/>
                </a:lnTo>
                <a:lnTo>
                  <a:pt x="345" y="1757"/>
                </a:lnTo>
                <a:lnTo>
                  <a:pt x="362" y="1759"/>
                </a:lnTo>
                <a:lnTo>
                  <a:pt x="380" y="1761"/>
                </a:lnTo>
                <a:lnTo>
                  <a:pt x="395" y="1761"/>
                </a:lnTo>
                <a:lnTo>
                  <a:pt x="414" y="1761"/>
                </a:lnTo>
                <a:lnTo>
                  <a:pt x="433" y="1759"/>
                </a:lnTo>
                <a:lnTo>
                  <a:pt x="431" y="1761"/>
                </a:lnTo>
                <a:lnTo>
                  <a:pt x="441" y="1776"/>
                </a:lnTo>
                <a:lnTo>
                  <a:pt x="452" y="1791"/>
                </a:lnTo>
                <a:lnTo>
                  <a:pt x="462" y="1805"/>
                </a:lnTo>
                <a:lnTo>
                  <a:pt x="474" y="1818"/>
                </a:lnTo>
                <a:lnTo>
                  <a:pt x="498" y="1845"/>
                </a:lnTo>
                <a:lnTo>
                  <a:pt x="523" y="1872"/>
                </a:lnTo>
                <a:lnTo>
                  <a:pt x="550" y="1895"/>
                </a:lnTo>
                <a:lnTo>
                  <a:pt x="581" y="1916"/>
                </a:lnTo>
                <a:lnTo>
                  <a:pt x="610" y="1937"/>
                </a:lnTo>
                <a:lnTo>
                  <a:pt x="642" y="1955"/>
                </a:lnTo>
                <a:lnTo>
                  <a:pt x="658" y="1962"/>
                </a:lnTo>
                <a:lnTo>
                  <a:pt x="675" y="1970"/>
                </a:lnTo>
                <a:lnTo>
                  <a:pt x="692" y="1978"/>
                </a:lnTo>
                <a:lnTo>
                  <a:pt x="710" y="1985"/>
                </a:lnTo>
                <a:lnTo>
                  <a:pt x="727" y="1991"/>
                </a:lnTo>
                <a:lnTo>
                  <a:pt x="744" y="1997"/>
                </a:lnTo>
                <a:lnTo>
                  <a:pt x="761" y="2002"/>
                </a:lnTo>
                <a:lnTo>
                  <a:pt x="781" y="2006"/>
                </a:lnTo>
                <a:lnTo>
                  <a:pt x="798" y="2012"/>
                </a:lnTo>
                <a:lnTo>
                  <a:pt x="817" y="2016"/>
                </a:lnTo>
                <a:lnTo>
                  <a:pt x="836" y="2018"/>
                </a:lnTo>
                <a:lnTo>
                  <a:pt x="853" y="2022"/>
                </a:lnTo>
                <a:lnTo>
                  <a:pt x="873" y="2024"/>
                </a:lnTo>
                <a:lnTo>
                  <a:pt x="892" y="2024"/>
                </a:lnTo>
                <a:lnTo>
                  <a:pt x="911" y="2026"/>
                </a:lnTo>
                <a:lnTo>
                  <a:pt x="930" y="2026"/>
                </a:lnTo>
                <a:lnTo>
                  <a:pt x="949" y="2026"/>
                </a:lnTo>
                <a:lnTo>
                  <a:pt x="970" y="2024"/>
                </a:lnTo>
                <a:lnTo>
                  <a:pt x="990" y="2024"/>
                </a:lnTo>
                <a:lnTo>
                  <a:pt x="1009" y="2022"/>
                </a:lnTo>
                <a:lnTo>
                  <a:pt x="1028" y="2018"/>
                </a:lnTo>
                <a:lnTo>
                  <a:pt x="1047" y="2014"/>
                </a:lnTo>
                <a:lnTo>
                  <a:pt x="1066" y="2010"/>
                </a:lnTo>
                <a:lnTo>
                  <a:pt x="1084" y="2006"/>
                </a:lnTo>
                <a:lnTo>
                  <a:pt x="1103" y="2001"/>
                </a:lnTo>
                <a:lnTo>
                  <a:pt x="1122" y="1997"/>
                </a:lnTo>
                <a:lnTo>
                  <a:pt x="1139" y="1989"/>
                </a:lnTo>
                <a:lnTo>
                  <a:pt x="1157" y="1983"/>
                </a:lnTo>
                <a:lnTo>
                  <a:pt x="1176" y="1976"/>
                </a:lnTo>
                <a:lnTo>
                  <a:pt x="1193" y="1968"/>
                </a:lnTo>
                <a:lnTo>
                  <a:pt x="1210" y="1958"/>
                </a:lnTo>
                <a:lnTo>
                  <a:pt x="1228" y="1951"/>
                </a:lnTo>
                <a:lnTo>
                  <a:pt x="1226" y="1951"/>
                </a:lnTo>
                <a:lnTo>
                  <a:pt x="1245" y="1974"/>
                </a:lnTo>
                <a:lnTo>
                  <a:pt x="1264" y="1997"/>
                </a:lnTo>
                <a:lnTo>
                  <a:pt x="1285" y="2018"/>
                </a:lnTo>
                <a:lnTo>
                  <a:pt x="1306" y="2037"/>
                </a:lnTo>
                <a:lnTo>
                  <a:pt x="1331" y="2054"/>
                </a:lnTo>
                <a:lnTo>
                  <a:pt x="1354" y="2072"/>
                </a:lnTo>
                <a:lnTo>
                  <a:pt x="1381" y="2087"/>
                </a:lnTo>
                <a:lnTo>
                  <a:pt x="1406" y="2100"/>
                </a:lnTo>
                <a:lnTo>
                  <a:pt x="1435" y="2114"/>
                </a:lnTo>
                <a:lnTo>
                  <a:pt x="1462" y="2123"/>
                </a:lnTo>
                <a:lnTo>
                  <a:pt x="1492" y="2133"/>
                </a:lnTo>
                <a:lnTo>
                  <a:pt x="1521" y="2141"/>
                </a:lnTo>
                <a:lnTo>
                  <a:pt x="1552" y="2146"/>
                </a:lnTo>
                <a:lnTo>
                  <a:pt x="1582" y="2152"/>
                </a:lnTo>
                <a:lnTo>
                  <a:pt x="1613" y="2154"/>
                </a:lnTo>
                <a:lnTo>
                  <a:pt x="1644" y="2156"/>
                </a:lnTo>
                <a:lnTo>
                  <a:pt x="1665" y="2154"/>
                </a:lnTo>
                <a:lnTo>
                  <a:pt x="1686" y="2154"/>
                </a:lnTo>
                <a:lnTo>
                  <a:pt x="1705" y="2152"/>
                </a:lnTo>
                <a:lnTo>
                  <a:pt x="1726" y="2148"/>
                </a:lnTo>
                <a:lnTo>
                  <a:pt x="1746" y="2146"/>
                </a:lnTo>
                <a:lnTo>
                  <a:pt x="1765" y="2141"/>
                </a:lnTo>
                <a:lnTo>
                  <a:pt x="1784" y="2137"/>
                </a:lnTo>
                <a:lnTo>
                  <a:pt x="1803" y="2131"/>
                </a:lnTo>
                <a:lnTo>
                  <a:pt x="1822" y="2125"/>
                </a:lnTo>
                <a:lnTo>
                  <a:pt x="1841" y="2118"/>
                </a:lnTo>
                <a:lnTo>
                  <a:pt x="1859" y="2110"/>
                </a:lnTo>
                <a:lnTo>
                  <a:pt x="1876" y="2102"/>
                </a:lnTo>
                <a:lnTo>
                  <a:pt x="1893" y="2095"/>
                </a:lnTo>
                <a:lnTo>
                  <a:pt x="1911" y="2085"/>
                </a:lnTo>
                <a:lnTo>
                  <a:pt x="1928" y="2075"/>
                </a:lnTo>
                <a:lnTo>
                  <a:pt x="1943" y="2064"/>
                </a:lnTo>
                <a:lnTo>
                  <a:pt x="1958" y="2054"/>
                </a:lnTo>
                <a:lnTo>
                  <a:pt x="1974" y="2041"/>
                </a:lnTo>
                <a:lnTo>
                  <a:pt x="1989" y="2029"/>
                </a:lnTo>
                <a:lnTo>
                  <a:pt x="2003" y="2018"/>
                </a:lnTo>
                <a:lnTo>
                  <a:pt x="2016" y="2004"/>
                </a:lnTo>
                <a:lnTo>
                  <a:pt x="2029" y="1991"/>
                </a:lnTo>
                <a:lnTo>
                  <a:pt x="2043" y="1976"/>
                </a:lnTo>
                <a:lnTo>
                  <a:pt x="2054" y="1960"/>
                </a:lnTo>
                <a:lnTo>
                  <a:pt x="2066" y="1947"/>
                </a:lnTo>
                <a:lnTo>
                  <a:pt x="2076" y="1930"/>
                </a:lnTo>
                <a:lnTo>
                  <a:pt x="2085" y="1914"/>
                </a:lnTo>
                <a:lnTo>
                  <a:pt x="2095" y="1899"/>
                </a:lnTo>
                <a:lnTo>
                  <a:pt x="2104" y="1882"/>
                </a:lnTo>
                <a:lnTo>
                  <a:pt x="2112" y="1864"/>
                </a:lnTo>
                <a:lnTo>
                  <a:pt x="2118" y="1847"/>
                </a:lnTo>
                <a:lnTo>
                  <a:pt x="2125" y="1828"/>
                </a:lnTo>
                <a:lnTo>
                  <a:pt x="2125" y="1832"/>
                </a:lnTo>
                <a:lnTo>
                  <a:pt x="2152" y="1845"/>
                </a:lnTo>
                <a:lnTo>
                  <a:pt x="2179" y="1857"/>
                </a:lnTo>
                <a:lnTo>
                  <a:pt x="2206" y="1866"/>
                </a:lnTo>
                <a:lnTo>
                  <a:pt x="2235" y="1876"/>
                </a:lnTo>
                <a:lnTo>
                  <a:pt x="2264" y="1882"/>
                </a:lnTo>
                <a:lnTo>
                  <a:pt x="2294" y="1887"/>
                </a:lnTo>
                <a:lnTo>
                  <a:pt x="2323" y="1889"/>
                </a:lnTo>
                <a:lnTo>
                  <a:pt x="2338" y="1889"/>
                </a:lnTo>
                <a:lnTo>
                  <a:pt x="2354" y="1891"/>
                </a:lnTo>
                <a:lnTo>
                  <a:pt x="2377" y="1889"/>
                </a:lnTo>
                <a:lnTo>
                  <a:pt x="2398" y="1887"/>
                </a:lnTo>
                <a:lnTo>
                  <a:pt x="2419" y="1885"/>
                </a:lnTo>
                <a:lnTo>
                  <a:pt x="2440" y="1882"/>
                </a:lnTo>
                <a:lnTo>
                  <a:pt x="2461" y="1878"/>
                </a:lnTo>
                <a:lnTo>
                  <a:pt x="2480" y="1872"/>
                </a:lnTo>
                <a:lnTo>
                  <a:pt x="2501" y="1866"/>
                </a:lnTo>
                <a:lnTo>
                  <a:pt x="2521" y="1861"/>
                </a:lnTo>
                <a:lnTo>
                  <a:pt x="2540" y="1853"/>
                </a:lnTo>
                <a:lnTo>
                  <a:pt x="2559" y="1843"/>
                </a:lnTo>
                <a:lnTo>
                  <a:pt x="2576" y="1834"/>
                </a:lnTo>
                <a:lnTo>
                  <a:pt x="2594" y="1824"/>
                </a:lnTo>
                <a:lnTo>
                  <a:pt x="2611" y="1813"/>
                </a:lnTo>
                <a:lnTo>
                  <a:pt x="2626" y="1801"/>
                </a:lnTo>
                <a:lnTo>
                  <a:pt x="2641" y="1790"/>
                </a:lnTo>
                <a:lnTo>
                  <a:pt x="2657" y="1776"/>
                </a:lnTo>
                <a:lnTo>
                  <a:pt x="2672" y="1763"/>
                </a:lnTo>
                <a:lnTo>
                  <a:pt x="2686" y="1749"/>
                </a:lnTo>
                <a:lnTo>
                  <a:pt x="2697" y="1734"/>
                </a:lnTo>
                <a:lnTo>
                  <a:pt x="2711" y="1719"/>
                </a:lnTo>
                <a:lnTo>
                  <a:pt x="2722" y="1703"/>
                </a:lnTo>
                <a:lnTo>
                  <a:pt x="2732" y="1686"/>
                </a:lnTo>
                <a:lnTo>
                  <a:pt x="2741" y="1671"/>
                </a:lnTo>
                <a:lnTo>
                  <a:pt x="2749" y="1653"/>
                </a:lnTo>
                <a:lnTo>
                  <a:pt x="2759" y="1634"/>
                </a:lnTo>
                <a:lnTo>
                  <a:pt x="2764" y="1617"/>
                </a:lnTo>
                <a:lnTo>
                  <a:pt x="2770" y="1598"/>
                </a:lnTo>
                <a:lnTo>
                  <a:pt x="2776" y="1580"/>
                </a:lnTo>
                <a:lnTo>
                  <a:pt x="2780" y="1561"/>
                </a:lnTo>
                <a:lnTo>
                  <a:pt x="2782" y="1540"/>
                </a:lnTo>
                <a:lnTo>
                  <a:pt x="2783" y="1521"/>
                </a:lnTo>
                <a:lnTo>
                  <a:pt x="2785" y="1502"/>
                </a:lnTo>
                <a:lnTo>
                  <a:pt x="2783" y="1500"/>
                </a:lnTo>
                <a:lnTo>
                  <a:pt x="2806" y="1496"/>
                </a:lnTo>
                <a:lnTo>
                  <a:pt x="2830" y="1492"/>
                </a:lnTo>
                <a:lnTo>
                  <a:pt x="2853" y="1486"/>
                </a:lnTo>
                <a:lnTo>
                  <a:pt x="2874" y="1481"/>
                </a:lnTo>
                <a:lnTo>
                  <a:pt x="2895" y="1473"/>
                </a:lnTo>
                <a:lnTo>
                  <a:pt x="2916" y="1465"/>
                </a:lnTo>
                <a:lnTo>
                  <a:pt x="2937" y="1456"/>
                </a:lnTo>
                <a:lnTo>
                  <a:pt x="2956" y="1448"/>
                </a:lnTo>
                <a:lnTo>
                  <a:pt x="2975" y="1437"/>
                </a:lnTo>
                <a:lnTo>
                  <a:pt x="2995" y="1425"/>
                </a:lnTo>
                <a:lnTo>
                  <a:pt x="3012" y="1414"/>
                </a:lnTo>
                <a:lnTo>
                  <a:pt x="3031" y="1402"/>
                </a:lnTo>
                <a:lnTo>
                  <a:pt x="3046" y="1389"/>
                </a:lnTo>
                <a:lnTo>
                  <a:pt x="3064" y="1375"/>
                </a:lnTo>
                <a:lnTo>
                  <a:pt x="3079" y="1360"/>
                </a:lnTo>
                <a:lnTo>
                  <a:pt x="3094" y="1346"/>
                </a:lnTo>
                <a:lnTo>
                  <a:pt x="3108" y="1331"/>
                </a:lnTo>
                <a:lnTo>
                  <a:pt x="3121" y="1314"/>
                </a:lnTo>
                <a:lnTo>
                  <a:pt x="3135" y="1298"/>
                </a:lnTo>
                <a:lnTo>
                  <a:pt x="3146" y="1281"/>
                </a:lnTo>
                <a:lnTo>
                  <a:pt x="3156" y="1264"/>
                </a:lnTo>
                <a:lnTo>
                  <a:pt x="3167" y="1245"/>
                </a:lnTo>
                <a:lnTo>
                  <a:pt x="3177" y="1227"/>
                </a:lnTo>
                <a:lnTo>
                  <a:pt x="3184" y="1208"/>
                </a:lnTo>
                <a:lnTo>
                  <a:pt x="3192" y="1189"/>
                </a:lnTo>
                <a:lnTo>
                  <a:pt x="3198" y="1168"/>
                </a:lnTo>
                <a:lnTo>
                  <a:pt x="3204" y="1149"/>
                </a:lnTo>
                <a:lnTo>
                  <a:pt x="3209" y="1128"/>
                </a:lnTo>
                <a:lnTo>
                  <a:pt x="3213" y="1109"/>
                </a:lnTo>
                <a:lnTo>
                  <a:pt x="3215" y="1087"/>
                </a:lnTo>
                <a:lnTo>
                  <a:pt x="3217" y="1066"/>
                </a:lnTo>
                <a:lnTo>
                  <a:pt x="3217" y="1045"/>
                </a:lnTo>
                <a:lnTo>
                  <a:pt x="3217" y="1026"/>
                </a:lnTo>
                <a:lnTo>
                  <a:pt x="3215" y="1007"/>
                </a:lnTo>
                <a:lnTo>
                  <a:pt x="3213" y="988"/>
                </a:lnTo>
                <a:lnTo>
                  <a:pt x="3209" y="968"/>
                </a:lnTo>
                <a:lnTo>
                  <a:pt x="3206" y="951"/>
                </a:lnTo>
                <a:lnTo>
                  <a:pt x="3202" y="932"/>
                </a:lnTo>
                <a:lnTo>
                  <a:pt x="3196" y="915"/>
                </a:lnTo>
                <a:lnTo>
                  <a:pt x="3190" y="896"/>
                </a:lnTo>
                <a:lnTo>
                  <a:pt x="3183" y="878"/>
                </a:lnTo>
                <a:lnTo>
                  <a:pt x="3175" y="861"/>
                </a:lnTo>
                <a:lnTo>
                  <a:pt x="3167" y="844"/>
                </a:lnTo>
                <a:lnTo>
                  <a:pt x="3158" y="828"/>
                </a:lnTo>
                <a:lnTo>
                  <a:pt x="3148" y="811"/>
                </a:lnTo>
                <a:lnTo>
                  <a:pt x="3136" y="796"/>
                </a:lnTo>
                <a:lnTo>
                  <a:pt x="3125" y="779"/>
                </a:lnTo>
                <a:lnTo>
                  <a:pt x="3113" y="765"/>
                </a:lnTo>
                <a:lnTo>
                  <a:pt x="3112" y="763"/>
                </a:lnTo>
                <a:lnTo>
                  <a:pt x="3119" y="746"/>
                </a:lnTo>
                <a:lnTo>
                  <a:pt x="3125" y="729"/>
                </a:lnTo>
                <a:lnTo>
                  <a:pt x="3131" y="711"/>
                </a:lnTo>
                <a:lnTo>
                  <a:pt x="3136" y="694"/>
                </a:lnTo>
                <a:lnTo>
                  <a:pt x="3138" y="675"/>
                </a:lnTo>
                <a:lnTo>
                  <a:pt x="3142" y="658"/>
                </a:lnTo>
                <a:lnTo>
                  <a:pt x="3144" y="638"/>
                </a:lnTo>
                <a:lnTo>
                  <a:pt x="3144" y="621"/>
                </a:lnTo>
                <a:lnTo>
                  <a:pt x="3144" y="606"/>
                </a:lnTo>
                <a:lnTo>
                  <a:pt x="3142" y="591"/>
                </a:lnTo>
                <a:lnTo>
                  <a:pt x="3140" y="575"/>
                </a:lnTo>
                <a:lnTo>
                  <a:pt x="3138" y="560"/>
                </a:lnTo>
                <a:lnTo>
                  <a:pt x="3135" y="546"/>
                </a:lnTo>
                <a:lnTo>
                  <a:pt x="3131" y="531"/>
                </a:lnTo>
                <a:lnTo>
                  <a:pt x="3127" y="518"/>
                </a:lnTo>
                <a:lnTo>
                  <a:pt x="3123" y="502"/>
                </a:lnTo>
                <a:lnTo>
                  <a:pt x="3117" y="489"/>
                </a:lnTo>
                <a:lnTo>
                  <a:pt x="3112" y="475"/>
                </a:lnTo>
                <a:lnTo>
                  <a:pt x="3104" y="462"/>
                </a:lnTo>
                <a:lnTo>
                  <a:pt x="3096" y="449"/>
                </a:lnTo>
                <a:lnTo>
                  <a:pt x="3089" y="437"/>
                </a:lnTo>
                <a:lnTo>
                  <a:pt x="3081" y="424"/>
                </a:lnTo>
                <a:lnTo>
                  <a:pt x="3071" y="412"/>
                </a:lnTo>
                <a:lnTo>
                  <a:pt x="3062" y="401"/>
                </a:lnTo>
                <a:lnTo>
                  <a:pt x="3052" y="389"/>
                </a:lnTo>
                <a:lnTo>
                  <a:pt x="3042" y="378"/>
                </a:lnTo>
                <a:lnTo>
                  <a:pt x="3031" y="368"/>
                </a:lnTo>
                <a:lnTo>
                  <a:pt x="3019" y="356"/>
                </a:lnTo>
                <a:lnTo>
                  <a:pt x="2995" y="337"/>
                </a:lnTo>
                <a:lnTo>
                  <a:pt x="2970" y="320"/>
                </a:lnTo>
                <a:lnTo>
                  <a:pt x="2956" y="312"/>
                </a:lnTo>
                <a:lnTo>
                  <a:pt x="2943" y="305"/>
                </a:lnTo>
                <a:lnTo>
                  <a:pt x="2927" y="297"/>
                </a:lnTo>
                <a:lnTo>
                  <a:pt x="2912" y="291"/>
                </a:lnTo>
                <a:lnTo>
                  <a:pt x="2899" y="286"/>
                </a:lnTo>
                <a:lnTo>
                  <a:pt x="2883" y="280"/>
                </a:lnTo>
                <a:lnTo>
                  <a:pt x="2866" y="276"/>
                </a:lnTo>
                <a:lnTo>
                  <a:pt x="2851" y="270"/>
                </a:lnTo>
                <a:lnTo>
                  <a:pt x="2853" y="270"/>
                </a:lnTo>
                <a:lnTo>
                  <a:pt x="2849" y="255"/>
                </a:lnTo>
                <a:lnTo>
                  <a:pt x="2845" y="241"/>
                </a:lnTo>
                <a:lnTo>
                  <a:pt x="2841" y="226"/>
                </a:lnTo>
                <a:lnTo>
                  <a:pt x="2835" y="213"/>
                </a:lnTo>
                <a:lnTo>
                  <a:pt x="2830" y="199"/>
                </a:lnTo>
                <a:lnTo>
                  <a:pt x="2824" y="186"/>
                </a:lnTo>
                <a:lnTo>
                  <a:pt x="2816" y="174"/>
                </a:lnTo>
                <a:lnTo>
                  <a:pt x="2808" y="161"/>
                </a:lnTo>
                <a:lnTo>
                  <a:pt x="2801" y="149"/>
                </a:lnTo>
                <a:lnTo>
                  <a:pt x="2791" y="138"/>
                </a:lnTo>
                <a:lnTo>
                  <a:pt x="2782" y="126"/>
                </a:lnTo>
                <a:lnTo>
                  <a:pt x="2772" y="115"/>
                </a:lnTo>
                <a:lnTo>
                  <a:pt x="2762" y="105"/>
                </a:lnTo>
                <a:lnTo>
                  <a:pt x="2751" y="94"/>
                </a:lnTo>
                <a:lnTo>
                  <a:pt x="2728" y="76"/>
                </a:lnTo>
                <a:lnTo>
                  <a:pt x="2716" y="67"/>
                </a:lnTo>
                <a:lnTo>
                  <a:pt x="2703" y="59"/>
                </a:lnTo>
                <a:lnTo>
                  <a:pt x="2691" y="51"/>
                </a:lnTo>
                <a:lnTo>
                  <a:pt x="2678" y="44"/>
                </a:lnTo>
                <a:lnTo>
                  <a:pt x="2665" y="36"/>
                </a:lnTo>
                <a:lnTo>
                  <a:pt x="2651" y="30"/>
                </a:lnTo>
                <a:lnTo>
                  <a:pt x="2636" y="25"/>
                </a:lnTo>
                <a:lnTo>
                  <a:pt x="2622" y="19"/>
                </a:lnTo>
                <a:lnTo>
                  <a:pt x="2607" y="15"/>
                </a:lnTo>
                <a:lnTo>
                  <a:pt x="2592" y="11"/>
                </a:lnTo>
                <a:lnTo>
                  <a:pt x="2576" y="7"/>
                </a:lnTo>
                <a:lnTo>
                  <a:pt x="2561" y="4"/>
                </a:lnTo>
                <a:lnTo>
                  <a:pt x="2546" y="2"/>
                </a:lnTo>
                <a:lnTo>
                  <a:pt x="2528" y="0"/>
                </a:lnTo>
                <a:lnTo>
                  <a:pt x="2513" y="0"/>
                </a:lnTo>
                <a:lnTo>
                  <a:pt x="2496" y="0"/>
                </a:lnTo>
                <a:lnTo>
                  <a:pt x="2477" y="0"/>
                </a:lnTo>
                <a:lnTo>
                  <a:pt x="2457" y="2"/>
                </a:lnTo>
                <a:lnTo>
                  <a:pt x="2436" y="4"/>
                </a:lnTo>
                <a:lnTo>
                  <a:pt x="2417" y="7"/>
                </a:lnTo>
                <a:lnTo>
                  <a:pt x="2400" y="11"/>
                </a:lnTo>
                <a:lnTo>
                  <a:pt x="2381" y="17"/>
                </a:lnTo>
                <a:lnTo>
                  <a:pt x="2361" y="23"/>
                </a:lnTo>
                <a:lnTo>
                  <a:pt x="2344" y="28"/>
                </a:lnTo>
                <a:lnTo>
                  <a:pt x="2327" y="38"/>
                </a:lnTo>
                <a:lnTo>
                  <a:pt x="2310" y="46"/>
                </a:lnTo>
                <a:lnTo>
                  <a:pt x="2294" y="55"/>
                </a:lnTo>
                <a:lnTo>
                  <a:pt x="2277" y="67"/>
                </a:lnTo>
                <a:lnTo>
                  <a:pt x="2262" y="76"/>
                </a:lnTo>
                <a:lnTo>
                  <a:pt x="2248" y="90"/>
                </a:lnTo>
                <a:lnTo>
                  <a:pt x="2233" y="101"/>
                </a:lnTo>
                <a:lnTo>
                  <a:pt x="2221" y="115"/>
                </a:lnTo>
                <a:lnTo>
                  <a:pt x="2221" y="117"/>
                </a:lnTo>
                <a:lnTo>
                  <a:pt x="2210" y="103"/>
                </a:lnTo>
                <a:lnTo>
                  <a:pt x="2196" y="90"/>
                </a:lnTo>
                <a:lnTo>
                  <a:pt x="2183" y="78"/>
                </a:lnTo>
                <a:lnTo>
                  <a:pt x="2170" y="67"/>
                </a:lnTo>
                <a:lnTo>
                  <a:pt x="2154" y="55"/>
                </a:lnTo>
                <a:lnTo>
                  <a:pt x="2139" y="46"/>
                </a:lnTo>
                <a:lnTo>
                  <a:pt x="2123" y="38"/>
                </a:lnTo>
                <a:lnTo>
                  <a:pt x="2106" y="30"/>
                </a:lnTo>
                <a:lnTo>
                  <a:pt x="2089" y="23"/>
                </a:lnTo>
                <a:lnTo>
                  <a:pt x="2072" y="17"/>
                </a:lnTo>
                <a:lnTo>
                  <a:pt x="2054" y="11"/>
                </a:lnTo>
                <a:lnTo>
                  <a:pt x="2037" y="7"/>
                </a:lnTo>
                <a:lnTo>
                  <a:pt x="2018" y="4"/>
                </a:lnTo>
                <a:lnTo>
                  <a:pt x="2001" y="2"/>
                </a:lnTo>
                <a:lnTo>
                  <a:pt x="1982" y="0"/>
                </a:lnTo>
                <a:lnTo>
                  <a:pt x="1962" y="0"/>
                </a:lnTo>
                <a:lnTo>
                  <a:pt x="1939" y="0"/>
                </a:lnTo>
                <a:lnTo>
                  <a:pt x="1916" y="2"/>
                </a:lnTo>
                <a:lnTo>
                  <a:pt x="1895" y="5"/>
                </a:lnTo>
                <a:lnTo>
                  <a:pt x="1872" y="11"/>
                </a:lnTo>
                <a:lnTo>
                  <a:pt x="1851" y="17"/>
                </a:lnTo>
                <a:lnTo>
                  <a:pt x="1830" y="25"/>
                </a:lnTo>
                <a:lnTo>
                  <a:pt x="1811" y="32"/>
                </a:lnTo>
                <a:lnTo>
                  <a:pt x="1792" y="44"/>
                </a:lnTo>
                <a:lnTo>
                  <a:pt x="1772" y="55"/>
                </a:lnTo>
                <a:lnTo>
                  <a:pt x="1755" y="67"/>
                </a:lnTo>
                <a:lnTo>
                  <a:pt x="1738" y="80"/>
                </a:lnTo>
                <a:lnTo>
                  <a:pt x="1723" y="96"/>
                </a:lnTo>
                <a:lnTo>
                  <a:pt x="1707" y="111"/>
                </a:lnTo>
                <a:lnTo>
                  <a:pt x="1694" y="128"/>
                </a:lnTo>
                <a:lnTo>
                  <a:pt x="1682" y="145"/>
                </a:lnTo>
                <a:lnTo>
                  <a:pt x="1671" y="163"/>
                </a:lnTo>
                <a:lnTo>
                  <a:pt x="1673" y="168"/>
                </a:lnTo>
                <a:lnTo>
                  <a:pt x="1659" y="155"/>
                </a:lnTo>
                <a:lnTo>
                  <a:pt x="1644" y="144"/>
                </a:lnTo>
                <a:lnTo>
                  <a:pt x="1629" y="134"/>
                </a:lnTo>
                <a:lnTo>
                  <a:pt x="1613" y="124"/>
                </a:lnTo>
                <a:lnTo>
                  <a:pt x="1596" y="115"/>
                </a:lnTo>
                <a:lnTo>
                  <a:pt x="1579" y="105"/>
                </a:lnTo>
                <a:lnTo>
                  <a:pt x="1561" y="98"/>
                </a:lnTo>
                <a:lnTo>
                  <a:pt x="1544" y="92"/>
                </a:lnTo>
                <a:lnTo>
                  <a:pt x="1527" y="84"/>
                </a:lnTo>
                <a:lnTo>
                  <a:pt x="1508" y="80"/>
                </a:lnTo>
                <a:lnTo>
                  <a:pt x="1490" y="74"/>
                </a:lnTo>
                <a:lnTo>
                  <a:pt x="1471" y="71"/>
                </a:lnTo>
                <a:lnTo>
                  <a:pt x="1452" y="69"/>
                </a:lnTo>
                <a:lnTo>
                  <a:pt x="1433" y="65"/>
                </a:lnTo>
                <a:lnTo>
                  <a:pt x="1414" y="65"/>
                </a:lnTo>
                <a:lnTo>
                  <a:pt x="1394" y="65"/>
                </a:lnTo>
                <a:lnTo>
                  <a:pt x="1368" y="65"/>
                </a:lnTo>
                <a:lnTo>
                  <a:pt x="1339" y="67"/>
                </a:lnTo>
                <a:lnTo>
                  <a:pt x="1314" y="71"/>
                </a:lnTo>
                <a:lnTo>
                  <a:pt x="1287" y="78"/>
                </a:lnTo>
                <a:lnTo>
                  <a:pt x="1262" y="84"/>
                </a:lnTo>
                <a:lnTo>
                  <a:pt x="1237" y="94"/>
                </a:lnTo>
                <a:lnTo>
                  <a:pt x="1212" y="103"/>
                </a:lnTo>
                <a:lnTo>
                  <a:pt x="1189" y="115"/>
                </a:lnTo>
                <a:lnTo>
                  <a:pt x="1166" y="128"/>
                </a:lnTo>
                <a:lnTo>
                  <a:pt x="1145" y="144"/>
                </a:lnTo>
                <a:lnTo>
                  <a:pt x="1126" y="159"/>
                </a:lnTo>
                <a:lnTo>
                  <a:pt x="1107" y="176"/>
                </a:lnTo>
                <a:lnTo>
                  <a:pt x="1087" y="195"/>
                </a:lnTo>
                <a:lnTo>
                  <a:pt x="1072" y="215"/>
                </a:lnTo>
                <a:lnTo>
                  <a:pt x="1057" y="234"/>
                </a:lnTo>
                <a:lnTo>
                  <a:pt x="1043" y="257"/>
                </a:lnTo>
                <a:lnTo>
                  <a:pt x="1041" y="259"/>
                </a:lnTo>
                <a:lnTo>
                  <a:pt x="1013" y="243"/>
                </a:lnTo>
                <a:lnTo>
                  <a:pt x="982" y="232"/>
                </a:lnTo>
                <a:lnTo>
                  <a:pt x="951" y="220"/>
                </a:lnTo>
                <a:lnTo>
                  <a:pt x="936" y="216"/>
                </a:lnTo>
                <a:lnTo>
                  <a:pt x="919" y="213"/>
                </a:lnTo>
                <a:lnTo>
                  <a:pt x="903" y="209"/>
                </a:lnTo>
                <a:lnTo>
                  <a:pt x="888" y="205"/>
                </a:lnTo>
                <a:lnTo>
                  <a:pt x="871" y="203"/>
                </a:lnTo>
                <a:lnTo>
                  <a:pt x="853" y="199"/>
                </a:lnTo>
                <a:lnTo>
                  <a:pt x="838" y="197"/>
                </a:lnTo>
                <a:lnTo>
                  <a:pt x="821" y="197"/>
                </a:lnTo>
                <a:lnTo>
                  <a:pt x="804" y="195"/>
                </a:lnTo>
                <a:lnTo>
                  <a:pt x="788" y="195"/>
                </a:lnTo>
                <a:lnTo>
                  <a:pt x="761" y="197"/>
                </a:lnTo>
                <a:lnTo>
                  <a:pt x="736" y="199"/>
                </a:lnTo>
                <a:lnTo>
                  <a:pt x="711" y="201"/>
                </a:lnTo>
                <a:lnTo>
                  <a:pt x="687" y="205"/>
                </a:lnTo>
                <a:lnTo>
                  <a:pt x="662" y="211"/>
                </a:lnTo>
                <a:lnTo>
                  <a:pt x="639" y="216"/>
                </a:lnTo>
                <a:lnTo>
                  <a:pt x="616" y="224"/>
                </a:lnTo>
                <a:lnTo>
                  <a:pt x="593" y="232"/>
                </a:lnTo>
                <a:lnTo>
                  <a:pt x="569" y="241"/>
                </a:lnTo>
                <a:lnTo>
                  <a:pt x="548" y="251"/>
                </a:lnTo>
                <a:lnTo>
                  <a:pt x="527" y="262"/>
                </a:lnTo>
                <a:lnTo>
                  <a:pt x="506" y="274"/>
                </a:lnTo>
                <a:lnTo>
                  <a:pt x="487" y="287"/>
                </a:lnTo>
                <a:lnTo>
                  <a:pt x="468" y="301"/>
                </a:lnTo>
                <a:lnTo>
                  <a:pt x="449" y="314"/>
                </a:lnTo>
                <a:lnTo>
                  <a:pt x="431" y="330"/>
                </a:lnTo>
                <a:lnTo>
                  <a:pt x="416" y="347"/>
                </a:lnTo>
                <a:lnTo>
                  <a:pt x="399" y="362"/>
                </a:lnTo>
                <a:lnTo>
                  <a:pt x="385" y="380"/>
                </a:lnTo>
                <a:lnTo>
                  <a:pt x="370" y="399"/>
                </a:lnTo>
                <a:lnTo>
                  <a:pt x="358" y="416"/>
                </a:lnTo>
                <a:lnTo>
                  <a:pt x="345" y="435"/>
                </a:lnTo>
                <a:lnTo>
                  <a:pt x="333" y="456"/>
                </a:lnTo>
                <a:lnTo>
                  <a:pt x="324" y="475"/>
                </a:lnTo>
                <a:lnTo>
                  <a:pt x="314" y="497"/>
                </a:lnTo>
                <a:lnTo>
                  <a:pt x="307" y="518"/>
                </a:lnTo>
                <a:lnTo>
                  <a:pt x="301" y="541"/>
                </a:lnTo>
                <a:lnTo>
                  <a:pt x="295" y="562"/>
                </a:lnTo>
                <a:lnTo>
                  <a:pt x="291" y="585"/>
                </a:lnTo>
                <a:lnTo>
                  <a:pt x="287" y="608"/>
                </a:lnTo>
                <a:lnTo>
                  <a:pt x="286" y="631"/>
                </a:lnTo>
                <a:lnTo>
                  <a:pt x="286" y="654"/>
                </a:lnTo>
                <a:lnTo>
                  <a:pt x="286" y="669"/>
                </a:lnTo>
                <a:lnTo>
                  <a:pt x="286" y="686"/>
                </a:lnTo>
                <a:lnTo>
                  <a:pt x="287" y="702"/>
                </a:lnTo>
                <a:lnTo>
                  <a:pt x="289" y="717"/>
                </a:lnTo>
                <a:lnTo>
                  <a:pt x="291" y="715"/>
                </a:lnTo>
                <a:close/>
              </a:path>
            </a:pathLst>
          </a:custGeom>
          <a:solidFill>
            <a:schemeClr val="bg1"/>
          </a:solidFill>
          <a:ln w="28575" cmpd="sng">
            <a:solidFill>
              <a:srgbClr val="56C4D2"/>
            </a:solidFill>
            <a:round/>
            <a:headEnd/>
            <a:tailEnd/>
          </a:ln>
        </p:spPr>
        <p:txBody>
          <a:bodyPr/>
          <a:lstStyle/>
          <a:p>
            <a:pPr defTabSz="1218906"/>
            <a:endParaRPr lang="en-US" sz="1200" dirty="0">
              <a:cs typeface="+mn-ea"/>
            </a:endParaRPr>
          </a:p>
        </p:txBody>
      </p:sp>
      <p:sp>
        <p:nvSpPr>
          <p:cNvPr id="289" name="矩形 288">
            <a:extLst>
              <a:ext uri="{FF2B5EF4-FFF2-40B4-BE49-F238E27FC236}">
                <a16:creationId xmlns:a16="http://schemas.microsoft.com/office/drawing/2014/main" xmlns="" id="{99868735-F1FA-4D7A-BF37-773E725E019E}"/>
              </a:ext>
            </a:extLst>
          </p:cNvPr>
          <p:cNvSpPr/>
          <p:nvPr/>
        </p:nvSpPr>
        <p:spPr bwMode="gray">
          <a:xfrm>
            <a:off x="7415699" y="4863241"/>
            <a:ext cx="1207538" cy="338554"/>
          </a:xfrm>
          <a:prstGeom prst="rect">
            <a:avLst/>
          </a:prstGeom>
          <a:ln>
            <a:noFill/>
          </a:ln>
        </p:spPr>
        <p:txBody>
          <a:bodyPr wrap="square">
            <a:noAutofit/>
          </a:bodyPr>
          <a:lstStyle/>
          <a:p>
            <a:pPr algn="ctr" defTabSz="914373" fontAlgn="ctr"/>
            <a:r>
              <a:rPr lang="en-US" sz="1200" dirty="0"/>
              <a:t>WAN/DCI</a:t>
            </a:r>
            <a:endParaRPr lang="en-US" altLang="zh-CN" sz="1200" kern="0" dirty="0"/>
          </a:p>
        </p:txBody>
      </p:sp>
      <p:sp>
        <p:nvSpPr>
          <p:cNvPr id="290" name="矩形 289">
            <a:extLst>
              <a:ext uri="{FF2B5EF4-FFF2-40B4-BE49-F238E27FC236}">
                <a16:creationId xmlns:a16="http://schemas.microsoft.com/office/drawing/2014/main" xmlns="" id="{521CAD41-889C-43B7-8510-37AE83CAD604}"/>
              </a:ext>
            </a:extLst>
          </p:cNvPr>
          <p:cNvSpPr/>
          <p:nvPr/>
        </p:nvSpPr>
        <p:spPr bwMode="gray">
          <a:xfrm>
            <a:off x="461767" y="1503636"/>
            <a:ext cx="1152101" cy="829376"/>
          </a:xfrm>
          <a:prstGeom prst="rect">
            <a:avLst/>
          </a:prstGeom>
          <a:solidFill>
            <a:srgbClr val="56C4D2"/>
          </a:solidFill>
          <a:ln w="19050">
            <a:noFill/>
            <a:miter lim="800000"/>
            <a:headEnd/>
            <a:tailEnd/>
          </a:ln>
        </p:spPr>
        <p:txBody>
          <a:bodyPr vert="horz" wrap="square" lIns="36000" tIns="60937" rIns="36000" bIns="60937" anchor="ctr">
            <a:noAutofit/>
          </a:bodyPr>
          <a:lstStyle/>
          <a:p>
            <a:pPr algn="ctr" defTabSz="1218905" fontAlgn="ctr"/>
            <a:r>
              <a:rPr lang="en-US" sz="1200" b="1" dirty="0">
                <a:solidFill>
                  <a:schemeClr val="bg1"/>
                </a:solidFill>
              </a:rPr>
              <a:t>Application layer</a:t>
            </a:r>
          </a:p>
        </p:txBody>
      </p:sp>
      <p:sp>
        <p:nvSpPr>
          <p:cNvPr id="291" name="矩形 290">
            <a:extLst>
              <a:ext uri="{FF2B5EF4-FFF2-40B4-BE49-F238E27FC236}">
                <a16:creationId xmlns:a16="http://schemas.microsoft.com/office/drawing/2014/main" xmlns="" id="{4B8637D0-04EF-451B-99D4-5C3960DEEB7B}"/>
              </a:ext>
            </a:extLst>
          </p:cNvPr>
          <p:cNvSpPr/>
          <p:nvPr/>
        </p:nvSpPr>
        <p:spPr bwMode="gray">
          <a:xfrm>
            <a:off x="461767" y="2514607"/>
            <a:ext cx="1149377" cy="1082389"/>
          </a:xfrm>
          <a:prstGeom prst="rect">
            <a:avLst/>
          </a:prstGeom>
          <a:solidFill>
            <a:srgbClr val="56C4D2"/>
          </a:solidFill>
          <a:ln w="19050">
            <a:noFill/>
            <a:miter lim="800000"/>
            <a:headEnd/>
            <a:tailEnd/>
          </a:ln>
        </p:spPr>
        <p:txBody>
          <a:bodyPr vert="horz" wrap="square" lIns="36000" tIns="60937" rIns="36000" bIns="60937" anchor="ctr">
            <a:noAutofit/>
          </a:bodyPr>
          <a:lstStyle/>
          <a:p>
            <a:pPr algn="ctr" defTabSz="1218905" fontAlgn="ctr"/>
            <a:r>
              <a:rPr lang="en-US" sz="1200" b="1" dirty="0">
                <a:solidFill>
                  <a:schemeClr val="bg1"/>
                </a:solidFill>
              </a:rPr>
              <a:t>Network</a:t>
            </a:r>
            <a:endParaRPr lang="en-US" altLang="zh-CN" sz="1200" b="1" dirty="0">
              <a:solidFill>
                <a:schemeClr val="bg1"/>
              </a:solidFill>
            </a:endParaRPr>
          </a:p>
          <a:p>
            <a:pPr algn="ctr" defTabSz="1218905" fontAlgn="ctr"/>
            <a:r>
              <a:rPr lang="en-US" sz="1200" b="1" dirty="0">
                <a:solidFill>
                  <a:schemeClr val="bg1"/>
                </a:solidFill>
              </a:rPr>
              <a:t>management and control layer</a:t>
            </a:r>
          </a:p>
        </p:txBody>
      </p:sp>
      <p:sp>
        <p:nvSpPr>
          <p:cNvPr id="292" name="矩形 291">
            <a:extLst>
              <a:ext uri="{FF2B5EF4-FFF2-40B4-BE49-F238E27FC236}">
                <a16:creationId xmlns:a16="http://schemas.microsoft.com/office/drawing/2014/main" xmlns="" id="{8BF5176D-FF38-4EFC-997F-DE4EC37F0CA3}"/>
              </a:ext>
            </a:extLst>
          </p:cNvPr>
          <p:cNvSpPr/>
          <p:nvPr/>
        </p:nvSpPr>
        <p:spPr bwMode="gray">
          <a:xfrm>
            <a:off x="461766" y="3743718"/>
            <a:ext cx="1142763" cy="2451743"/>
          </a:xfrm>
          <a:prstGeom prst="rect">
            <a:avLst/>
          </a:prstGeom>
          <a:solidFill>
            <a:srgbClr val="56C4D2"/>
          </a:solidFill>
          <a:ln w="19050">
            <a:noFill/>
            <a:miter lim="800000"/>
            <a:headEnd/>
            <a:tailEnd/>
          </a:ln>
        </p:spPr>
        <p:txBody>
          <a:bodyPr vert="horz" wrap="square" lIns="36000" tIns="60937" rIns="36000" bIns="60937" anchor="ctr">
            <a:noAutofit/>
          </a:bodyPr>
          <a:lstStyle/>
          <a:p>
            <a:pPr algn="ctr" defTabSz="1218905" fontAlgn="ctr"/>
            <a:r>
              <a:rPr lang="en-US" sz="1200" b="1" dirty="0">
                <a:solidFill>
                  <a:schemeClr val="bg1"/>
                </a:solidFill>
              </a:rPr>
              <a:t>Network layer</a:t>
            </a:r>
          </a:p>
        </p:txBody>
      </p:sp>
      <p:cxnSp>
        <p:nvCxnSpPr>
          <p:cNvPr id="293" name="直接连接符 292">
            <a:extLst>
              <a:ext uri="{FF2B5EF4-FFF2-40B4-BE49-F238E27FC236}">
                <a16:creationId xmlns:a16="http://schemas.microsoft.com/office/drawing/2014/main" xmlns="" id="{4E3FE062-3B3E-4F76-83A1-AC2E6FFCD8F4}"/>
              </a:ext>
            </a:extLst>
          </p:cNvPr>
          <p:cNvCxnSpPr/>
          <p:nvPr/>
        </p:nvCxnSpPr>
        <p:spPr bwMode="gray">
          <a:xfrm>
            <a:off x="1718625" y="5002762"/>
            <a:ext cx="1788030" cy="0"/>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294" name="Freeform 78">
            <a:extLst>
              <a:ext uri="{FF2B5EF4-FFF2-40B4-BE49-F238E27FC236}">
                <a16:creationId xmlns:a16="http://schemas.microsoft.com/office/drawing/2014/main" xmlns="" id="{9C4E1D1E-A7C6-4871-B611-0BEF69008F16}"/>
              </a:ext>
            </a:extLst>
          </p:cNvPr>
          <p:cNvSpPr>
            <a:spLocks noEditPoints="1"/>
          </p:cNvSpPr>
          <p:nvPr/>
        </p:nvSpPr>
        <p:spPr bwMode="gray">
          <a:xfrm>
            <a:off x="11001275" y="4041071"/>
            <a:ext cx="491985" cy="29868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solidFill>
            <a:srgbClr val="00B0F0"/>
          </a:solidFill>
          <a:ln>
            <a:noFill/>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buClr>
                <a:srgbClr val="CC9900"/>
              </a:buClr>
              <a:buFont typeface="Wingdings" pitchFamily="2" charset="2"/>
              <a:buChar char="n"/>
            </a:pPr>
            <a:endParaRPr lang="en-US" altLang="zh-CN" sz="1200" dirty="0"/>
          </a:p>
        </p:txBody>
      </p:sp>
      <p:sp>
        <p:nvSpPr>
          <p:cNvPr id="295" name="矩形 294">
            <a:extLst>
              <a:ext uri="{FF2B5EF4-FFF2-40B4-BE49-F238E27FC236}">
                <a16:creationId xmlns:a16="http://schemas.microsoft.com/office/drawing/2014/main" xmlns="" id="{C2862C7B-FB33-4818-9063-BF173FF174BE}"/>
              </a:ext>
            </a:extLst>
          </p:cNvPr>
          <p:cNvSpPr/>
          <p:nvPr/>
        </p:nvSpPr>
        <p:spPr bwMode="gray">
          <a:xfrm>
            <a:off x="10780634" y="4317199"/>
            <a:ext cx="933269" cy="338554"/>
          </a:xfrm>
          <a:prstGeom prst="rect">
            <a:avLst/>
          </a:prstGeom>
        </p:spPr>
        <p:txBody>
          <a:bodyPr wrap="none">
            <a:noAutofit/>
          </a:bodyPr>
          <a:lstStyle/>
          <a:p>
            <a:pPr algn="ctr" defTabSz="914373" fontAlgn="ctr"/>
            <a:r>
              <a:rPr lang="en-US" sz="1200" dirty="0"/>
              <a:t>Campus</a:t>
            </a:r>
          </a:p>
        </p:txBody>
      </p:sp>
      <p:sp>
        <p:nvSpPr>
          <p:cNvPr id="296" name="矩形 295">
            <a:extLst>
              <a:ext uri="{FF2B5EF4-FFF2-40B4-BE49-F238E27FC236}">
                <a16:creationId xmlns:a16="http://schemas.microsoft.com/office/drawing/2014/main" xmlns="" id="{50111AFE-31D5-499A-9C8D-911CA4B2E92C}"/>
              </a:ext>
            </a:extLst>
          </p:cNvPr>
          <p:cNvSpPr/>
          <p:nvPr/>
        </p:nvSpPr>
        <p:spPr bwMode="gray">
          <a:xfrm>
            <a:off x="10837976" y="5698279"/>
            <a:ext cx="833883" cy="338554"/>
          </a:xfrm>
          <a:prstGeom prst="rect">
            <a:avLst/>
          </a:prstGeom>
        </p:spPr>
        <p:txBody>
          <a:bodyPr wrap="none">
            <a:noAutofit/>
          </a:bodyPr>
          <a:lstStyle/>
          <a:p>
            <a:pPr algn="ctr" defTabSz="914373" fontAlgn="ctr"/>
            <a:r>
              <a:rPr lang="en-US" sz="1200" dirty="0"/>
              <a:t>Branch</a:t>
            </a:r>
          </a:p>
        </p:txBody>
      </p:sp>
      <p:grpSp>
        <p:nvGrpSpPr>
          <p:cNvPr id="297" name="组合 63">
            <a:extLst>
              <a:ext uri="{FF2B5EF4-FFF2-40B4-BE49-F238E27FC236}">
                <a16:creationId xmlns:a16="http://schemas.microsoft.com/office/drawing/2014/main" xmlns="" id="{F3A6AB44-4935-41FE-A267-A106A6A8EEE7}"/>
              </a:ext>
            </a:extLst>
          </p:cNvPr>
          <p:cNvGrpSpPr/>
          <p:nvPr/>
        </p:nvGrpSpPr>
        <p:grpSpPr bwMode="gray">
          <a:xfrm>
            <a:off x="11022992" y="5358812"/>
            <a:ext cx="374269" cy="292567"/>
            <a:chOff x="1162859" y="3772128"/>
            <a:chExt cx="427038" cy="447675"/>
          </a:xfrm>
          <a:solidFill>
            <a:srgbClr val="00B0F0"/>
          </a:solidFill>
        </p:grpSpPr>
        <p:sp>
          <p:nvSpPr>
            <p:cNvPr id="298" name="Freeform 12">
              <a:extLst>
                <a:ext uri="{FF2B5EF4-FFF2-40B4-BE49-F238E27FC236}">
                  <a16:creationId xmlns:a16="http://schemas.microsoft.com/office/drawing/2014/main" xmlns="" id="{432FD52B-FFB5-49B7-AB5E-497548218730}"/>
                </a:ext>
              </a:extLst>
            </p:cNvPr>
            <p:cNvSpPr>
              <a:spLocks/>
            </p:cNvSpPr>
            <p:nvPr/>
          </p:nvSpPr>
          <p:spPr bwMode="gray">
            <a:xfrm>
              <a:off x="1162859" y="3772128"/>
              <a:ext cx="425450" cy="17938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sp>
          <p:nvSpPr>
            <p:cNvPr id="299" name="Freeform 13">
              <a:extLst>
                <a:ext uri="{FF2B5EF4-FFF2-40B4-BE49-F238E27FC236}">
                  <a16:creationId xmlns:a16="http://schemas.microsoft.com/office/drawing/2014/main" xmlns="" id="{E145669C-EFE7-40B9-8BB1-1F0D65F9533C}"/>
                </a:ext>
              </a:extLst>
            </p:cNvPr>
            <p:cNvSpPr>
              <a:spLocks noEditPoints="1"/>
            </p:cNvSpPr>
            <p:nvPr/>
          </p:nvSpPr>
          <p:spPr bwMode="gray">
            <a:xfrm>
              <a:off x="1162859" y="3973740"/>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cxnSp>
        <p:nvCxnSpPr>
          <p:cNvPr id="300" name="直接连接符 299">
            <a:extLst>
              <a:ext uri="{FF2B5EF4-FFF2-40B4-BE49-F238E27FC236}">
                <a16:creationId xmlns:a16="http://schemas.microsoft.com/office/drawing/2014/main" xmlns="" id="{8FABD597-8257-4D02-A0B0-AE18C4809FF9}"/>
              </a:ext>
            </a:extLst>
          </p:cNvPr>
          <p:cNvCxnSpPr/>
          <p:nvPr/>
        </p:nvCxnSpPr>
        <p:spPr bwMode="gray">
          <a:xfrm>
            <a:off x="9890188" y="5032417"/>
            <a:ext cx="1578218" cy="1376"/>
          </a:xfrm>
          <a:prstGeom prst="line">
            <a:avLst/>
          </a:prstGeom>
          <a:ln>
            <a:solidFill>
              <a:srgbClr val="0076B1"/>
            </a:solidFill>
            <a:prstDash val="dash"/>
          </a:ln>
        </p:spPr>
        <p:style>
          <a:lnRef idx="1">
            <a:schemeClr val="accent1"/>
          </a:lnRef>
          <a:fillRef idx="0">
            <a:schemeClr val="accent1"/>
          </a:fillRef>
          <a:effectRef idx="0">
            <a:schemeClr val="accent1"/>
          </a:effectRef>
          <a:fontRef idx="minor">
            <a:schemeClr val="tx1"/>
          </a:fontRef>
        </p:style>
      </p:cxnSp>
      <p:sp>
        <p:nvSpPr>
          <p:cNvPr id="302" name="1197933812">
            <a:extLst>
              <a:ext uri="{FF2B5EF4-FFF2-40B4-BE49-F238E27FC236}">
                <a16:creationId xmlns:a16="http://schemas.microsoft.com/office/drawing/2014/main" xmlns="" id="{0C4442DB-F337-4F14-A7FD-CE61B15075AF}"/>
              </a:ext>
            </a:extLst>
          </p:cNvPr>
          <p:cNvSpPr txBox="1">
            <a:spLocks noChangeArrowheads="1"/>
          </p:cNvSpPr>
          <p:nvPr/>
        </p:nvSpPr>
        <p:spPr bwMode="gray">
          <a:xfrm>
            <a:off x="9567110" y="1669536"/>
            <a:ext cx="773868" cy="338554"/>
          </a:xfrm>
          <a:prstGeom prst="rect">
            <a:avLst/>
          </a:prstGeom>
          <a:noFill/>
          <a:ln w="9525">
            <a:noFill/>
            <a:miter lim="800000"/>
            <a:headEnd/>
            <a:tailEnd/>
          </a:ln>
        </p:spPr>
        <p:txBody>
          <a:bodyPr wrap="square">
            <a:noAutofit/>
          </a:bodyPr>
          <a:lstStyle/>
          <a:p>
            <a:pPr algn="ctr" defTabSz="1219150" fontAlgn="ctr">
              <a:buSzPct val="100000"/>
            </a:pPr>
            <a:r>
              <a:rPr lang="en-US" sz="1200" b="1" dirty="0"/>
              <a:t>…</a:t>
            </a:r>
            <a:endParaRPr lang="en-US" altLang="zh-CN" sz="1200" b="1" dirty="0"/>
          </a:p>
        </p:txBody>
      </p:sp>
      <p:sp>
        <p:nvSpPr>
          <p:cNvPr id="303" name="圆角矩形 42">
            <a:extLst>
              <a:ext uri="{FF2B5EF4-FFF2-40B4-BE49-F238E27FC236}">
                <a16:creationId xmlns:a16="http://schemas.microsoft.com/office/drawing/2014/main" xmlns="" id="{204B1A36-8768-4F3D-9003-FBE3B6A19C99}"/>
              </a:ext>
            </a:extLst>
          </p:cNvPr>
          <p:cNvSpPr/>
          <p:nvPr/>
        </p:nvSpPr>
        <p:spPr bwMode="gray">
          <a:xfrm>
            <a:off x="5700459" y="3042841"/>
            <a:ext cx="1513625" cy="352705"/>
          </a:xfrm>
          <a:prstGeom prst="roundRect">
            <a:avLst>
              <a:gd name="adj" fmla="val 0"/>
            </a:avLst>
          </a:prstGeom>
          <a:noFill/>
          <a:ln w="15875">
            <a:solidFill>
              <a:srgbClr val="BEE9EE"/>
            </a:solidFill>
            <a:prstDash val="dash"/>
          </a:ln>
          <a:effectLst/>
        </p:spPr>
        <p:txBody>
          <a:bodyPr vert="horz" wrap="square" lIns="0" tIns="0" rIns="0" bIns="0" numCol="1" rtlCol="0" anchor="ctr" anchorCtr="0" compatLnSpc="1">
            <a:prstTxWarp prst="textNoShape">
              <a:avLst/>
            </a:prstTxWarp>
          </a:bodyPr>
          <a:lstStyle/>
          <a:p>
            <a:pPr algn="ctr" defTabSz="488284" fontAlgn="base">
              <a:spcBef>
                <a:spcPct val="0"/>
              </a:spcBef>
              <a:spcAft>
                <a:spcPct val="0"/>
              </a:spcAft>
              <a:buClr>
                <a:srgbClr val="CC9900"/>
              </a:buClr>
            </a:pPr>
            <a:r>
              <a:rPr lang="en-US" sz="1200">
                <a:cs typeface="+mn-ea"/>
              </a:rPr>
              <a:t>Controller</a:t>
            </a:r>
            <a:endParaRPr lang="en-US" altLang="zh-CN" sz="1200" dirty="0">
              <a:cs typeface="+mn-ea"/>
            </a:endParaRPr>
          </a:p>
        </p:txBody>
      </p:sp>
      <p:sp>
        <p:nvSpPr>
          <p:cNvPr id="304" name="圆角矩形 42">
            <a:extLst>
              <a:ext uri="{FF2B5EF4-FFF2-40B4-BE49-F238E27FC236}">
                <a16:creationId xmlns:a16="http://schemas.microsoft.com/office/drawing/2014/main" xmlns="" id="{9E4F4BD8-DD3B-4BFA-9EE8-4AB3AA12A5BF}"/>
              </a:ext>
            </a:extLst>
          </p:cNvPr>
          <p:cNvSpPr/>
          <p:nvPr/>
        </p:nvSpPr>
        <p:spPr bwMode="gray">
          <a:xfrm>
            <a:off x="2929329" y="3042841"/>
            <a:ext cx="1513625" cy="352705"/>
          </a:xfrm>
          <a:prstGeom prst="roundRect">
            <a:avLst>
              <a:gd name="adj" fmla="val 0"/>
            </a:avLst>
          </a:prstGeom>
          <a:noFill/>
          <a:ln w="15875">
            <a:solidFill>
              <a:srgbClr val="BEE9EE"/>
            </a:solidFill>
            <a:prstDash val="dash"/>
          </a:ln>
          <a:effectLst/>
        </p:spPr>
        <p:txBody>
          <a:bodyPr vert="horz" wrap="square" lIns="0" tIns="0" rIns="0" bIns="0" numCol="1" rtlCol="0" anchor="ctr" anchorCtr="0" compatLnSpc="1">
            <a:prstTxWarp prst="textNoShape">
              <a:avLst/>
            </a:prstTxWarp>
          </a:bodyPr>
          <a:lstStyle/>
          <a:p>
            <a:pPr algn="ctr" defTabSz="488284" fontAlgn="base">
              <a:spcBef>
                <a:spcPct val="0"/>
              </a:spcBef>
              <a:spcAft>
                <a:spcPct val="0"/>
              </a:spcAft>
              <a:buClr>
                <a:srgbClr val="CC9900"/>
              </a:buClr>
            </a:pPr>
            <a:r>
              <a:rPr lang="en-US" sz="1200" dirty="0">
                <a:cs typeface="+mn-ea"/>
              </a:rPr>
              <a:t>Manager</a:t>
            </a:r>
            <a:endParaRPr lang="en-US" altLang="zh-CN" sz="1200" dirty="0">
              <a:cs typeface="+mn-ea"/>
            </a:endParaRPr>
          </a:p>
        </p:txBody>
      </p:sp>
      <p:sp>
        <p:nvSpPr>
          <p:cNvPr id="305" name="圆角矩形 42">
            <a:extLst>
              <a:ext uri="{FF2B5EF4-FFF2-40B4-BE49-F238E27FC236}">
                <a16:creationId xmlns:a16="http://schemas.microsoft.com/office/drawing/2014/main" xmlns="" id="{4018442A-66CD-4FD8-99B3-F6233DC4D0C1}"/>
              </a:ext>
            </a:extLst>
          </p:cNvPr>
          <p:cNvSpPr/>
          <p:nvPr/>
        </p:nvSpPr>
        <p:spPr bwMode="gray">
          <a:xfrm>
            <a:off x="8471592" y="3042841"/>
            <a:ext cx="1513625" cy="352705"/>
          </a:xfrm>
          <a:prstGeom prst="roundRect">
            <a:avLst>
              <a:gd name="adj" fmla="val 0"/>
            </a:avLst>
          </a:prstGeom>
          <a:noFill/>
          <a:ln w="15875">
            <a:solidFill>
              <a:srgbClr val="BEE9EE"/>
            </a:solidFill>
            <a:prstDash val="dash"/>
          </a:ln>
          <a:effectLst/>
        </p:spPr>
        <p:txBody>
          <a:bodyPr vert="horz" wrap="square" lIns="0" tIns="0" rIns="0" bIns="0" numCol="1" rtlCol="0" anchor="ctr" anchorCtr="0" compatLnSpc="1">
            <a:prstTxWarp prst="textNoShape">
              <a:avLst/>
            </a:prstTxWarp>
          </a:bodyPr>
          <a:lstStyle/>
          <a:p>
            <a:pPr algn="ctr" defTabSz="488284" fontAlgn="base">
              <a:spcBef>
                <a:spcPct val="0"/>
              </a:spcBef>
              <a:spcAft>
                <a:spcPct val="0"/>
              </a:spcAft>
              <a:buClr>
                <a:srgbClr val="CC9900"/>
              </a:buClr>
            </a:pPr>
            <a:r>
              <a:rPr lang="en-US" sz="1200">
                <a:cs typeface="+mn-ea"/>
              </a:rPr>
              <a:t>Analyzer</a:t>
            </a:r>
            <a:endParaRPr lang="en-US" altLang="zh-CN" sz="1200" dirty="0">
              <a:cs typeface="+mn-ea"/>
            </a:endParaRPr>
          </a:p>
        </p:txBody>
      </p:sp>
      <p:grpSp>
        <p:nvGrpSpPr>
          <p:cNvPr id="306" name="组合 376">
            <a:extLst>
              <a:ext uri="{FF2B5EF4-FFF2-40B4-BE49-F238E27FC236}">
                <a16:creationId xmlns:a16="http://schemas.microsoft.com/office/drawing/2014/main" xmlns="" id="{996A0274-A9C6-4D70-9D5C-F9C8B3C501B9}"/>
              </a:ext>
            </a:extLst>
          </p:cNvPr>
          <p:cNvGrpSpPr/>
          <p:nvPr/>
        </p:nvGrpSpPr>
        <p:grpSpPr bwMode="gray">
          <a:xfrm>
            <a:off x="2934886" y="1642246"/>
            <a:ext cx="258381" cy="288455"/>
            <a:chOff x="4150450" y="1823489"/>
            <a:chExt cx="218702" cy="213640"/>
          </a:xfrm>
          <a:solidFill>
            <a:srgbClr val="00B0F0"/>
          </a:solidFill>
        </p:grpSpPr>
        <p:sp>
          <p:nvSpPr>
            <p:cNvPr id="307" name="Freeform 35">
              <a:extLst>
                <a:ext uri="{FF2B5EF4-FFF2-40B4-BE49-F238E27FC236}">
                  <a16:creationId xmlns:a16="http://schemas.microsoft.com/office/drawing/2014/main" xmlns="" id="{439C6942-964B-4C7A-863F-C6E4CD0B781B}"/>
                </a:ext>
              </a:extLst>
            </p:cNvPr>
            <p:cNvSpPr>
              <a:spLocks noEditPoints="1"/>
            </p:cNvSpPr>
            <p:nvPr/>
          </p:nvSpPr>
          <p:spPr bwMode="gray">
            <a:xfrm>
              <a:off x="4186945" y="1890102"/>
              <a:ext cx="153495" cy="9311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lIns="68591" tIns="34296" rIns="68591" bIns="34296">
              <a:noAutofit/>
            </a:bodyPr>
            <a:lstStyle>
              <a:defPPr>
                <a:defRPr lang="zh-CN"/>
              </a:defPPr>
              <a:lvl1pPr algn="l" rtl="0" fontAlgn="base">
                <a:spcBef>
                  <a:spcPct val="0"/>
                </a:spcBef>
                <a:spcAft>
                  <a:spcPct val="0"/>
                </a:spcAft>
                <a:defRPr kern="1200">
                  <a:solidFill>
                    <a:schemeClr val="tx1"/>
                  </a:solidFill>
                </a:defRPr>
              </a:lvl1pPr>
              <a:lvl2pPr marL="457006" algn="l" rtl="0" fontAlgn="base">
                <a:spcBef>
                  <a:spcPct val="0"/>
                </a:spcBef>
                <a:spcAft>
                  <a:spcPct val="0"/>
                </a:spcAft>
                <a:defRPr kern="1200">
                  <a:solidFill>
                    <a:schemeClr val="tx1"/>
                  </a:solidFill>
                </a:defRPr>
              </a:lvl2pPr>
              <a:lvl3pPr marL="914011" algn="l" rtl="0" fontAlgn="base">
                <a:spcBef>
                  <a:spcPct val="0"/>
                </a:spcBef>
                <a:spcAft>
                  <a:spcPct val="0"/>
                </a:spcAft>
                <a:defRPr kern="1200">
                  <a:solidFill>
                    <a:schemeClr val="tx1"/>
                  </a:solidFill>
                </a:defRPr>
              </a:lvl3pPr>
              <a:lvl4pPr marL="1371018" algn="l" rtl="0" fontAlgn="base">
                <a:spcBef>
                  <a:spcPct val="0"/>
                </a:spcBef>
                <a:spcAft>
                  <a:spcPct val="0"/>
                </a:spcAft>
                <a:defRPr kern="1200">
                  <a:solidFill>
                    <a:schemeClr val="tx1"/>
                  </a:solidFill>
                </a:defRPr>
              </a:lvl4pPr>
              <a:lvl5pPr marL="1828023" algn="l" rtl="0" fontAlgn="base">
                <a:spcBef>
                  <a:spcPct val="0"/>
                </a:spcBef>
                <a:spcAft>
                  <a:spcPct val="0"/>
                </a:spcAft>
                <a:defRPr kern="1200">
                  <a:solidFill>
                    <a:schemeClr val="tx1"/>
                  </a:solidFill>
                </a:defRPr>
              </a:lvl5pPr>
              <a:lvl6pPr marL="2285028" algn="l" defTabSz="914011" rtl="0" eaLnBrk="1" latinLnBrk="0" hangingPunct="1">
                <a:defRPr kern="1200">
                  <a:solidFill>
                    <a:schemeClr val="tx1"/>
                  </a:solidFill>
                </a:defRPr>
              </a:lvl6pPr>
              <a:lvl7pPr marL="2742034" algn="l" defTabSz="914011" rtl="0" eaLnBrk="1" latinLnBrk="0" hangingPunct="1">
                <a:defRPr kern="1200">
                  <a:solidFill>
                    <a:schemeClr val="tx1"/>
                  </a:solidFill>
                </a:defRPr>
              </a:lvl7pPr>
              <a:lvl8pPr marL="3199040" algn="l" defTabSz="914011" rtl="0" eaLnBrk="1" latinLnBrk="0" hangingPunct="1">
                <a:defRPr kern="1200">
                  <a:solidFill>
                    <a:schemeClr val="tx1"/>
                  </a:solidFill>
                </a:defRPr>
              </a:lvl8pPr>
              <a:lvl9pPr marL="3656046" algn="l" defTabSz="914011" rtl="0" eaLnBrk="1" latinLnBrk="0" hangingPunct="1">
                <a:defRPr kern="1200">
                  <a:solidFill>
                    <a:schemeClr val="tx1"/>
                  </a:solidFill>
                </a:defRPr>
              </a:lvl9pPr>
            </a:lstStyle>
            <a:p>
              <a:pPr defTabSz="1219028" fontAlgn="ctr">
                <a:defRPr/>
              </a:pPr>
              <a:endParaRPr lang="en-US" altLang="zh-CN" sz="1200" dirty="0">
                <a:solidFill>
                  <a:prstClr val="white"/>
                </a:solidFill>
              </a:endParaRPr>
            </a:p>
          </p:txBody>
        </p:sp>
        <p:sp>
          <p:nvSpPr>
            <p:cNvPr id="308" name="AutoShape 97">
              <a:extLst>
                <a:ext uri="{FF2B5EF4-FFF2-40B4-BE49-F238E27FC236}">
                  <a16:creationId xmlns:a16="http://schemas.microsoft.com/office/drawing/2014/main" xmlns="" id="{E705B481-5C33-484E-A484-8DB2AFC00306}"/>
                </a:ext>
              </a:extLst>
            </p:cNvPr>
            <p:cNvSpPr>
              <a:spLocks/>
            </p:cNvSpPr>
            <p:nvPr/>
          </p:nvSpPr>
          <p:spPr bwMode="gray">
            <a:xfrm>
              <a:off x="4150450" y="1823489"/>
              <a:ext cx="218702" cy="2136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4290" tIns="14290" rIns="14290" bIns="14290" anchor="ctr">
              <a:noAutofit/>
            </a:bodyPr>
            <a:lstStyle>
              <a:defPPr>
                <a:defRPr lang="zh-CN"/>
              </a:defPPr>
              <a:lvl1pPr algn="l" rtl="0" fontAlgn="base">
                <a:spcBef>
                  <a:spcPct val="0"/>
                </a:spcBef>
                <a:spcAft>
                  <a:spcPct val="0"/>
                </a:spcAft>
                <a:defRPr kern="1200">
                  <a:solidFill>
                    <a:schemeClr val="tx1"/>
                  </a:solidFill>
                </a:defRPr>
              </a:lvl1pPr>
              <a:lvl2pPr marL="457006" algn="l" rtl="0" fontAlgn="base">
                <a:spcBef>
                  <a:spcPct val="0"/>
                </a:spcBef>
                <a:spcAft>
                  <a:spcPct val="0"/>
                </a:spcAft>
                <a:defRPr kern="1200">
                  <a:solidFill>
                    <a:schemeClr val="tx1"/>
                  </a:solidFill>
                </a:defRPr>
              </a:lvl2pPr>
              <a:lvl3pPr marL="914011" algn="l" rtl="0" fontAlgn="base">
                <a:spcBef>
                  <a:spcPct val="0"/>
                </a:spcBef>
                <a:spcAft>
                  <a:spcPct val="0"/>
                </a:spcAft>
                <a:defRPr kern="1200">
                  <a:solidFill>
                    <a:schemeClr val="tx1"/>
                  </a:solidFill>
                </a:defRPr>
              </a:lvl3pPr>
              <a:lvl4pPr marL="1371018" algn="l" rtl="0" fontAlgn="base">
                <a:spcBef>
                  <a:spcPct val="0"/>
                </a:spcBef>
                <a:spcAft>
                  <a:spcPct val="0"/>
                </a:spcAft>
                <a:defRPr kern="1200">
                  <a:solidFill>
                    <a:schemeClr val="tx1"/>
                  </a:solidFill>
                </a:defRPr>
              </a:lvl4pPr>
              <a:lvl5pPr marL="1828023" algn="l" rtl="0" fontAlgn="base">
                <a:spcBef>
                  <a:spcPct val="0"/>
                </a:spcBef>
                <a:spcAft>
                  <a:spcPct val="0"/>
                </a:spcAft>
                <a:defRPr kern="1200">
                  <a:solidFill>
                    <a:schemeClr val="tx1"/>
                  </a:solidFill>
                </a:defRPr>
              </a:lvl5pPr>
              <a:lvl6pPr marL="2285028" algn="l" defTabSz="914011" rtl="0" eaLnBrk="1" latinLnBrk="0" hangingPunct="1">
                <a:defRPr kern="1200">
                  <a:solidFill>
                    <a:schemeClr val="tx1"/>
                  </a:solidFill>
                </a:defRPr>
              </a:lvl6pPr>
              <a:lvl7pPr marL="2742034" algn="l" defTabSz="914011" rtl="0" eaLnBrk="1" latinLnBrk="0" hangingPunct="1">
                <a:defRPr kern="1200">
                  <a:solidFill>
                    <a:schemeClr val="tx1"/>
                  </a:solidFill>
                </a:defRPr>
              </a:lvl7pPr>
              <a:lvl8pPr marL="3199040" algn="l" defTabSz="914011" rtl="0" eaLnBrk="1" latinLnBrk="0" hangingPunct="1">
                <a:defRPr kern="1200">
                  <a:solidFill>
                    <a:schemeClr val="tx1"/>
                  </a:solidFill>
                </a:defRPr>
              </a:lvl8pPr>
              <a:lvl9pPr marL="3656046" algn="l" defTabSz="914011" rtl="0" eaLnBrk="1" latinLnBrk="0" hangingPunct="1">
                <a:defRPr kern="1200">
                  <a:solidFill>
                    <a:schemeClr val="tx1"/>
                  </a:solidFill>
                </a:defRPr>
              </a:lvl9pPr>
            </a:lstStyle>
            <a:p>
              <a:pPr algn="ctr" defTabSz="171369" fontAlgn="ctr">
                <a:defRPr/>
              </a:pPr>
              <a:endParaRPr lang="en-US" sz="1200" dirty="0">
                <a:solidFill>
                  <a:prstClr val="white"/>
                </a:solidFill>
                <a:effectLst>
                  <a:outerShdw blurRad="38100" dist="38100" dir="2700000" algn="tl">
                    <a:srgbClr val="000000"/>
                  </a:outerShdw>
                </a:effectLst>
              </a:endParaRPr>
            </a:p>
          </p:txBody>
        </p:sp>
        <p:sp>
          <p:nvSpPr>
            <p:cNvPr id="309" name="AutoShape 98">
              <a:extLst>
                <a:ext uri="{FF2B5EF4-FFF2-40B4-BE49-F238E27FC236}">
                  <a16:creationId xmlns:a16="http://schemas.microsoft.com/office/drawing/2014/main" xmlns="" id="{93ABD08B-2AA5-42BD-9530-82790F156199}"/>
                </a:ext>
              </a:extLst>
            </p:cNvPr>
            <p:cNvSpPr>
              <a:spLocks/>
            </p:cNvSpPr>
            <p:nvPr/>
          </p:nvSpPr>
          <p:spPr bwMode="gray">
            <a:xfrm>
              <a:off x="4239672" y="1849890"/>
              <a:ext cx="40258"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4290" tIns="14290" rIns="14290" bIns="14290" anchor="ctr">
              <a:noAutofit/>
            </a:bodyPr>
            <a:lstStyle>
              <a:defPPr>
                <a:defRPr lang="zh-CN"/>
              </a:defPPr>
              <a:lvl1pPr algn="l" rtl="0" fontAlgn="base">
                <a:spcBef>
                  <a:spcPct val="0"/>
                </a:spcBef>
                <a:spcAft>
                  <a:spcPct val="0"/>
                </a:spcAft>
                <a:defRPr kern="1200">
                  <a:solidFill>
                    <a:schemeClr val="tx1"/>
                  </a:solidFill>
                </a:defRPr>
              </a:lvl1pPr>
              <a:lvl2pPr marL="457006" algn="l" rtl="0" fontAlgn="base">
                <a:spcBef>
                  <a:spcPct val="0"/>
                </a:spcBef>
                <a:spcAft>
                  <a:spcPct val="0"/>
                </a:spcAft>
                <a:defRPr kern="1200">
                  <a:solidFill>
                    <a:schemeClr val="tx1"/>
                  </a:solidFill>
                </a:defRPr>
              </a:lvl2pPr>
              <a:lvl3pPr marL="914011" algn="l" rtl="0" fontAlgn="base">
                <a:spcBef>
                  <a:spcPct val="0"/>
                </a:spcBef>
                <a:spcAft>
                  <a:spcPct val="0"/>
                </a:spcAft>
                <a:defRPr kern="1200">
                  <a:solidFill>
                    <a:schemeClr val="tx1"/>
                  </a:solidFill>
                </a:defRPr>
              </a:lvl3pPr>
              <a:lvl4pPr marL="1371018" algn="l" rtl="0" fontAlgn="base">
                <a:spcBef>
                  <a:spcPct val="0"/>
                </a:spcBef>
                <a:spcAft>
                  <a:spcPct val="0"/>
                </a:spcAft>
                <a:defRPr kern="1200">
                  <a:solidFill>
                    <a:schemeClr val="tx1"/>
                  </a:solidFill>
                </a:defRPr>
              </a:lvl4pPr>
              <a:lvl5pPr marL="1828023" algn="l" rtl="0" fontAlgn="base">
                <a:spcBef>
                  <a:spcPct val="0"/>
                </a:spcBef>
                <a:spcAft>
                  <a:spcPct val="0"/>
                </a:spcAft>
                <a:defRPr kern="1200">
                  <a:solidFill>
                    <a:schemeClr val="tx1"/>
                  </a:solidFill>
                </a:defRPr>
              </a:lvl5pPr>
              <a:lvl6pPr marL="2285028" algn="l" defTabSz="914011" rtl="0" eaLnBrk="1" latinLnBrk="0" hangingPunct="1">
                <a:defRPr kern="1200">
                  <a:solidFill>
                    <a:schemeClr val="tx1"/>
                  </a:solidFill>
                </a:defRPr>
              </a:lvl6pPr>
              <a:lvl7pPr marL="2742034" algn="l" defTabSz="914011" rtl="0" eaLnBrk="1" latinLnBrk="0" hangingPunct="1">
                <a:defRPr kern="1200">
                  <a:solidFill>
                    <a:schemeClr val="tx1"/>
                  </a:solidFill>
                </a:defRPr>
              </a:lvl7pPr>
              <a:lvl8pPr marL="3199040" algn="l" defTabSz="914011" rtl="0" eaLnBrk="1" latinLnBrk="0" hangingPunct="1">
                <a:defRPr kern="1200">
                  <a:solidFill>
                    <a:schemeClr val="tx1"/>
                  </a:solidFill>
                </a:defRPr>
              </a:lvl8pPr>
              <a:lvl9pPr marL="3656046" algn="l" defTabSz="914011" rtl="0" eaLnBrk="1" latinLnBrk="0" hangingPunct="1">
                <a:defRPr kern="1200">
                  <a:solidFill>
                    <a:schemeClr val="tx1"/>
                  </a:solidFill>
                </a:defRPr>
              </a:lvl9pPr>
            </a:lstStyle>
            <a:p>
              <a:pPr algn="ctr" defTabSz="171369" fontAlgn="ctr">
                <a:defRPr/>
              </a:pPr>
              <a:endParaRPr lang="en-US" sz="1200" dirty="0">
                <a:solidFill>
                  <a:prstClr val="white"/>
                </a:solidFill>
                <a:effectLst>
                  <a:outerShdw blurRad="38100" dist="38100" dir="2700000" algn="tl">
                    <a:srgbClr val="000000"/>
                  </a:outerShdw>
                </a:effectLst>
              </a:endParaRPr>
            </a:p>
          </p:txBody>
        </p:sp>
        <p:sp>
          <p:nvSpPr>
            <p:cNvPr id="310" name="AutoShape 99">
              <a:extLst>
                <a:ext uri="{FF2B5EF4-FFF2-40B4-BE49-F238E27FC236}">
                  <a16:creationId xmlns:a16="http://schemas.microsoft.com/office/drawing/2014/main" xmlns="" id="{98DAA042-8100-403C-B85F-1B04D5795F8F}"/>
                </a:ext>
              </a:extLst>
            </p:cNvPr>
            <p:cNvSpPr>
              <a:spLocks/>
            </p:cNvSpPr>
            <p:nvPr/>
          </p:nvSpPr>
          <p:spPr bwMode="gray">
            <a:xfrm>
              <a:off x="4250009" y="2016865"/>
              <a:ext cx="19584"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4290" tIns="14290" rIns="14290" bIns="14290" anchor="ctr">
              <a:noAutofit/>
            </a:bodyPr>
            <a:lstStyle>
              <a:defPPr>
                <a:defRPr lang="zh-CN"/>
              </a:defPPr>
              <a:lvl1pPr algn="l" rtl="0" fontAlgn="base">
                <a:spcBef>
                  <a:spcPct val="0"/>
                </a:spcBef>
                <a:spcAft>
                  <a:spcPct val="0"/>
                </a:spcAft>
                <a:defRPr kern="1200">
                  <a:solidFill>
                    <a:schemeClr val="tx1"/>
                  </a:solidFill>
                </a:defRPr>
              </a:lvl1pPr>
              <a:lvl2pPr marL="457006" algn="l" rtl="0" fontAlgn="base">
                <a:spcBef>
                  <a:spcPct val="0"/>
                </a:spcBef>
                <a:spcAft>
                  <a:spcPct val="0"/>
                </a:spcAft>
                <a:defRPr kern="1200">
                  <a:solidFill>
                    <a:schemeClr val="tx1"/>
                  </a:solidFill>
                </a:defRPr>
              </a:lvl2pPr>
              <a:lvl3pPr marL="914011" algn="l" rtl="0" fontAlgn="base">
                <a:spcBef>
                  <a:spcPct val="0"/>
                </a:spcBef>
                <a:spcAft>
                  <a:spcPct val="0"/>
                </a:spcAft>
                <a:defRPr kern="1200">
                  <a:solidFill>
                    <a:schemeClr val="tx1"/>
                  </a:solidFill>
                </a:defRPr>
              </a:lvl3pPr>
              <a:lvl4pPr marL="1371018" algn="l" rtl="0" fontAlgn="base">
                <a:spcBef>
                  <a:spcPct val="0"/>
                </a:spcBef>
                <a:spcAft>
                  <a:spcPct val="0"/>
                </a:spcAft>
                <a:defRPr kern="1200">
                  <a:solidFill>
                    <a:schemeClr val="tx1"/>
                  </a:solidFill>
                </a:defRPr>
              </a:lvl4pPr>
              <a:lvl5pPr marL="1828023" algn="l" rtl="0" fontAlgn="base">
                <a:spcBef>
                  <a:spcPct val="0"/>
                </a:spcBef>
                <a:spcAft>
                  <a:spcPct val="0"/>
                </a:spcAft>
                <a:defRPr kern="1200">
                  <a:solidFill>
                    <a:schemeClr val="tx1"/>
                  </a:solidFill>
                </a:defRPr>
              </a:lvl5pPr>
              <a:lvl6pPr marL="2285028" algn="l" defTabSz="914011" rtl="0" eaLnBrk="1" latinLnBrk="0" hangingPunct="1">
                <a:defRPr kern="1200">
                  <a:solidFill>
                    <a:schemeClr val="tx1"/>
                  </a:solidFill>
                </a:defRPr>
              </a:lvl6pPr>
              <a:lvl7pPr marL="2742034" algn="l" defTabSz="914011" rtl="0" eaLnBrk="1" latinLnBrk="0" hangingPunct="1">
                <a:defRPr kern="1200">
                  <a:solidFill>
                    <a:schemeClr val="tx1"/>
                  </a:solidFill>
                </a:defRPr>
              </a:lvl7pPr>
              <a:lvl8pPr marL="3199040" algn="l" defTabSz="914011" rtl="0" eaLnBrk="1" latinLnBrk="0" hangingPunct="1">
                <a:defRPr kern="1200">
                  <a:solidFill>
                    <a:schemeClr val="tx1"/>
                  </a:solidFill>
                </a:defRPr>
              </a:lvl8pPr>
              <a:lvl9pPr marL="3656046" algn="l" defTabSz="914011" rtl="0" eaLnBrk="1" latinLnBrk="0" hangingPunct="1">
                <a:defRPr kern="1200">
                  <a:solidFill>
                    <a:schemeClr val="tx1"/>
                  </a:solidFill>
                </a:defRPr>
              </a:lvl9pPr>
            </a:lstStyle>
            <a:p>
              <a:pPr algn="ctr" defTabSz="171369" fontAlgn="ctr">
                <a:defRPr/>
              </a:pPr>
              <a:endParaRPr lang="en-US" sz="1200" dirty="0">
                <a:solidFill>
                  <a:prstClr val="white"/>
                </a:solidFill>
                <a:effectLst>
                  <a:outerShdw blurRad="38100" dist="38100" dir="2700000" algn="tl">
                    <a:srgbClr val="000000"/>
                  </a:outerShdw>
                </a:effectLst>
              </a:endParaRPr>
            </a:p>
          </p:txBody>
        </p:sp>
      </p:grpSp>
      <p:sp>
        <p:nvSpPr>
          <p:cNvPr id="311" name="grid-earth_72413">
            <a:extLst>
              <a:ext uri="{FF2B5EF4-FFF2-40B4-BE49-F238E27FC236}">
                <a16:creationId xmlns:a16="http://schemas.microsoft.com/office/drawing/2014/main" xmlns="" id="{54E94C53-81E9-4C03-BE8A-CCAB4E53BDD9}"/>
              </a:ext>
            </a:extLst>
          </p:cNvPr>
          <p:cNvSpPr>
            <a:spLocks noChangeAspect="1"/>
          </p:cNvSpPr>
          <p:nvPr/>
        </p:nvSpPr>
        <p:spPr bwMode="gray">
          <a:xfrm>
            <a:off x="4921350" y="1637697"/>
            <a:ext cx="281191" cy="28075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3" h="613">
                <a:moveTo>
                  <a:pt x="307" y="0"/>
                </a:moveTo>
                <a:cubicBezTo>
                  <a:pt x="137" y="0"/>
                  <a:pt x="0" y="137"/>
                  <a:pt x="0" y="307"/>
                </a:cubicBezTo>
                <a:cubicBezTo>
                  <a:pt x="0" y="476"/>
                  <a:pt x="137" y="613"/>
                  <a:pt x="307" y="613"/>
                </a:cubicBezTo>
                <a:cubicBezTo>
                  <a:pt x="476" y="613"/>
                  <a:pt x="613" y="476"/>
                  <a:pt x="613" y="307"/>
                </a:cubicBezTo>
                <a:cubicBezTo>
                  <a:pt x="613" y="137"/>
                  <a:pt x="476" y="0"/>
                  <a:pt x="307" y="0"/>
                </a:cubicBezTo>
                <a:close/>
                <a:moveTo>
                  <a:pt x="559" y="293"/>
                </a:moveTo>
                <a:lnTo>
                  <a:pt x="475" y="293"/>
                </a:lnTo>
                <a:cubicBezTo>
                  <a:pt x="474" y="249"/>
                  <a:pt x="468" y="208"/>
                  <a:pt x="458" y="170"/>
                </a:cubicBezTo>
                <a:cubicBezTo>
                  <a:pt x="474" y="161"/>
                  <a:pt x="487" y="150"/>
                  <a:pt x="495" y="138"/>
                </a:cubicBezTo>
                <a:cubicBezTo>
                  <a:pt x="532" y="179"/>
                  <a:pt x="556" y="234"/>
                  <a:pt x="559" y="293"/>
                </a:cubicBezTo>
                <a:close/>
                <a:moveTo>
                  <a:pt x="451" y="505"/>
                </a:moveTo>
                <a:cubicBezTo>
                  <a:pt x="448" y="510"/>
                  <a:pt x="440" y="518"/>
                  <a:pt x="425" y="525"/>
                </a:cubicBezTo>
                <a:cubicBezTo>
                  <a:pt x="430" y="515"/>
                  <a:pt x="435" y="505"/>
                  <a:pt x="440" y="495"/>
                </a:cubicBezTo>
                <a:cubicBezTo>
                  <a:pt x="446" y="499"/>
                  <a:pt x="449" y="502"/>
                  <a:pt x="451" y="505"/>
                </a:cubicBezTo>
                <a:close/>
                <a:moveTo>
                  <a:pt x="173" y="495"/>
                </a:moveTo>
                <a:cubicBezTo>
                  <a:pt x="178" y="505"/>
                  <a:pt x="183" y="515"/>
                  <a:pt x="188" y="525"/>
                </a:cubicBezTo>
                <a:cubicBezTo>
                  <a:pt x="174" y="518"/>
                  <a:pt x="165" y="510"/>
                  <a:pt x="163" y="505"/>
                </a:cubicBezTo>
                <a:cubicBezTo>
                  <a:pt x="164" y="502"/>
                  <a:pt x="168" y="499"/>
                  <a:pt x="173" y="495"/>
                </a:cubicBezTo>
                <a:close/>
                <a:moveTo>
                  <a:pt x="163" y="108"/>
                </a:moveTo>
                <a:cubicBezTo>
                  <a:pt x="165" y="103"/>
                  <a:pt x="174" y="96"/>
                  <a:pt x="188" y="88"/>
                </a:cubicBezTo>
                <a:cubicBezTo>
                  <a:pt x="183" y="98"/>
                  <a:pt x="178" y="108"/>
                  <a:pt x="173" y="119"/>
                </a:cubicBezTo>
                <a:cubicBezTo>
                  <a:pt x="168" y="115"/>
                  <a:pt x="164" y="111"/>
                  <a:pt x="163" y="108"/>
                </a:cubicBezTo>
                <a:close/>
                <a:moveTo>
                  <a:pt x="440" y="119"/>
                </a:moveTo>
                <a:cubicBezTo>
                  <a:pt x="435" y="108"/>
                  <a:pt x="430" y="98"/>
                  <a:pt x="425" y="88"/>
                </a:cubicBezTo>
                <a:cubicBezTo>
                  <a:pt x="440" y="96"/>
                  <a:pt x="448" y="103"/>
                  <a:pt x="451" y="108"/>
                </a:cubicBezTo>
                <a:cubicBezTo>
                  <a:pt x="449" y="111"/>
                  <a:pt x="446" y="115"/>
                  <a:pt x="440" y="119"/>
                </a:cubicBezTo>
                <a:close/>
                <a:moveTo>
                  <a:pt x="333" y="65"/>
                </a:moveTo>
                <a:cubicBezTo>
                  <a:pt x="335" y="66"/>
                  <a:pt x="337" y="66"/>
                  <a:pt x="340" y="66"/>
                </a:cubicBezTo>
                <a:cubicBezTo>
                  <a:pt x="359" y="80"/>
                  <a:pt x="377" y="106"/>
                  <a:pt x="391" y="141"/>
                </a:cubicBezTo>
                <a:cubicBezTo>
                  <a:pt x="375" y="145"/>
                  <a:pt x="356" y="149"/>
                  <a:pt x="333" y="151"/>
                </a:cubicBezTo>
                <a:lnTo>
                  <a:pt x="333" y="65"/>
                </a:lnTo>
                <a:close/>
                <a:moveTo>
                  <a:pt x="274" y="66"/>
                </a:moveTo>
                <a:cubicBezTo>
                  <a:pt x="276" y="66"/>
                  <a:pt x="278" y="66"/>
                  <a:pt x="280" y="65"/>
                </a:cubicBezTo>
                <a:lnTo>
                  <a:pt x="280" y="151"/>
                </a:lnTo>
                <a:cubicBezTo>
                  <a:pt x="258" y="149"/>
                  <a:pt x="238" y="145"/>
                  <a:pt x="222" y="141"/>
                </a:cubicBezTo>
                <a:cubicBezTo>
                  <a:pt x="236" y="106"/>
                  <a:pt x="255" y="80"/>
                  <a:pt x="274" y="66"/>
                </a:cubicBezTo>
                <a:close/>
                <a:moveTo>
                  <a:pt x="280" y="204"/>
                </a:moveTo>
                <a:lnTo>
                  <a:pt x="280" y="293"/>
                </a:lnTo>
                <a:lnTo>
                  <a:pt x="192" y="293"/>
                </a:lnTo>
                <a:cubicBezTo>
                  <a:pt x="193" y="256"/>
                  <a:pt x="197" y="222"/>
                  <a:pt x="205" y="191"/>
                </a:cubicBezTo>
                <a:cubicBezTo>
                  <a:pt x="228" y="198"/>
                  <a:pt x="253" y="202"/>
                  <a:pt x="280" y="204"/>
                </a:cubicBezTo>
                <a:close/>
                <a:moveTo>
                  <a:pt x="280" y="347"/>
                </a:moveTo>
                <a:lnTo>
                  <a:pt x="280" y="409"/>
                </a:lnTo>
                <a:cubicBezTo>
                  <a:pt x="253" y="411"/>
                  <a:pt x="228" y="416"/>
                  <a:pt x="205" y="422"/>
                </a:cubicBezTo>
                <a:cubicBezTo>
                  <a:pt x="199" y="399"/>
                  <a:pt x="195" y="374"/>
                  <a:pt x="193" y="347"/>
                </a:cubicBezTo>
                <a:lnTo>
                  <a:pt x="280" y="347"/>
                </a:lnTo>
                <a:close/>
                <a:moveTo>
                  <a:pt x="280" y="463"/>
                </a:moveTo>
                <a:lnTo>
                  <a:pt x="280" y="548"/>
                </a:lnTo>
                <a:cubicBezTo>
                  <a:pt x="278" y="548"/>
                  <a:pt x="276" y="548"/>
                  <a:pt x="274" y="547"/>
                </a:cubicBezTo>
                <a:cubicBezTo>
                  <a:pt x="255" y="533"/>
                  <a:pt x="236" y="507"/>
                  <a:pt x="222" y="473"/>
                </a:cubicBezTo>
                <a:cubicBezTo>
                  <a:pt x="238" y="468"/>
                  <a:pt x="258" y="464"/>
                  <a:pt x="280" y="463"/>
                </a:cubicBezTo>
                <a:close/>
                <a:moveTo>
                  <a:pt x="340" y="547"/>
                </a:moveTo>
                <a:cubicBezTo>
                  <a:pt x="338" y="548"/>
                  <a:pt x="335" y="548"/>
                  <a:pt x="333" y="548"/>
                </a:cubicBezTo>
                <a:lnTo>
                  <a:pt x="333" y="463"/>
                </a:lnTo>
                <a:cubicBezTo>
                  <a:pt x="356" y="464"/>
                  <a:pt x="375" y="468"/>
                  <a:pt x="391" y="473"/>
                </a:cubicBezTo>
                <a:cubicBezTo>
                  <a:pt x="377" y="507"/>
                  <a:pt x="359" y="533"/>
                  <a:pt x="340" y="547"/>
                </a:cubicBezTo>
                <a:close/>
                <a:moveTo>
                  <a:pt x="333" y="409"/>
                </a:moveTo>
                <a:lnTo>
                  <a:pt x="333" y="347"/>
                </a:lnTo>
                <a:lnTo>
                  <a:pt x="420" y="347"/>
                </a:lnTo>
                <a:cubicBezTo>
                  <a:pt x="418" y="374"/>
                  <a:pt x="414" y="399"/>
                  <a:pt x="408" y="422"/>
                </a:cubicBezTo>
                <a:cubicBezTo>
                  <a:pt x="386" y="416"/>
                  <a:pt x="360" y="411"/>
                  <a:pt x="333" y="409"/>
                </a:cubicBezTo>
                <a:close/>
                <a:moveTo>
                  <a:pt x="333" y="293"/>
                </a:moveTo>
                <a:lnTo>
                  <a:pt x="333" y="204"/>
                </a:lnTo>
                <a:cubicBezTo>
                  <a:pt x="360" y="202"/>
                  <a:pt x="386" y="198"/>
                  <a:pt x="408" y="191"/>
                </a:cubicBezTo>
                <a:cubicBezTo>
                  <a:pt x="416" y="222"/>
                  <a:pt x="421" y="256"/>
                  <a:pt x="422" y="293"/>
                </a:cubicBezTo>
                <a:lnTo>
                  <a:pt x="333" y="293"/>
                </a:lnTo>
                <a:close/>
                <a:moveTo>
                  <a:pt x="118" y="138"/>
                </a:moveTo>
                <a:cubicBezTo>
                  <a:pt x="126" y="150"/>
                  <a:pt x="139" y="161"/>
                  <a:pt x="155" y="170"/>
                </a:cubicBezTo>
                <a:cubicBezTo>
                  <a:pt x="145" y="208"/>
                  <a:pt x="139" y="249"/>
                  <a:pt x="138" y="293"/>
                </a:cubicBezTo>
                <a:lnTo>
                  <a:pt x="54" y="293"/>
                </a:lnTo>
                <a:cubicBezTo>
                  <a:pt x="57" y="234"/>
                  <a:pt x="81" y="179"/>
                  <a:pt x="118" y="138"/>
                </a:cubicBezTo>
                <a:close/>
                <a:moveTo>
                  <a:pt x="57" y="347"/>
                </a:moveTo>
                <a:lnTo>
                  <a:pt x="139" y="347"/>
                </a:lnTo>
                <a:cubicBezTo>
                  <a:pt x="142" y="381"/>
                  <a:pt x="147" y="413"/>
                  <a:pt x="155" y="443"/>
                </a:cubicBezTo>
                <a:cubicBezTo>
                  <a:pt x="139" y="452"/>
                  <a:pt x="126" y="463"/>
                  <a:pt x="118" y="476"/>
                </a:cubicBezTo>
                <a:cubicBezTo>
                  <a:pt x="87" y="440"/>
                  <a:pt x="65" y="396"/>
                  <a:pt x="57" y="347"/>
                </a:cubicBezTo>
                <a:close/>
                <a:moveTo>
                  <a:pt x="495" y="476"/>
                </a:moveTo>
                <a:cubicBezTo>
                  <a:pt x="487" y="463"/>
                  <a:pt x="474" y="452"/>
                  <a:pt x="458" y="443"/>
                </a:cubicBezTo>
                <a:cubicBezTo>
                  <a:pt x="466" y="413"/>
                  <a:pt x="472" y="381"/>
                  <a:pt x="474" y="347"/>
                </a:cubicBezTo>
                <a:lnTo>
                  <a:pt x="557" y="347"/>
                </a:lnTo>
                <a:cubicBezTo>
                  <a:pt x="549" y="396"/>
                  <a:pt x="527" y="440"/>
                  <a:pt x="495" y="476"/>
                </a:cubicBezTo>
                <a:close/>
              </a:path>
            </a:pathLst>
          </a:custGeom>
          <a:solidFill>
            <a:srgbClr val="00B0F0"/>
          </a:solidFill>
          <a:ln>
            <a:noFill/>
          </a:ln>
        </p:spPr>
        <p:txBody>
          <a:bodyPr>
            <a:noAutofit/>
          </a:bodyPr>
          <a:lstStyle/>
          <a:p>
            <a:pPr fontAlgn="ctr"/>
            <a:endParaRPr lang="en-US" altLang="zh-CN" sz="1200" dirty="0"/>
          </a:p>
        </p:txBody>
      </p:sp>
      <p:pic>
        <p:nvPicPr>
          <p:cNvPr id="312" name="图片 311">
            <a:extLst>
              <a:ext uri="{FF2B5EF4-FFF2-40B4-BE49-F238E27FC236}">
                <a16:creationId xmlns:a16="http://schemas.microsoft.com/office/drawing/2014/main" xmlns="" id="{21ED18C8-B133-4338-B60F-23706C9CF6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2342"/>
          <a:stretch/>
        </p:blipFill>
        <p:spPr bwMode="gray">
          <a:xfrm>
            <a:off x="5425323" y="2582990"/>
            <a:ext cx="1823878" cy="367675"/>
          </a:xfrm>
          <a:prstGeom prst="rect">
            <a:avLst/>
          </a:prstGeom>
        </p:spPr>
      </p:pic>
      <p:grpSp>
        <p:nvGrpSpPr>
          <p:cNvPr id="314" name="组合 195">
            <a:extLst>
              <a:ext uri="{FF2B5EF4-FFF2-40B4-BE49-F238E27FC236}">
                <a16:creationId xmlns:a16="http://schemas.microsoft.com/office/drawing/2014/main" xmlns="" id="{50E721A0-215F-4706-8980-C8ED1EA9830B}"/>
              </a:ext>
            </a:extLst>
          </p:cNvPr>
          <p:cNvGrpSpPr>
            <a:grpSpLocks noChangeAspect="1"/>
          </p:cNvGrpSpPr>
          <p:nvPr/>
        </p:nvGrpSpPr>
        <p:grpSpPr bwMode="gray">
          <a:xfrm>
            <a:off x="6552639" y="5738705"/>
            <a:ext cx="290238" cy="268952"/>
            <a:chOff x="171393" y="3704832"/>
            <a:chExt cx="325829" cy="302898"/>
          </a:xfrm>
        </p:grpSpPr>
        <p:grpSp>
          <p:nvGrpSpPr>
            <p:cNvPr id="315" name="组合 923">
              <a:extLst>
                <a:ext uri="{FF2B5EF4-FFF2-40B4-BE49-F238E27FC236}">
                  <a16:creationId xmlns:a16="http://schemas.microsoft.com/office/drawing/2014/main" xmlns="" id="{3C562849-E0C4-4EC6-87F7-3720A1E0A7A3}"/>
                </a:ext>
              </a:extLst>
            </p:cNvPr>
            <p:cNvGrpSpPr/>
            <p:nvPr/>
          </p:nvGrpSpPr>
          <p:grpSpPr bwMode="gray">
            <a:xfrm>
              <a:off x="336339" y="3704832"/>
              <a:ext cx="160883" cy="299720"/>
              <a:chOff x="5046989" y="3939464"/>
              <a:chExt cx="185575" cy="402656"/>
            </a:xfrm>
          </p:grpSpPr>
          <p:sp>
            <p:nvSpPr>
              <p:cNvPr id="317" name="圆角矩形 471">
                <a:extLst>
                  <a:ext uri="{FF2B5EF4-FFF2-40B4-BE49-F238E27FC236}">
                    <a16:creationId xmlns:a16="http://schemas.microsoft.com/office/drawing/2014/main" xmlns="" id="{835E95EB-04CA-493C-BDBB-2B7DA748DA5A}"/>
                  </a:ext>
                </a:extLst>
              </p:cNvPr>
              <p:cNvSpPr/>
              <p:nvPr/>
            </p:nvSpPr>
            <p:spPr bwMode="gray">
              <a:xfrm>
                <a:off x="5046989" y="3939464"/>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200" b="1" dirty="0"/>
              </a:p>
            </p:txBody>
          </p:sp>
          <p:sp>
            <p:nvSpPr>
              <p:cNvPr id="318" name="圆角矩形 473">
                <a:extLst>
                  <a:ext uri="{FF2B5EF4-FFF2-40B4-BE49-F238E27FC236}">
                    <a16:creationId xmlns:a16="http://schemas.microsoft.com/office/drawing/2014/main" xmlns="" id="{31685C45-898A-4ADA-80AB-325A5528E9CE}"/>
                  </a:ext>
                </a:extLst>
              </p:cNvPr>
              <p:cNvSpPr/>
              <p:nvPr/>
            </p:nvSpPr>
            <p:spPr bwMode="gray">
              <a:xfrm>
                <a:off x="5046989" y="4077482"/>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200" b="1" dirty="0"/>
              </a:p>
            </p:txBody>
          </p:sp>
          <p:sp>
            <p:nvSpPr>
              <p:cNvPr id="319" name="圆角矩形 474">
                <a:extLst>
                  <a:ext uri="{FF2B5EF4-FFF2-40B4-BE49-F238E27FC236}">
                    <a16:creationId xmlns:a16="http://schemas.microsoft.com/office/drawing/2014/main" xmlns="" id="{14225282-4AB5-42E2-9C92-EC27190216BE}"/>
                  </a:ext>
                </a:extLst>
              </p:cNvPr>
              <p:cNvSpPr/>
              <p:nvPr/>
            </p:nvSpPr>
            <p:spPr bwMode="gray">
              <a:xfrm>
                <a:off x="5046989" y="4220121"/>
                <a:ext cx="185575" cy="121999"/>
              </a:xfrm>
              <a:prstGeom prst="roundRect">
                <a:avLst/>
              </a:prstGeom>
              <a:solidFill>
                <a:srgbClr val="00B0F0"/>
              </a:solidFill>
              <a:ln>
                <a:noFill/>
              </a:ln>
              <a:effectLst/>
            </p:spPr>
            <p:txBody>
              <a:bodyPr vert="horz" wrap="square" lIns="91440" tIns="0" rIns="91440" bIns="45720" numCol="1" rtlCol="0" anchor="ctr" anchorCtr="0" compatLnSpc="1">
                <a:prstTxWarp prst="textNoShape">
                  <a:avLst/>
                </a:prstTxWarp>
                <a:noAutofit/>
              </a:bodyPr>
              <a:lstStyle/>
              <a:p>
                <a:pPr algn="ctr" fontAlgn="ctr">
                  <a:lnSpc>
                    <a:spcPct val="140000"/>
                  </a:lnSpc>
                  <a:buClr>
                    <a:srgbClr val="CC9900"/>
                  </a:buClr>
                  <a:buSzPct val="60000"/>
                </a:pPr>
                <a:endParaRPr lang="en-US" altLang="zh-CN" sz="1200" b="1" dirty="0"/>
              </a:p>
            </p:txBody>
          </p:sp>
        </p:grpSp>
        <p:sp>
          <p:nvSpPr>
            <p:cNvPr id="316" name="Freeform 151">
              <a:extLst>
                <a:ext uri="{FF2B5EF4-FFF2-40B4-BE49-F238E27FC236}">
                  <a16:creationId xmlns:a16="http://schemas.microsoft.com/office/drawing/2014/main" xmlns="" id="{912A3752-FB51-4450-B4AF-DABB61482C01}"/>
                </a:ext>
              </a:extLst>
            </p:cNvPr>
            <p:cNvSpPr>
              <a:spLocks noEditPoints="1"/>
            </p:cNvSpPr>
            <p:nvPr/>
          </p:nvSpPr>
          <p:spPr bwMode="gray">
            <a:xfrm>
              <a:off x="171393" y="3707174"/>
              <a:ext cx="155004" cy="300556"/>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rgbClr val="00B0F0"/>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p>
          </p:txBody>
        </p:sp>
      </p:grpSp>
      <p:sp>
        <p:nvSpPr>
          <p:cNvPr id="313" name="Freeform 309">
            <a:extLst>
              <a:ext uri="{FF2B5EF4-FFF2-40B4-BE49-F238E27FC236}">
                <a16:creationId xmlns:a16="http://schemas.microsoft.com/office/drawing/2014/main" xmlns="" id="{AB9E0B70-4F61-4CC6-8C9C-EE8E1F02C5E6}"/>
              </a:ext>
            </a:extLst>
          </p:cNvPr>
          <p:cNvSpPr>
            <a:spLocks/>
          </p:cNvSpPr>
          <p:nvPr/>
        </p:nvSpPr>
        <p:spPr bwMode="gray">
          <a:xfrm rot="183418">
            <a:off x="8115910" y="1602946"/>
            <a:ext cx="502772" cy="248848"/>
          </a:xfrm>
          <a:custGeom>
            <a:avLst/>
            <a:gdLst>
              <a:gd name="T0" fmla="*/ 52417 w 3217"/>
              <a:gd name="T1" fmla="*/ 221271 h 2156"/>
              <a:gd name="T2" fmla="*/ 23420 w 3217"/>
              <a:gd name="T3" fmla="*/ 242443 h 2156"/>
              <a:gd name="T4" fmla="*/ 6413 w 3217"/>
              <a:gd name="T5" fmla="*/ 269282 h 2156"/>
              <a:gd name="T6" fmla="*/ 0 w 3217"/>
              <a:gd name="T7" fmla="*/ 301489 h 2156"/>
              <a:gd name="T8" fmla="*/ 11710 w 3217"/>
              <a:gd name="T9" fmla="*/ 345325 h 2156"/>
              <a:gd name="T10" fmla="*/ 44889 w 3217"/>
              <a:gd name="T11" fmla="*/ 378128 h 2156"/>
              <a:gd name="T12" fmla="*/ 27602 w 3217"/>
              <a:gd name="T13" fmla="*/ 400792 h 2156"/>
              <a:gd name="T14" fmla="*/ 19796 w 3217"/>
              <a:gd name="T15" fmla="*/ 432998 h 2156"/>
              <a:gd name="T16" fmla="*/ 25093 w 3217"/>
              <a:gd name="T17" fmla="*/ 467292 h 2156"/>
              <a:gd name="T18" fmla="*/ 43216 w 3217"/>
              <a:gd name="T19" fmla="*/ 496517 h 2156"/>
              <a:gd name="T20" fmla="*/ 71097 w 3217"/>
              <a:gd name="T21" fmla="*/ 516497 h 2156"/>
              <a:gd name="T22" fmla="*/ 105949 w 3217"/>
              <a:gd name="T23" fmla="*/ 525145 h 2156"/>
              <a:gd name="T24" fmla="*/ 132157 w 3217"/>
              <a:gd name="T25" fmla="*/ 542143 h 2156"/>
              <a:gd name="T26" fmla="*/ 188198 w 3217"/>
              <a:gd name="T27" fmla="*/ 587470 h 2156"/>
              <a:gd name="T28" fmla="*/ 227789 w 3217"/>
              <a:gd name="T29" fmla="*/ 601188 h 2156"/>
              <a:gd name="T30" fmla="*/ 270448 w 3217"/>
              <a:gd name="T31" fmla="*/ 603574 h 2156"/>
              <a:gd name="T32" fmla="*/ 312827 w 3217"/>
              <a:gd name="T33" fmla="*/ 595522 h 2156"/>
              <a:gd name="T34" fmla="*/ 347121 w 3217"/>
              <a:gd name="T35" fmla="*/ 588663 h 2156"/>
              <a:gd name="T36" fmla="*/ 400095 w 3217"/>
              <a:gd name="T37" fmla="*/ 630412 h 2156"/>
              <a:gd name="T38" fmla="*/ 464222 w 3217"/>
              <a:gd name="T39" fmla="*/ 642341 h 2156"/>
              <a:gd name="T40" fmla="*/ 507995 w 3217"/>
              <a:gd name="T41" fmla="*/ 633693 h 2156"/>
              <a:gd name="T42" fmla="*/ 545914 w 3217"/>
              <a:gd name="T43" fmla="*/ 612520 h 2156"/>
              <a:gd name="T44" fmla="*/ 576025 w 3217"/>
              <a:gd name="T45" fmla="*/ 580611 h 2156"/>
              <a:gd name="T46" fmla="*/ 592475 w 3217"/>
              <a:gd name="T47" fmla="*/ 546318 h 2156"/>
              <a:gd name="T48" fmla="*/ 651862 w 3217"/>
              <a:gd name="T49" fmla="*/ 563315 h 2156"/>
              <a:gd name="T50" fmla="*/ 697309 w 3217"/>
              <a:gd name="T51" fmla="*/ 556457 h 2156"/>
              <a:gd name="T52" fmla="*/ 736342 w 3217"/>
              <a:gd name="T53" fmla="*/ 533793 h 2156"/>
              <a:gd name="T54" fmla="*/ 764224 w 3217"/>
              <a:gd name="T55" fmla="*/ 498306 h 2156"/>
              <a:gd name="T56" fmla="*/ 775934 w 3217"/>
              <a:gd name="T57" fmla="*/ 453575 h 2156"/>
              <a:gd name="T58" fmla="*/ 813016 w 3217"/>
              <a:gd name="T59" fmla="*/ 436875 h 2156"/>
              <a:gd name="T60" fmla="*/ 854280 w 3217"/>
              <a:gd name="T61" fmla="*/ 410036 h 2156"/>
              <a:gd name="T62" fmla="*/ 882997 w 3217"/>
              <a:gd name="T63" fmla="*/ 371269 h 2156"/>
              <a:gd name="T64" fmla="*/ 896380 w 3217"/>
              <a:gd name="T65" fmla="*/ 324152 h 2156"/>
              <a:gd name="T66" fmla="*/ 892756 w 3217"/>
              <a:gd name="T67" fmla="*/ 277930 h 2156"/>
              <a:gd name="T68" fmla="*/ 874354 w 3217"/>
              <a:gd name="T69" fmla="*/ 237374 h 2156"/>
              <a:gd name="T70" fmla="*/ 874912 w 3217"/>
              <a:gd name="T71" fmla="*/ 201291 h 2156"/>
              <a:gd name="T72" fmla="*/ 874075 w 3217"/>
              <a:gd name="T73" fmla="*/ 162822 h 2156"/>
              <a:gd name="T74" fmla="*/ 861250 w 3217"/>
              <a:gd name="T75" fmla="*/ 130317 h 2156"/>
              <a:gd name="T76" fmla="*/ 835042 w 3217"/>
              <a:gd name="T77" fmla="*/ 100496 h 2156"/>
              <a:gd name="T78" fmla="*/ 799075 w 3217"/>
              <a:gd name="T79" fmla="*/ 82305 h 2156"/>
              <a:gd name="T80" fmla="*/ 787365 w 3217"/>
              <a:gd name="T81" fmla="*/ 55467 h 2156"/>
              <a:gd name="T82" fmla="*/ 767012 w 3217"/>
              <a:gd name="T83" fmla="*/ 28032 h 2156"/>
              <a:gd name="T84" fmla="*/ 734948 w 3217"/>
              <a:gd name="T85" fmla="*/ 7455 h 2156"/>
              <a:gd name="T86" fmla="*/ 700654 w 3217"/>
              <a:gd name="T87" fmla="*/ 0 h 2156"/>
              <a:gd name="T88" fmla="*/ 658275 w 3217"/>
              <a:gd name="T89" fmla="*/ 6859 h 2156"/>
              <a:gd name="T90" fmla="*/ 622587 w 3217"/>
              <a:gd name="T91" fmla="*/ 30119 h 2156"/>
              <a:gd name="T92" fmla="*/ 596379 w 3217"/>
              <a:gd name="T93" fmla="*/ 13718 h 2156"/>
              <a:gd name="T94" fmla="*/ 557903 w 3217"/>
              <a:gd name="T95" fmla="*/ 596 h 2156"/>
              <a:gd name="T96" fmla="*/ 510226 w 3217"/>
              <a:gd name="T97" fmla="*/ 7455 h 2156"/>
              <a:gd name="T98" fmla="*/ 472307 w 3217"/>
              <a:gd name="T99" fmla="*/ 38171 h 2156"/>
              <a:gd name="T100" fmla="*/ 444984 w 3217"/>
              <a:gd name="T101" fmla="*/ 34294 h 2156"/>
              <a:gd name="T102" fmla="*/ 404835 w 3217"/>
              <a:gd name="T103" fmla="*/ 20576 h 2156"/>
              <a:gd name="T104" fmla="*/ 351861 w 3217"/>
              <a:gd name="T105" fmla="*/ 25049 h 2156"/>
              <a:gd name="T106" fmla="*/ 303069 w 3217"/>
              <a:gd name="T107" fmla="*/ 58151 h 2156"/>
              <a:gd name="T108" fmla="*/ 260968 w 3217"/>
              <a:gd name="T109" fmla="*/ 64413 h 2156"/>
              <a:gd name="T110" fmla="*/ 224165 w 3217"/>
              <a:gd name="T111" fmla="*/ 58151 h 2156"/>
              <a:gd name="T112" fmla="*/ 171748 w 3217"/>
              <a:gd name="T113" fmla="*/ 66799 h 2156"/>
              <a:gd name="T114" fmla="*/ 125187 w 3217"/>
              <a:gd name="T115" fmla="*/ 93637 h 2156"/>
              <a:gd name="T116" fmla="*/ 92844 w 3217"/>
              <a:gd name="T117" fmla="*/ 135983 h 2156"/>
              <a:gd name="T118" fmla="*/ 79740 w 3217"/>
              <a:gd name="T119" fmla="*/ 188169 h 21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17" h="2156">
                <a:moveTo>
                  <a:pt x="291" y="715"/>
                </a:moveTo>
                <a:lnTo>
                  <a:pt x="276" y="717"/>
                </a:lnTo>
                <a:lnTo>
                  <a:pt x="261" y="719"/>
                </a:lnTo>
                <a:lnTo>
                  <a:pt x="245" y="723"/>
                </a:lnTo>
                <a:lnTo>
                  <a:pt x="230" y="727"/>
                </a:lnTo>
                <a:lnTo>
                  <a:pt x="216" y="731"/>
                </a:lnTo>
                <a:lnTo>
                  <a:pt x="203" y="736"/>
                </a:lnTo>
                <a:lnTo>
                  <a:pt x="188" y="742"/>
                </a:lnTo>
                <a:lnTo>
                  <a:pt x="176" y="748"/>
                </a:lnTo>
                <a:lnTo>
                  <a:pt x="163" y="754"/>
                </a:lnTo>
                <a:lnTo>
                  <a:pt x="149" y="761"/>
                </a:lnTo>
                <a:lnTo>
                  <a:pt x="138" y="769"/>
                </a:lnTo>
                <a:lnTo>
                  <a:pt x="126" y="777"/>
                </a:lnTo>
                <a:lnTo>
                  <a:pt x="103" y="794"/>
                </a:lnTo>
                <a:lnTo>
                  <a:pt x="94" y="802"/>
                </a:lnTo>
                <a:lnTo>
                  <a:pt x="84" y="813"/>
                </a:lnTo>
                <a:lnTo>
                  <a:pt x="74" y="823"/>
                </a:lnTo>
                <a:lnTo>
                  <a:pt x="65" y="832"/>
                </a:lnTo>
                <a:lnTo>
                  <a:pt x="55" y="844"/>
                </a:lnTo>
                <a:lnTo>
                  <a:pt x="48" y="855"/>
                </a:lnTo>
                <a:lnTo>
                  <a:pt x="40" y="867"/>
                </a:lnTo>
                <a:lnTo>
                  <a:pt x="34" y="878"/>
                </a:lnTo>
                <a:lnTo>
                  <a:pt x="28" y="890"/>
                </a:lnTo>
                <a:lnTo>
                  <a:pt x="23" y="903"/>
                </a:lnTo>
                <a:lnTo>
                  <a:pt x="17" y="915"/>
                </a:lnTo>
                <a:lnTo>
                  <a:pt x="13" y="928"/>
                </a:lnTo>
                <a:lnTo>
                  <a:pt x="9" y="942"/>
                </a:lnTo>
                <a:lnTo>
                  <a:pt x="5" y="955"/>
                </a:lnTo>
                <a:lnTo>
                  <a:pt x="4" y="968"/>
                </a:lnTo>
                <a:lnTo>
                  <a:pt x="2" y="984"/>
                </a:lnTo>
                <a:lnTo>
                  <a:pt x="0" y="997"/>
                </a:lnTo>
                <a:lnTo>
                  <a:pt x="0" y="1011"/>
                </a:lnTo>
                <a:lnTo>
                  <a:pt x="0" y="1030"/>
                </a:lnTo>
                <a:lnTo>
                  <a:pt x="2" y="1051"/>
                </a:lnTo>
                <a:lnTo>
                  <a:pt x="5" y="1070"/>
                </a:lnTo>
                <a:lnTo>
                  <a:pt x="11" y="1087"/>
                </a:lnTo>
                <a:lnTo>
                  <a:pt x="17" y="1107"/>
                </a:lnTo>
                <a:lnTo>
                  <a:pt x="25" y="1124"/>
                </a:lnTo>
                <a:lnTo>
                  <a:pt x="32" y="1141"/>
                </a:lnTo>
                <a:lnTo>
                  <a:pt x="42" y="1158"/>
                </a:lnTo>
                <a:lnTo>
                  <a:pt x="53" y="1174"/>
                </a:lnTo>
                <a:lnTo>
                  <a:pt x="65" y="1191"/>
                </a:lnTo>
                <a:lnTo>
                  <a:pt x="78" y="1204"/>
                </a:lnTo>
                <a:lnTo>
                  <a:pt x="94" y="1220"/>
                </a:lnTo>
                <a:lnTo>
                  <a:pt x="109" y="1233"/>
                </a:lnTo>
                <a:lnTo>
                  <a:pt x="124" y="1245"/>
                </a:lnTo>
                <a:lnTo>
                  <a:pt x="142" y="1256"/>
                </a:lnTo>
                <a:lnTo>
                  <a:pt x="161" y="1268"/>
                </a:lnTo>
                <a:lnTo>
                  <a:pt x="159" y="1264"/>
                </a:lnTo>
                <a:lnTo>
                  <a:pt x="147" y="1273"/>
                </a:lnTo>
                <a:lnTo>
                  <a:pt x="138" y="1285"/>
                </a:lnTo>
                <a:lnTo>
                  <a:pt x="130" y="1297"/>
                </a:lnTo>
                <a:lnTo>
                  <a:pt x="121" y="1308"/>
                </a:lnTo>
                <a:lnTo>
                  <a:pt x="113" y="1320"/>
                </a:lnTo>
                <a:lnTo>
                  <a:pt x="105" y="1331"/>
                </a:lnTo>
                <a:lnTo>
                  <a:pt x="99" y="1344"/>
                </a:lnTo>
                <a:lnTo>
                  <a:pt x="94" y="1358"/>
                </a:lnTo>
                <a:lnTo>
                  <a:pt x="88" y="1369"/>
                </a:lnTo>
                <a:lnTo>
                  <a:pt x="84" y="1383"/>
                </a:lnTo>
                <a:lnTo>
                  <a:pt x="80" y="1396"/>
                </a:lnTo>
                <a:lnTo>
                  <a:pt x="76" y="1410"/>
                </a:lnTo>
                <a:lnTo>
                  <a:pt x="74" y="1423"/>
                </a:lnTo>
                <a:lnTo>
                  <a:pt x="73" y="1437"/>
                </a:lnTo>
                <a:lnTo>
                  <a:pt x="71" y="1452"/>
                </a:lnTo>
                <a:lnTo>
                  <a:pt x="71" y="1465"/>
                </a:lnTo>
                <a:lnTo>
                  <a:pt x="71" y="1481"/>
                </a:lnTo>
                <a:lnTo>
                  <a:pt x="73" y="1496"/>
                </a:lnTo>
                <a:lnTo>
                  <a:pt x="74" y="1511"/>
                </a:lnTo>
                <a:lnTo>
                  <a:pt x="76" y="1525"/>
                </a:lnTo>
                <a:lnTo>
                  <a:pt x="80" y="1540"/>
                </a:lnTo>
                <a:lnTo>
                  <a:pt x="86" y="1554"/>
                </a:lnTo>
                <a:lnTo>
                  <a:pt x="90" y="1567"/>
                </a:lnTo>
                <a:lnTo>
                  <a:pt x="96" y="1580"/>
                </a:lnTo>
                <a:lnTo>
                  <a:pt x="103" y="1594"/>
                </a:lnTo>
                <a:lnTo>
                  <a:pt x="109" y="1607"/>
                </a:lnTo>
                <a:lnTo>
                  <a:pt x="119" y="1619"/>
                </a:lnTo>
                <a:lnTo>
                  <a:pt x="126" y="1630"/>
                </a:lnTo>
                <a:lnTo>
                  <a:pt x="136" y="1642"/>
                </a:lnTo>
                <a:lnTo>
                  <a:pt x="145" y="1653"/>
                </a:lnTo>
                <a:lnTo>
                  <a:pt x="155" y="1665"/>
                </a:lnTo>
                <a:lnTo>
                  <a:pt x="167" y="1674"/>
                </a:lnTo>
                <a:lnTo>
                  <a:pt x="176" y="1684"/>
                </a:lnTo>
                <a:lnTo>
                  <a:pt x="190" y="1694"/>
                </a:lnTo>
                <a:lnTo>
                  <a:pt x="201" y="1701"/>
                </a:lnTo>
                <a:lnTo>
                  <a:pt x="215" y="1711"/>
                </a:lnTo>
                <a:lnTo>
                  <a:pt x="226" y="1719"/>
                </a:lnTo>
                <a:lnTo>
                  <a:pt x="241" y="1724"/>
                </a:lnTo>
                <a:lnTo>
                  <a:pt x="255" y="1732"/>
                </a:lnTo>
                <a:lnTo>
                  <a:pt x="268" y="1738"/>
                </a:lnTo>
                <a:lnTo>
                  <a:pt x="284" y="1743"/>
                </a:lnTo>
                <a:lnTo>
                  <a:pt x="299" y="1747"/>
                </a:lnTo>
                <a:lnTo>
                  <a:pt x="314" y="1751"/>
                </a:lnTo>
                <a:lnTo>
                  <a:pt x="330" y="1755"/>
                </a:lnTo>
                <a:lnTo>
                  <a:pt x="345" y="1757"/>
                </a:lnTo>
                <a:lnTo>
                  <a:pt x="362" y="1759"/>
                </a:lnTo>
                <a:lnTo>
                  <a:pt x="380" y="1761"/>
                </a:lnTo>
                <a:lnTo>
                  <a:pt x="395" y="1761"/>
                </a:lnTo>
                <a:lnTo>
                  <a:pt x="414" y="1761"/>
                </a:lnTo>
                <a:lnTo>
                  <a:pt x="433" y="1759"/>
                </a:lnTo>
                <a:lnTo>
                  <a:pt x="431" y="1761"/>
                </a:lnTo>
                <a:lnTo>
                  <a:pt x="441" y="1776"/>
                </a:lnTo>
                <a:lnTo>
                  <a:pt x="452" y="1791"/>
                </a:lnTo>
                <a:lnTo>
                  <a:pt x="462" y="1805"/>
                </a:lnTo>
                <a:lnTo>
                  <a:pt x="474" y="1818"/>
                </a:lnTo>
                <a:lnTo>
                  <a:pt x="498" y="1845"/>
                </a:lnTo>
                <a:lnTo>
                  <a:pt x="523" y="1872"/>
                </a:lnTo>
                <a:lnTo>
                  <a:pt x="550" y="1895"/>
                </a:lnTo>
                <a:lnTo>
                  <a:pt x="581" y="1916"/>
                </a:lnTo>
                <a:lnTo>
                  <a:pt x="610" y="1937"/>
                </a:lnTo>
                <a:lnTo>
                  <a:pt x="642" y="1955"/>
                </a:lnTo>
                <a:lnTo>
                  <a:pt x="658" y="1962"/>
                </a:lnTo>
                <a:lnTo>
                  <a:pt x="675" y="1970"/>
                </a:lnTo>
                <a:lnTo>
                  <a:pt x="692" y="1978"/>
                </a:lnTo>
                <a:lnTo>
                  <a:pt x="710" y="1985"/>
                </a:lnTo>
                <a:lnTo>
                  <a:pt x="727" y="1991"/>
                </a:lnTo>
                <a:lnTo>
                  <a:pt x="744" y="1997"/>
                </a:lnTo>
                <a:lnTo>
                  <a:pt x="761" y="2002"/>
                </a:lnTo>
                <a:lnTo>
                  <a:pt x="781" y="2006"/>
                </a:lnTo>
                <a:lnTo>
                  <a:pt x="798" y="2012"/>
                </a:lnTo>
                <a:lnTo>
                  <a:pt x="817" y="2016"/>
                </a:lnTo>
                <a:lnTo>
                  <a:pt x="836" y="2018"/>
                </a:lnTo>
                <a:lnTo>
                  <a:pt x="853" y="2022"/>
                </a:lnTo>
                <a:lnTo>
                  <a:pt x="873" y="2024"/>
                </a:lnTo>
                <a:lnTo>
                  <a:pt x="892" y="2024"/>
                </a:lnTo>
                <a:lnTo>
                  <a:pt x="911" y="2026"/>
                </a:lnTo>
                <a:lnTo>
                  <a:pt x="930" y="2026"/>
                </a:lnTo>
                <a:lnTo>
                  <a:pt x="949" y="2026"/>
                </a:lnTo>
                <a:lnTo>
                  <a:pt x="970" y="2024"/>
                </a:lnTo>
                <a:lnTo>
                  <a:pt x="990" y="2024"/>
                </a:lnTo>
                <a:lnTo>
                  <a:pt x="1009" y="2022"/>
                </a:lnTo>
                <a:lnTo>
                  <a:pt x="1028" y="2018"/>
                </a:lnTo>
                <a:lnTo>
                  <a:pt x="1047" y="2014"/>
                </a:lnTo>
                <a:lnTo>
                  <a:pt x="1066" y="2010"/>
                </a:lnTo>
                <a:lnTo>
                  <a:pt x="1084" y="2006"/>
                </a:lnTo>
                <a:lnTo>
                  <a:pt x="1103" y="2001"/>
                </a:lnTo>
                <a:lnTo>
                  <a:pt x="1122" y="1997"/>
                </a:lnTo>
                <a:lnTo>
                  <a:pt x="1139" y="1989"/>
                </a:lnTo>
                <a:lnTo>
                  <a:pt x="1157" y="1983"/>
                </a:lnTo>
                <a:lnTo>
                  <a:pt x="1176" y="1976"/>
                </a:lnTo>
                <a:lnTo>
                  <a:pt x="1193" y="1968"/>
                </a:lnTo>
                <a:lnTo>
                  <a:pt x="1210" y="1958"/>
                </a:lnTo>
                <a:lnTo>
                  <a:pt x="1228" y="1951"/>
                </a:lnTo>
                <a:lnTo>
                  <a:pt x="1226" y="1951"/>
                </a:lnTo>
                <a:lnTo>
                  <a:pt x="1245" y="1974"/>
                </a:lnTo>
                <a:lnTo>
                  <a:pt x="1264" y="1997"/>
                </a:lnTo>
                <a:lnTo>
                  <a:pt x="1285" y="2018"/>
                </a:lnTo>
                <a:lnTo>
                  <a:pt x="1306" y="2037"/>
                </a:lnTo>
                <a:lnTo>
                  <a:pt x="1331" y="2054"/>
                </a:lnTo>
                <a:lnTo>
                  <a:pt x="1354" y="2072"/>
                </a:lnTo>
                <a:lnTo>
                  <a:pt x="1381" y="2087"/>
                </a:lnTo>
                <a:lnTo>
                  <a:pt x="1406" y="2100"/>
                </a:lnTo>
                <a:lnTo>
                  <a:pt x="1435" y="2114"/>
                </a:lnTo>
                <a:lnTo>
                  <a:pt x="1462" y="2123"/>
                </a:lnTo>
                <a:lnTo>
                  <a:pt x="1492" y="2133"/>
                </a:lnTo>
                <a:lnTo>
                  <a:pt x="1521" y="2141"/>
                </a:lnTo>
                <a:lnTo>
                  <a:pt x="1552" y="2146"/>
                </a:lnTo>
                <a:lnTo>
                  <a:pt x="1582" y="2152"/>
                </a:lnTo>
                <a:lnTo>
                  <a:pt x="1613" y="2154"/>
                </a:lnTo>
                <a:lnTo>
                  <a:pt x="1644" y="2156"/>
                </a:lnTo>
                <a:lnTo>
                  <a:pt x="1665" y="2154"/>
                </a:lnTo>
                <a:lnTo>
                  <a:pt x="1686" y="2154"/>
                </a:lnTo>
                <a:lnTo>
                  <a:pt x="1705" y="2152"/>
                </a:lnTo>
                <a:lnTo>
                  <a:pt x="1726" y="2148"/>
                </a:lnTo>
                <a:lnTo>
                  <a:pt x="1746" y="2146"/>
                </a:lnTo>
                <a:lnTo>
                  <a:pt x="1765" y="2141"/>
                </a:lnTo>
                <a:lnTo>
                  <a:pt x="1784" y="2137"/>
                </a:lnTo>
                <a:lnTo>
                  <a:pt x="1803" y="2131"/>
                </a:lnTo>
                <a:lnTo>
                  <a:pt x="1822" y="2125"/>
                </a:lnTo>
                <a:lnTo>
                  <a:pt x="1841" y="2118"/>
                </a:lnTo>
                <a:lnTo>
                  <a:pt x="1859" y="2110"/>
                </a:lnTo>
                <a:lnTo>
                  <a:pt x="1876" y="2102"/>
                </a:lnTo>
                <a:lnTo>
                  <a:pt x="1893" y="2095"/>
                </a:lnTo>
                <a:lnTo>
                  <a:pt x="1911" y="2085"/>
                </a:lnTo>
                <a:lnTo>
                  <a:pt x="1928" y="2075"/>
                </a:lnTo>
                <a:lnTo>
                  <a:pt x="1943" y="2064"/>
                </a:lnTo>
                <a:lnTo>
                  <a:pt x="1958" y="2054"/>
                </a:lnTo>
                <a:lnTo>
                  <a:pt x="1974" y="2041"/>
                </a:lnTo>
                <a:lnTo>
                  <a:pt x="1989" y="2029"/>
                </a:lnTo>
                <a:lnTo>
                  <a:pt x="2003" y="2018"/>
                </a:lnTo>
                <a:lnTo>
                  <a:pt x="2016" y="2004"/>
                </a:lnTo>
                <a:lnTo>
                  <a:pt x="2029" y="1991"/>
                </a:lnTo>
                <a:lnTo>
                  <a:pt x="2043" y="1976"/>
                </a:lnTo>
                <a:lnTo>
                  <a:pt x="2054" y="1960"/>
                </a:lnTo>
                <a:lnTo>
                  <a:pt x="2066" y="1947"/>
                </a:lnTo>
                <a:lnTo>
                  <a:pt x="2076" y="1930"/>
                </a:lnTo>
                <a:lnTo>
                  <a:pt x="2085" y="1914"/>
                </a:lnTo>
                <a:lnTo>
                  <a:pt x="2095" y="1899"/>
                </a:lnTo>
                <a:lnTo>
                  <a:pt x="2104" y="1882"/>
                </a:lnTo>
                <a:lnTo>
                  <a:pt x="2112" y="1864"/>
                </a:lnTo>
                <a:lnTo>
                  <a:pt x="2118" y="1847"/>
                </a:lnTo>
                <a:lnTo>
                  <a:pt x="2125" y="1828"/>
                </a:lnTo>
                <a:lnTo>
                  <a:pt x="2125" y="1832"/>
                </a:lnTo>
                <a:lnTo>
                  <a:pt x="2152" y="1845"/>
                </a:lnTo>
                <a:lnTo>
                  <a:pt x="2179" y="1857"/>
                </a:lnTo>
                <a:lnTo>
                  <a:pt x="2206" y="1866"/>
                </a:lnTo>
                <a:lnTo>
                  <a:pt x="2235" y="1876"/>
                </a:lnTo>
                <a:lnTo>
                  <a:pt x="2264" y="1882"/>
                </a:lnTo>
                <a:lnTo>
                  <a:pt x="2294" y="1887"/>
                </a:lnTo>
                <a:lnTo>
                  <a:pt x="2323" y="1889"/>
                </a:lnTo>
                <a:lnTo>
                  <a:pt x="2338" y="1889"/>
                </a:lnTo>
                <a:lnTo>
                  <a:pt x="2354" y="1891"/>
                </a:lnTo>
                <a:lnTo>
                  <a:pt x="2377" y="1889"/>
                </a:lnTo>
                <a:lnTo>
                  <a:pt x="2398" y="1887"/>
                </a:lnTo>
                <a:lnTo>
                  <a:pt x="2419" y="1885"/>
                </a:lnTo>
                <a:lnTo>
                  <a:pt x="2440" y="1882"/>
                </a:lnTo>
                <a:lnTo>
                  <a:pt x="2461" y="1878"/>
                </a:lnTo>
                <a:lnTo>
                  <a:pt x="2480" y="1872"/>
                </a:lnTo>
                <a:lnTo>
                  <a:pt x="2501" y="1866"/>
                </a:lnTo>
                <a:lnTo>
                  <a:pt x="2521" y="1861"/>
                </a:lnTo>
                <a:lnTo>
                  <a:pt x="2540" y="1853"/>
                </a:lnTo>
                <a:lnTo>
                  <a:pt x="2559" y="1843"/>
                </a:lnTo>
                <a:lnTo>
                  <a:pt x="2576" y="1834"/>
                </a:lnTo>
                <a:lnTo>
                  <a:pt x="2594" y="1824"/>
                </a:lnTo>
                <a:lnTo>
                  <a:pt x="2611" y="1813"/>
                </a:lnTo>
                <a:lnTo>
                  <a:pt x="2626" y="1801"/>
                </a:lnTo>
                <a:lnTo>
                  <a:pt x="2641" y="1790"/>
                </a:lnTo>
                <a:lnTo>
                  <a:pt x="2657" y="1776"/>
                </a:lnTo>
                <a:lnTo>
                  <a:pt x="2672" y="1763"/>
                </a:lnTo>
                <a:lnTo>
                  <a:pt x="2686" y="1749"/>
                </a:lnTo>
                <a:lnTo>
                  <a:pt x="2697" y="1734"/>
                </a:lnTo>
                <a:lnTo>
                  <a:pt x="2711" y="1719"/>
                </a:lnTo>
                <a:lnTo>
                  <a:pt x="2722" y="1703"/>
                </a:lnTo>
                <a:lnTo>
                  <a:pt x="2732" y="1686"/>
                </a:lnTo>
                <a:lnTo>
                  <a:pt x="2741" y="1671"/>
                </a:lnTo>
                <a:lnTo>
                  <a:pt x="2749" y="1653"/>
                </a:lnTo>
                <a:lnTo>
                  <a:pt x="2759" y="1634"/>
                </a:lnTo>
                <a:lnTo>
                  <a:pt x="2764" y="1617"/>
                </a:lnTo>
                <a:lnTo>
                  <a:pt x="2770" y="1598"/>
                </a:lnTo>
                <a:lnTo>
                  <a:pt x="2776" y="1580"/>
                </a:lnTo>
                <a:lnTo>
                  <a:pt x="2780" y="1561"/>
                </a:lnTo>
                <a:lnTo>
                  <a:pt x="2782" y="1540"/>
                </a:lnTo>
                <a:lnTo>
                  <a:pt x="2783" y="1521"/>
                </a:lnTo>
                <a:lnTo>
                  <a:pt x="2785" y="1502"/>
                </a:lnTo>
                <a:lnTo>
                  <a:pt x="2783" y="1500"/>
                </a:lnTo>
                <a:lnTo>
                  <a:pt x="2806" y="1496"/>
                </a:lnTo>
                <a:lnTo>
                  <a:pt x="2830" y="1492"/>
                </a:lnTo>
                <a:lnTo>
                  <a:pt x="2853" y="1486"/>
                </a:lnTo>
                <a:lnTo>
                  <a:pt x="2874" y="1481"/>
                </a:lnTo>
                <a:lnTo>
                  <a:pt x="2895" y="1473"/>
                </a:lnTo>
                <a:lnTo>
                  <a:pt x="2916" y="1465"/>
                </a:lnTo>
                <a:lnTo>
                  <a:pt x="2937" y="1456"/>
                </a:lnTo>
                <a:lnTo>
                  <a:pt x="2956" y="1448"/>
                </a:lnTo>
                <a:lnTo>
                  <a:pt x="2975" y="1437"/>
                </a:lnTo>
                <a:lnTo>
                  <a:pt x="2995" y="1425"/>
                </a:lnTo>
                <a:lnTo>
                  <a:pt x="3012" y="1414"/>
                </a:lnTo>
                <a:lnTo>
                  <a:pt x="3031" y="1402"/>
                </a:lnTo>
                <a:lnTo>
                  <a:pt x="3046" y="1389"/>
                </a:lnTo>
                <a:lnTo>
                  <a:pt x="3064" y="1375"/>
                </a:lnTo>
                <a:lnTo>
                  <a:pt x="3079" y="1360"/>
                </a:lnTo>
                <a:lnTo>
                  <a:pt x="3094" y="1346"/>
                </a:lnTo>
                <a:lnTo>
                  <a:pt x="3108" y="1331"/>
                </a:lnTo>
                <a:lnTo>
                  <a:pt x="3121" y="1314"/>
                </a:lnTo>
                <a:lnTo>
                  <a:pt x="3135" y="1298"/>
                </a:lnTo>
                <a:lnTo>
                  <a:pt x="3146" y="1281"/>
                </a:lnTo>
                <a:lnTo>
                  <a:pt x="3156" y="1264"/>
                </a:lnTo>
                <a:lnTo>
                  <a:pt x="3167" y="1245"/>
                </a:lnTo>
                <a:lnTo>
                  <a:pt x="3177" y="1227"/>
                </a:lnTo>
                <a:lnTo>
                  <a:pt x="3184" y="1208"/>
                </a:lnTo>
                <a:lnTo>
                  <a:pt x="3192" y="1189"/>
                </a:lnTo>
                <a:lnTo>
                  <a:pt x="3198" y="1168"/>
                </a:lnTo>
                <a:lnTo>
                  <a:pt x="3204" y="1149"/>
                </a:lnTo>
                <a:lnTo>
                  <a:pt x="3209" y="1128"/>
                </a:lnTo>
                <a:lnTo>
                  <a:pt x="3213" y="1109"/>
                </a:lnTo>
                <a:lnTo>
                  <a:pt x="3215" y="1087"/>
                </a:lnTo>
                <a:lnTo>
                  <a:pt x="3217" y="1066"/>
                </a:lnTo>
                <a:lnTo>
                  <a:pt x="3217" y="1045"/>
                </a:lnTo>
                <a:lnTo>
                  <a:pt x="3217" y="1026"/>
                </a:lnTo>
                <a:lnTo>
                  <a:pt x="3215" y="1007"/>
                </a:lnTo>
                <a:lnTo>
                  <a:pt x="3213" y="988"/>
                </a:lnTo>
                <a:lnTo>
                  <a:pt x="3209" y="968"/>
                </a:lnTo>
                <a:lnTo>
                  <a:pt x="3206" y="951"/>
                </a:lnTo>
                <a:lnTo>
                  <a:pt x="3202" y="932"/>
                </a:lnTo>
                <a:lnTo>
                  <a:pt x="3196" y="915"/>
                </a:lnTo>
                <a:lnTo>
                  <a:pt x="3190" y="896"/>
                </a:lnTo>
                <a:lnTo>
                  <a:pt x="3183" y="878"/>
                </a:lnTo>
                <a:lnTo>
                  <a:pt x="3175" y="861"/>
                </a:lnTo>
                <a:lnTo>
                  <a:pt x="3167" y="844"/>
                </a:lnTo>
                <a:lnTo>
                  <a:pt x="3158" y="828"/>
                </a:lnTo>
                <a:lnTo>
                  <a:pt x="3148" y="811"/>
                </a:lnTo>
                <a:lnTo>
                  <a:pt x="3136" y="796"/>
                </a:lnTo>
                <a:lnTo>
                  <a:pt x="3125" y="779"/>
                </a:lnTo>
                <a:lnTo>
                  <a:pt x="3113" y="765"/>
                </a:lnTo>
                <a:lnTo>
                  <a:pt x="3112" y="763"/>
                </a:lnTo>
                <a:lnTo>
                  <a:pt x="3119" y="746"/>
                </a:lnTo>
                <a:lnTo>
                  <a:pt x="3125" y="729"/>
                </a:lnTo>
                <a:lnTo>
                  <a:pt x="3131" y="711"/>
                </a:lnTo>
                <a:lnTo>
                  <a:pt x="3136" y="694"/>
                </a:lnTo>
                <a:lnTo>
                  <a:pt x="3138" y="675"/>
                </a:lnTo>
                <a:lnTo>
                  <a:pt x="3142" y="658"/>
                </a:lnTo>
                <a:lnTo>
                  <a:pt x="3144" y="638"/>
                </a:lnTo>
                <a:lnTo>
                  <a:pt x="3144" y="621"/>
                </a:lnTo>
                <a:lnTo>
                  <a:pt x="3144" y="606"/>
                </a:lnTo>
                <a:lnTo>
                  <a:pt x="3142" y="591"/>
                </a:lnTo>
                <a:lnTo>
                  <a:pt x="3140" y="575"/>
                </a:lnTo>
                <a:lnTo>
                  <a:pt x="3138" y="560"/>
                </a:lnTo>
                <a:lnTo>
                  <a:pt x="3135" y="546"/>
                </a:lnTo>
                <a:lnTo>
                  <a:pt x="3131" y="531"/>
                </a:lnTo>
                <a:lnTo>
                  <a:pt x="3127" y="518"/>
                </a:lnTo>
                <a:lnTo>
                  <a:pt x="3123" y="502"/>
                </a:lnTo>
                <a:lnTo>
                  <a:pt x="3117" y="489"/>
                </a:lnTo>
                <a:lnTo>
                  <a:pt x="3112" y="475"/>
                </a:lnTo>
                <a:lnTo>
                  <a:pt x="3104" y="462"/>
                </a:lnTo>
                <a:lnTo>
                  <a:pt x="3096" y="449"/>
                </a:lnTo>
                <a:lnTo>
                  <a:pt x="3089" y="437"/>
                </a:lnTo>
                <a:lnTo>
                  <a:pt x="3081" y="424"/>
                </a:lnTo>
                <a:lnTo>
                  <a:pt x="3071" y="412"/>
                </a:lnTo>
                <a:lnTo>
                  <a:pt x="3062" y="401"/>
                </a:lnTo>
                <a:lnTo>
                  <a:pt x="3052" y="389"/>
                </a:lnTo>
                <a:lnTo>
                  <a:pt x="3042" y="378"/>
                </a:lnTo>
                <a:lnTo>
                  <a:pt x="3031" y="368"/>
                </a:lnTo>
                <a:lnTo>
                  <a:pt x="3019" y="356"/>
                </a:lnTo>
                <a:lnTo>
                  <a:pt x="2995" y="337"/>
                </a:lnTo>
                <a:lnTo>
                  <a:pt x="2970" y="320"/>
                </a:lnTo>
                <a:lnTo>
                  <a:pt x="2956" y="312"/>
                </a:lnTo>
                <a:lnTo>
                  <a:pt x="2943" y="305"/>
                </a:lnTo>
                <a:lnTo>
                  <a:pt x="2927" y="297"/>
                </a:lnTo>
                <a:lnTo>
                  <a:pt x="2912" y="291"/>
                </a:lnTo>
                <a:lnTo>
                  <a:pt x="2899" y="286"/>
                </a:lnTo>
                <a:lnTo>
                  <a:pt x="2883" y="280"/>
                </a:lnTo>
                <a:lnTo>
                  <a:pt x="2866" y="276"/>
                </a:lnTo>
                <a:lnTo>
                  <a:pt x="2851" y="270"/>
                </a:lnTo>
                <a:lnTo>
                  <a:pt x="2853" y="270"/>
                </a:lnTo>
                <a:lnTo>
                  <a:pt x="2849" y="255"/>
                </a:lnTo>
                <a:lnTo>
                  <a:pt x="2845" y="241"/>
                </a:lnTo>
                <a:lnTo>
                  <a:pt x="2841" y="226"/>
                </a:lnTo>
                <a:lnTo>
                  <a:pt x="2835" y="213"/>
                </a:lnTo>
                <a:lnTo>
                  <a:pt x="2830" y="199"/>
                </a:lnTo>
                <a:lnTo>
                  <a:pt x="2824" y="186"/>
                </a:lnTo>
                <a:lnTo>
                  <a:pt x="2816" y="174"/>
                </a:lnTo>
                <a:lnTo>
                  <a:pt x="2808" y="161"/>
                </a:lnTo>
                <a:lnTo>
                  <a:pt x="2801" y="149"/>
                </a:lnTo>
                <a:lnTo>
                  <a:pt x="2791" y="138"/>
                </a:lnTo>
                <a:lnTo>
                  <a:pt x="2782" y="126"/>
                </a:lnTo>
                <a:lnTo>
                  <a:pt x="2772" y="115"/>
                </a:lnTo>
                <a:lnTo>
                  <a:pt x="2762" y="105"/>
                </a:lnTo>
                <a:lnTo>
                  <a:pt x="2751" y="94"/>
                </a:lnTo>
                <a:lnTo>
                  <a:pt x="2728" y="76"/>
                </a:lnTo>
                <a:lnTo>
                  <a:pt x="2716" y="67"/>
                </a:lnTo>
                <a:lnTo>
                  <a:pt x="2703" y="59"/>
                </a:lnTo>
                <a:lnTo>
                  <a:pt x="2691" y="51"/>
                </a:lnTo>
                <a:lnTo>
                  <a:pt x="2678" y="44"/>
                </a:lnTo>
                <a:lnTo>
                  <a:pt x="2665" y="36"/>
                </a:lnTo>
                <a:lnTo>
                  <a:pt x="2651" y="30"/>
                </a:lnTo>
                <a:lnTo>
                  <a:pt x="2636" y="25"/>
                </a:lnTo>
                <a:lnTo>
                  <a:pt x="2622" y="19"/>
                </a:lnTo>
                <a:lnTo>
                  <a:pt x="2607" y="15"/>
                </a:lnTo>
                <a:lnTo>
                  <a:pt x="2592" y="11"/>
                </a:lnTo>
                <a:lnTo>
                  <a:pt x="2576" y="7"/>
                </a:lnTo>
                <a:lnTo>
                  <a:pt x="2561" y="4"/>
                </a:lnTo>
                <a:lnTo>
                  <a:pt x="2546" y="2"/>
                </a:lnTo>
                <a:lnTo>
                  <a:pt x="2528" y="0"/>
                </a:lnTo>
                <a:lnTo>
                  <a:pt x="2513" y="0"/>
                </a:lnTo>
                <a:lnTo>
                  <a:pt x="2496" y="0"/>
                </a:lnTo>
                <a:lnTo>
                  <a:pt x="2477" y="0"/>
                </a:lnTo>
                <a:lnTo>
                  <a:pt x="2457" y="2"/>
                </a:lnTo>
                <a:lnTo>
                  <a:pt x="2436" y="4"/>
                </a:lnTo>
                <a:lnTo>
                  <a:pt x="2417" y="7"/>
                </a:lnTo>
                <a:lnTo>
                  <a:pt x="2400" y="11"/>
                </a:lnTo>
                <a:lnTo>
                  <a:pt x="2381" y="17"/>
                </a:lnTo>
                <a:lnTo>
                  <a:pt x="2361" y="23"/>
                </a:lnTo>
                <a:lnTo>
                  <a:pt x="2344" y="28"/>
                </a:lnTo>
                <a:lnTo>
                  <a:pt x="2327" y="38"/>
                </a:lnTo>
                <a:lnTo>
                  <a:pt x="2310" y="46"/>
                </a:lnTo>
                <a:lnTo>
                  <a:pt x="2294" y="55"/>
                </a:lnTo>
                <a:lnTo>
                  <a:pt x="2277" y="67"/>
                </a:lnTo>
                <a:lnTo>
                  <a:pt x="2262" y="76"/>
                </a:lnTo>
                <a:lnTo>
                  <a:pt x="2248" y="90"/>
                </a:lnTo>
                <a:lnTo>
                  <a:pt x="2233" y="101"/>
                </a:lnTo>
                <a:lnTo>
                  <a:pt x="2221" y="115"/>
                </a:lnTo>
                <a:lnTo>
                  <a:pt x="2221" y="117"/>
                </a:lnTo>
                <a:lnTo>
                  <a:pt x="2210" y="103"/>
                </a:lnTo>
                <a:lnTo>
                  <a:pt x="2196" y="90"/>
                </a:lnTo>
                <a:lnTo>
                  <a:pt x="2183" y="78"/>
                </a:lnTo>
                <a:lnTo>
                  <a:pt x="2170" y="67"/>
                </a:lnTo>
                <a:lnTo>
                  <a:pt x="2154" y="55"/>
                </a:lnTo>
                <a:lnTo>
                  <a:pt x="2139" y="46"/>
                </a:lnTo>
                <a:lnTo>
                  <a:pt x="2123" y="38"/>
                </a:lnTo>
                <a:lnTo>
                  <a:pt x="2106" y="30"/>
                </a:lnTo>
                <a:lnTo>
                  <a:pt x="2089" y="23"/>
                </a:lnTo>
                <a:lnTo>
                  <a:pt x="2072" y="17"/>
                </a:lnTo>
                <a:lnTo>
                  <a:pt x="2054" y="11"/>
                </a:lnTo>
                <a:lnTo>
                  <a:pt x="2037" y="7"/>
                </a:lnTo>
                <a:lnTo>
                  <a:pt x="2018" y="4"/>
                </a:lnTo>
                <a:lnTo>
                  <a:pt x="2001" y="2"/>
                </a:lnTo>
                <a:lnTo>
                  <a:pt x="1982" y="0"/>
                </a:lnTo>
                <a:lnTo>
                  <a:pt x="1962" y="0"/>
                </a:lnTo>
                <a:lnTo>
                  <a:pt x="1939" y="0"/>
                </a:lnTo>
                <a:lnTo>
                  <a:pt x="1916" y="2"/>
                </a:lnTo>
                <a:lnTo>
                  <a:pt x="1895" y="5"/>
                </a:lnTo>
                <a:lnTo>
                  <a:pt x="1872" y="11"/>
                </a:lnTo>
                <a:lnTo>
                  <a:pt x="1851" y="17"/>
                </a:lnTo>
                <a:lnTo>
                  <a:pt x="1830" y="25"/>
                </a:lnTo>
                <a:lnTo>
                  <a:pt x="1811" y="32"/>
                </a:lnTo>
                <a:lnTo>
                  <a:pt x="1792" y="44"/>
                </a:lnTo>
                <a:lnTo>
                  <a:pt x="1772" y="55"/>
                </a:lnTo>
                <a:lnTo>
                  <a:pt x="1755" y="67"/>
                </a:lnTo>
                <a:lnTo>
                  <a:pt x="1738" y="80"/>
                </a:lnTo>
                <a:lnTo>
                  <a:pt x="1723" y="96"/>
                </a:lnTo>
                <a:lnTo>
                  <a:pt x="1707" y="111"/>
                </a:lnTo>
                <a:lnTo>
                  <a:pt x="1694" y="128"/>
                </a:lnTo>
                <a:lnTo>
                  <a:pt x="1682" y="145"/>
                </a:lnTo>
                <a:lnTo>
                  <a:pt x="1671" y="163"/>
                </a:lnTo>
                <a:lnTo>
                  <a:pt x="1673" y="168"/>
                </a:lnTo>
                <a:lnTo>
                  <a:pt x="1659" y="155"/>
                </a:lnTo>
                <a:lnTo>
                  <a:pt x="1644" y="144"/>
                </a:lnTo>
                <a:lnTo>
                  <a:pt x="1629" y="134"/>
                </a:lnTo>
                <a:lnTo>
                  <a:pt x="1613" y="124"/>
                </a:lnTo>
                <a:lnTo>
                  <a:pt x="1596" y="115"/>
                </a:lnTo>
                <a:lnTo>
                  <a:pt x="1579" y="105"/>
                </a:lnTo>
                <a:lnTo>
                  <a:pt x="1561" y="98"/>
                </a:lnTo>
                <a:lnTo>
                  <a:pt x="1544" y="92"/>
                </a:lnTo>
                <a:lnTo>
                  <a:pt x="1527" y="84"/>
                </a:lnTo>
                <a:lnTo>
                  <a:pt x="1508" y="80"/>
                </a:lnTo>
                <a:lnTo>
                  <a:pt x="1490" y="74"/>
                </a:lnTo>
                <a:lnTo>
                  <a:pt x="1471" y="71"/>
                </a:lnTo>
                <a:lnTo>
                  <a:pt x="1452" y="69"/>
                </a:lnTo>
                <a:lnTo>
                  <a:pt x="1433" y="65"/>
                </a:lnTo>
                <a:lnTo>
                  <a:pt x="1414" y="65"/>
                </a:lnTo>
                <a:lnTo>
                  <a:pt x="1394" y="65"/>
                </a:lnTo>
                <a:lnTo>
                  <a:pt x="1368" y="65"/>
                </a:lnTo>
                <a:lnTo>
                  <a:pt x="1339" y="67"/>
                </a:lnTo>
                <a:lnTo>
                  <a:pt x="1314" y="71"/>
                </a:lnTo>
                <a:lnTo>
                  <a:pt x="1287" y="78"/>
                </a:lnTo>
                <a:lnTo>
                  <a:pt x="1262" y="84"/>
                </a:lnTo>
                <a:lnTo>
                  <a:pt x="1237" y="94"/>
                </a:lnTo>
                <a:lnTo>
                  <a:pt x="1212" y="103"/>
                </a:lnTo>
                <a:lnTo>
                  <a:pt x="1189" y="115"/>
                </a:lnTo>
                <a:lnTo>
                  <a:pt x="1166" y="128"/>
                </a:lnTo>
                <a:lnTo>
                  <a:pt x="1145" y="144"/>
                </a:lnTo>
                <a:lnTo>
                  <a:pt x="1126" y="159"/>
                </a:lnTo>
                <a:lnTo>
                  <a:pt x="1107" y="176"/>
                </a:lnTo>
                <a:lnTo>
                  <a:pt x="1087" y="195"/>
                </a:lnTo>
                <a:lnTo>
                  <a:pt x="1072" y="215"/>
                </a:lnTo>
                <a:lnTo>
                  <a:pt x="1057" y="234"/>
                </a:lnTo>
                <a:lnTo>
                  <a:pt x="1043" y="257"/>
                </a:lnTo>
                <a:lnTo>
                  <a:pt x="1041" y="259"/>
                </a:lnTo>
                <a:lnTo>
                  <a:pt x="1013" y="243"/>
                </a:lnTo>
                <a:lnTo>
                  <a:pt x="982" y="232"/>
                </a:lnTo>
                <a:lnTo>
                  <a:pt x="951" y="220"/>
                </a:lnTo>
                <a:lnTo>
                  <a:pt x="936" y="216"/>
                </a:lnTo>
                <a:lnTo>
                  <a:pt x="919" y="213"/>
                </a:lnTo>
                <a:lnTo>
                  <a:pt x="903" y="209"/>
                </a:lnTo>
                <a:lnTo>
                  <a:pt x="888" y="205"/>
                </a:lnTo>
                <a:lnTo>
                  <a:pt x="871" y="203"/>
                </a:lnTo>
                <a:lnTo>
                  <a:pt x="853" y="199"/>
                </a:lnTo>
                <a:lnTo>
                  <a:pt x="838" y="197"/>
                </a:lnTo>
                <a:lnTo>
                  <a:pt x="821" y="197"/>
                </a:lnTo>
                <a:lnTo>
                  <a:pt x="804" y="195"/>
                </a:lnTo>
                <a:lnTo>
                  <a:pt x="788" y="195"/>
                </a:lnTo>
                <a:lnTo>
                  <a:pt x="761" y="197"/>
                </a:lnTo>
                <a:lnTo>
                  <a:pt x="736" y="199"/>
                </a:lnTo>
                <a:lnTo>
                  <a:pt x="711" y="201"/>
                </a:lnTo>
                <a:lnTo>
                  <a:pt x="687" y="205"/>
                </a:lnTo>
                <a:lnTo>
                  <a:pt x="662" y="211"/>
                </a:lnTo>
                <a:lnTo>
                  <a:pt x="639" y="216"/>
                </a:lnTo>
                <a:lnTo>
                  <a:pt x="616" y="224"/>
                </a:lnTo>
                <a:lnTo>
                  <a:pt x="593" y="232"/>
                </a:lnTo>
                <a:lnTo>
                  <a:pt x="569" y="241"/>
                </a:lnTo>
                <a:lnTo>
                  <a:pt x="548" y="251"/>
                </a:lnTo>
                <a:lnTo>
                  <a:pt x="527" y="262"/>
                </a:lnTo>
                <a:lnTo>
                  <a:pt x="506" y="274"/>
                </a:lnTo>
                <a:lnTo>
                  <a:pt x="487" y="287"/>
                </a:lnTo>
                <a:lnTo>
                  <a:pt x="468" y="301"/>
                </a:lnTo>
                <a:lnTo>
                  <a:pt x="449" y="314"/>
                </a:lnTo>
                <a:lnTo>
                  <a:pt x="431" y="330"/>
                </a:lnTo>
                <a:lnTo>
                  <a:pt x="416" y="347"/>
                </a:lnTo>
                <a:lnTo>
                  <a:pt x="399" y="362"/>
                </a:lnTo>
                <a:lnTo>
                  <a:pt x="385" y="380"/>
                </a:lnTo>
                <a:lnTo>
                  <a:pt x="370" y="399"/>
                </a:lnTo>
                <a:lnTo>
                  <a:pt x="358" y="416"/>
                </a:lnTo>
                <a:lnTo>
                  <a:pt x="345" y="435"/>
                </a:lnTo>
                <a:lnTo>
                  <a:pt x="333" y="456"/>
                </a:lnTo>
                <a:lnTo>
                  <a:pt x="324" y="475"/>
                </a:lnTo>
                <a:lnTo>
                  <a:pt x="314" y="497"/>
                </a:lnTo>
                <a:lnTo>
                  <a:pt x="307" y="518"/>
                </a:lnTo>
                <a:lnTo>
                  <a:pt x="301" y="541"/>
                </a:lnTo>
                <a:lnTo>
                  <a:pt x="295" y="562"/>
                </a:lnTo>
                <a:lnTo>
                  <a:pt x="291" y="585"/>
                </a:lnTo>
                <a:lnTo>
                  <a:pt x="287" y="608"/>
                </a:lnTo>
                <a:lnTo>
                  <a:pt x="286" y="631"/>
                </a:lnTo>
                <a:lnTo>
                  <a:pt x="286" y="654"/>
                </a:lnTo>
                <a:lnTo>
                  <a:pt x="286" y="669"/>
                </a:lnTo>
                <a:lnTo>
                  <a:pt x="286" y="686"/>
                </a:lnTo>
                <a:lnTo>
                  <a:pt x="287" y="702"/>
                </a:lnTo>
                <a:lnTo>
                  <a:pt x="289" y="717"/>
                </a:lnTo>
                <a:lnTo>
                  <a:pt x="291" y="715"/>
                </a:lnTo>
                <a:close/>
              </a:path>
            </a:pathLst>
          </a:custGeom>
          <a:solidFill>
            <a:schemeClr val="bg1"/>
          </a:solidFill>
          <a:ln w="28575" cmpd="sng">
            <a:solidFill>
              <a:srgbClr val="00B0F0"/>
            </a:solidFill>
            <a:round/>
            <a:headEnd/>
            <a:tailEnd/>
          </a:ln>
        </p:spPr>
        <p:txBody>
          <a:bodyPr/>
          <a:lstStyle/>
          <a:p>
            <a:pPr defTabSz="1218906"/>
            <a:r>
              <a:rPr lang="en-GB" sz="1200" dirty="0">
                <a:cs typeface="+mn-ea"/>
                <a:sym typeface="+mn-lt"/>
              </a:rPr>
              <a:t>APP</a:t>
            </a:r>
          </a:p>
        </p:txBody>
      </p:sp>
    </p:spTree>
    <p:extLst>
      <p:ext uri="{BB962C8B-B14F-4D97-AF65-F5344CB8AC3E}">
        <p14:creationId xmlns:p14="http://schemas.microsoft.com/office/powerpoint/2010/main" val="421820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FB402C0-D466-40CA-8DB5-5D31E48792F5}"/>
              </a:ext>
            </a:extLst>
          </p:cNvPr>
          <p:cNvSpPr>
            <a:spLocks noGrp="1"/>
          </p:cNvSpPr>
          <p:nvPr>
            <p:ph type="title"/>
          </p:nvPr>
        </p:nvSpPr>
        <p:spPr/>
        <p:txBody>
          <a:bodyPr/>
          <a:lstStyle/>
          <a:p>
            <a:r>
              <a:rPr lang="en-US"/>
              <a:t>Introduction to iMaster NCE</a:t>
            </a:r>
            <a:endParaRPr lang="en-US" dirty="0"/>
          </a:p>
        </p:txBody>
      </p:sp>
      <p:sp>
        <p:nvSpPr>
          <p:cNvPr id="56" name="文本占位符 55">
            <a:extLst>
              <a:ext uri="{FF2B5EF4-FFF2-40B4-BE49-F238E27FC236}">
                <a16:creationId xmlns:a16="http://schemas.microsoft.com/office/drawing/2014/main" xmlns="" id="{D2F21E85-B610-4478-B6AF-027A4C17136B}"/>
              </a:ext>
            </a:extLst>
          </p:cNvPr>
          <p:cNvSpPr>
            <a:spLocks noGrp="1"/>
          </p:cNvSpPr>
          <p:nvPr>
            <p:ph type="body" sz="quarter" idx="10"/>
          </p:nvPr>
        </p:nvSpPr>
        <p:spPr>
          <a:xfrm>
            <a:off x="455612" y="1052514"/>
            <a:ext cx="11293476" cy="772112"/>
          </a:xfrm>
        </p:spPr>
        <p:txBody>
          <a:bodyPr/>
          <a:lstStyle/>
          <a:p>
            <a:r>
              <a:rPr lang="en-US" altLang="zh-CN" sz="1600" dirty="0"/>
              <a:t>Huawei </a:t>
            </a:r>
            <a:r>
              <a:rPr lang="en-US" altLang="zh-CN" sz="1600" dirty="0" err="1"/>
              <a:t>iMaster</a:t>
            </a:r>
            <a:r>
              <a:rPr lang="en-US" altLang="zh-CN" sz="1600" dirty="0"/>
              <a:t> NCE is an industry intelligent network automation platform that integrates management, control, analysis, and AI capabilities.</a:t>
            </a:r>
            <a:endParaRPr lang="zh-CN" altLang="en-US" sz="1600" dirty="0"/>
          </a:p>
        </p:txBody>
      </p:sp>
      <p:grpSp>
        <p:nvGrpSpPr>
          <p:cNvPr id="58" name="组合 57">
            <a:extLst>
              <a:ext uri="{FF2B5EF4-FFF2-40B4-BE49-F238E27FC236}">
                <a16:creationId xmlns:a16="http://schemas.microsoft.com/office/drawing/2014/main" xmlns="" id="{657BC5D0-2C9E-44DE-A407-678F6ED45C1D}"/>
              </a:ext>
            </a:extLst>
          </p:cNvPr>
          <p:cNvGrpSpPr/>
          <p:nvPr/>
        </p:nvGrpSpPr>
        <p:grpSpPr bwMode="gray">
          <a:xfrm>
            <a:off x="982215" y="1631327"/>
            <a:ext cx="10227570" cy="4427500"/>
            <a:chOff x="969819" y="1932922"/>
            <a:chExt cx="10227570" cy="4427500"/>
          </a:xfrm>
        </p:grpSpPr>
        <p:sp>
          <p:nvSpPr>
            <p:cNvPr id="3" name="圆角矩形 3">
              <a:extLst>
                <a:ext uri="{FF2B5EF4-FFF2-40B4-BE49-F238E27FC236}">
                  <a16:creationId xmlns:a16="http://schemas.microsoft.com/office/drawing/2014/main" xmlns="" id="{F0F4DF4A-CAAE-4265-9EDF-1815881EA2C3}"/>
                </a:ext>
              </a:extLst>
            </p:cNvPr>
            <p:cNvSpPr/>
            <p:nvPr/>
          </p:nvSpPr>
          <p:spPr bwMode="gray">
            <a:xfrm>
              <a:off x="969819" y="2090381"/>
              <a:ext cx="10227570" cy="1759216"/>
            </a:xfrm>
            <a:prstGeom prst="roundRect">
              <a:avLst>
                <a:gd name="adj" fmla="val 3817"/>
              </a:avLst>
            </a:prstGeom>
            <a:noFill/>
            <a:ln w="25400">
              <a:gradFill flip="none" rotWithShape="1">
                <a:gsLst>
                  <a:gs pos="0">
                    <a:srgbClr val="30B5C5"/>
                  </a:gs>
                  <a:gs pos="100000">
                    <a:srgbClr val="F3FBFE"/>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sz="1200" dirty="0">
                <a:solidFill>
                  <a:prstClr val="black"/>
                </a:solidFill>
                <a:cs typeface="+mn-ea"/>
              </a:endParaRPr>
            </a:p>
          </p:txBody>
        </p:sp>
        <p:sp>
          <p:nvSpPr>
            <p:cNvPr id="40" name="圆角矩形 41">
              <a:extLst>
                <a:ext uri="{FF2B5EF4-FFF2-40B4-BE49-F238E27FC236}">
                  <a16:creationId xmlns:a16="http://schemas.microsoft.com/office/drawing/2014/main" xmlns="" id="{E237E473-E86F-4962-B7E6-D8DCC43826E3}"/>
                </a:ext>
              </a:extLst>
            </p:cNvPr>
            <p:cNvSpPr/>
            <p:nvPr/>
          </p:nvSpPr>
          <p:spPr bwMode="gray">
            <a:xfrm flipV="1">
              <a:off x="969819" y="4744308"/>
              <a:ext cx="10227570" cy="1616114"/>
            </a:xfrm>
            <a:prstGeom prst="roundRect">
              <a:avLst>
                <a:gd name="adj" fmla="val 3817"/>
              </a:avLst>
            </a:prstGeom>
            <a:noFill/>
            <a:ln w="25400">
              <a:gradFill flip="none" rotWithShape="1">
                <a:gsLst>
                  <a:gs pos="0">
                    <a:srgbClr val="30B5C5"/>
                  </a:gs>
                  <a:gs pos="100000">
                    <a:srgbClr val="F3FBFE"/>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sz="1200" dirty="0">
                <a:solidFill>
                  <a:prstClr val="black"/>
                </a:solidFill>
                <a:cs typeface="+mn-ea"/>
              </a:endParaRPr>
            </a:p>
          </p:txBody>
        </p:sp>
        <p:sp>
          <p:nvSpPr>
            <p:cNvPr id="4" name="椭圆 3">
              <a:extLst>
                <a:ext uri="{FF2B5EF4-FFF2-40B4-BE49-F238E27FC236}">
                  <a16:creationId xmlns:a16="http://schemas.microsoft.com/office/drawing/2014/main" xmlns="" id="{39ED5131-33BB-4FC7-9FAF-10E04A93FF1F}"/>
                </a:ext>
              </a:extLst>
            </p:cNvPr>
            <p:cNvSpPr/>
            <p:nvPr/>
          </p:nvSpPr>
          <p:spPr bwMode="gray">
            <a:xfrm rot="2496350">
              <a:off x="5439111" y="3607345"/>
              <a:ext cx="1391795" cy="1391795"/>
            </a:xfrm>
            <a:prstGeom prst="ellipse">
              <a:avLst/>
            </a:prstGeom>
            <a:noFill/>
            <a:ln w="31750">
              <a:gradFill flip="none" rotWithShape="1">
                <a:gsLst>
                  <a:gs pos="0">
                    <a:schemeClr val="accent1">
                      <a:lumMod val="5000"/>
                      <a:lumOff val="95000"/>
                    </a:schemeClr>
                  </a:gs>
                  <a:gs pos="74000">
                    <a:srgbClr val="30B5C5"/>
                  </a:gs>
                  <a:gs pos="83000">
                    <a:srgbClr val="30B5C5"/>
                  </a:gs>
                  <a:gs pos="100000">
                    <a:srgbClr val="30B5C5"/>
                  </a:gs>
                </a:gsLst>
                <a:path path="rect">
                  <a:fillToRect l="100000" t="100000"/>
                </a:path>
                <a:tileRect r="-100000" b="-100000"/>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200" dirty="0">
                <a:solidFill>
                  <a:prstClr val="black"/>
                </a:solidFill>
              </a:endParaRPr>
            </a:p>
          </p:txBody>
        </p:sp>
        <p:sp>
          <p:nvSpPr>
            <p:cNvPr id="5" name="椭圆 4">
              <a:extLst>
                <a:ext uri="{FF2B5EF4-FFF2-40B4-BE49-F238E27FC236}">
                  <a16:creationId xmlns:a16="http://schemas.microsoft.com/office/drawing/2014/main" xmlns="" id="{5D6D5DC5-BD2C-407E-B0A1-42D2C7F7FE2E}"/>
                </a:ext>
              </a:extLst>
            </p:cNvPr>
            <p:cNvSpPr/>
            <p:nvPr/>
          </p:nvSpPr>
          <p:spPr bwMode="gray">
            <a:xfrm>
              <a:off x="5870026" y="3290998"/>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6" name="browser-setting-interface-circular-symbol-of-a-wrench-in-a-window-outlines-inside-a-circle_41892">
              <a:extLst>
                <a:ext uri="{FF2B5EF4-FFF2-40B4-BE49-F238E27FC236}">
                  <a16:creationId xmlns:a16="http://schemas.microsoft.com/office/drawing/2014/main" xmlns="" id="{D5CE420C-F05E-4914-AD4D-6E66E5072B17}"/>
                </a:ext>
              </a:extLst>
            </p:cNvPr>
            <p:cNvSpPr>
              <a:spLocks noChangeAspect="1"/>
            </p:cNvSpPr>
            <p:nvPr/>
          </p:nvSpPr>
          <p:spPr bwMode="gray">
            <a:xfrm>
              <a:off x="5781564" y="3363688"/>
              <a:ext cx="673541" cy="450223"/>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30B5C5"/>
            </a:solidFill>
            <a:ln>
              <a:noFill/>
            </a:ln>
          </p:spPr>
          <p:txBody>
            <a:bodyPr>
              <a:noAutofit/>
            </a:bodyPr>
            <a:lstStyle/>
            <a:p>
              <a:pPr defTabSz="914112" fontAlgn="ctr"/>
              <a:endParaRPr lang="en-US" altLang="zh-CN" sz="1200" dirty="0">
                <a:solidFill>
                  <a:srgbClr val="1D1D1A"/>
                </a:solidFill>
              </a:endParaRPr>
            </a:p>
          </p:txBody>
        </p:sp>
        <p:sp>
          <p:nvSpPr>
            <p:cNvPr id="7" name="椭圆 6">
              <a:extLst>
                <a:ext uri="{FF2B5EF4-FFF2-40B4-BE49-F238E27FC236}">
                  <a16:creationId xmlns:a16="http://schemas.microsoft.com/office/drawing/2014/main" xmlns="" id="{9B953947-44E4-4489-8D6E-45C31DE84EDC}"/>
                </a:ext>
              </a:extLst>
            </p:cNvPr>
            <p:cNvSpPr/>
            <p:nvPr/>
          </p:nvSpPr>
          <p:spPr bwMode="gray">
            <a:xfrm>
              <a:off x="5409996" y="4451876"/>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8" name="browser-setting-interface-circular-symbol-of-a-wrench-in-a-window-outlines-inside-a-circle_41892">
              <a:extLst>
                <a:ext uri="{FF2B5EF4-FFF2-40B4-BE49-F238E27FC236}">
                  <a16:creationId xmlns:a16="http://schemas.microsoft.com/office/drawing/2014/main" xmlns="" id="{205A7B4C-9AA8-4AD1-9DC3-72A79729B929}"/>
                </a:ext>
              </a:extLst>
            </p:cNvPr>
            <p:cNvSpPr>
              <a:spLocks noChangeAspect="1"/>
            </p:cNvSpPr>
            <p:nvPr/>
          </p:nvSpPr>
          <p:spPr bwMode="gray">
            <a:xfrm>
              <a:off x="5437448" y="4570161"/>
              <a:ext cx="538595" cy="389707"/>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30B5C5"/>
            </a:solidFill>
            <a:ln>
              <a:noFill/>
            </a:ln>
          </p:spPr>
          <p:txBody>
            <a:bodyPr>
              <a:noAutofit/>
            </a:bodyPr>
            <a:lstStyle/>
            <a:p>
              <a:pPr fontAlgn="ctr"/>
              <a:endParaRPr lang="en-US" altLang="zh-CN" sz="1200" dirty="0"/>
            </a:p>
          </p:txBody>
        </p:sp>
        <p:sp>
          <p:nvSpPr>
            <p:cNvPr id="9" name="椭圆 8">
              <a:extLst>
                <a:ext uri="{FF2B5EF4-FFF2-40B4-BE49-F238E27FC236}">
                  <a16:creationId xmlns:a16="http://schemas.microsoft.com/office/drawing/2014/main" xmlns="" id="{4AA379F2-3386-4258-ABC6-BB6DCB0598F6}"/>
                </a:ext>
              </a:extLst>
            </p:cNvPr>
            <p:cNvSpPr/>
            <p:nvPr/>
          </p:nvSpPr>
          <p:spPr bwMode="gray">
            <a:xfrm>
              <a:off x="6350127" y="4323935"/>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10" name="cogwheel-outline_45304">
              <a:extLst>
                <a:ext uri="{FF2B5EF4-FFF2-40B4-BE49-F238E27FC236}">
                  <a16:creationId xmlns:a16="http://schemas.microsoft.com/office/drawing/2014/main" xmlns="" id="{CBB7BFD3-1FCB-4C75-AB92-22171CC27035}"/>
                </a:ext>
              </a:extLst>
            </p:cNvPr>
            <p:cNvSpPr>
              <a:spLocks noChangeAspect="1"/>
            </p:cNvSpPr>
            <p:nvPr/>
          </p:nvSpPr>
          <p:spPr bwMode="gray">
            <a:xfrm>
              <a:off x="6391314" y="4386228"/>
              <a:ext cx="511222" cy="460315"/>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30B5C5"/>
            </a:solidFill>
            <a:ln>
              <a:noFill/>
            </a:ln>
          </p:spPr>
          <p:txBody>
            <a:bodyPr>
              <a:noAutofit/>
            </a:bodyPr>
            <a:lstStyle/>
            <a:p>
              <a:pPr fontAlgn="ctr"/>
              <a:endParaRPr lang="en-US" altLang="zh-CN" sz="1200" dirty="0"/>
            </a:p>
          </p:txBody>
        </p:sp>
        <p:sp>
          <p:nvSpPr>
            <p:cNvPr id="11" name="文本框 10">
              <a:extLst>
                <a:ext uri="{FF2B5EF4-FFF2-40B4-BE49-F238E27FC236}">
                  <a16:creationId xmlns:a16="http://schemas.microsoft.com/office/drawing/2014/main" xmlns="" id="{4AC7BBCC-630B-4279-B22F-0D2BF6EB21E0}"/>
                </a:ext>
              </a:extLst>
            </p:cNvPr>
            <p:cNvSpPr txBox="1"/>
            <p:nvPr/>
          </p:nvSpPr>
          <p:spPr bwMode="gray">
            <a:xfrm>
              <a:off x="5838134" y="4005348"/>
              <a:ext cx="529615" cy="553998"/>
            </a:xfrm>
            <a:prstGeom prst="rect">
              <a:avLst/>
            </a:prstGeom>
            <a:noFill/>
          </p:spPr>
          <p:txBody>
            <a:bodyPr wrap="square" lIns="0" tIns="0" rIns="0" bIns="0" rtlCol="0">
              <a:noAutofit/>
            </a:bodyPr>
            <a:lstStyle/>
            <a:p>
              <a:pPr algn="ctr" fontAlgn="ctr"/>
              <a:r>
                <a:rPr lang="en-US" sz="2800" dirty="0">
                  <a:solidFill>
                    <a:srgbClr val="30B5C5"/>
                  </a:solidFill>
                </a:rPr>
                <a:t>3</a:t>
              </a:r>
              <a:endParaRPr kumimoji="1" lang="en-US" altLang="zh-CN" sz="2800" dirty="0">
                <a:solidFill>
                  <a:srgbClr val="30B5C5"/>
                </a:solidFill>
              </a:endParaRPr>
            </a:p>
          </p:txBody>
        </p:sp>
        <p:sp>
          <p:nvSpPr>
            <p:cNvPr id="12" name="文本框 11">
              <a:extLst>
                <a:ext uri="{FF2B5EF4-FFF2-40B4-BE49-F238E27FC236}">
                  <a16:creationId xmlns:a16="http://schemas.microsoft.com/office/drawing/2014/main" xmlns="" id="{812CAFCB-0B17-4370-BD7B-B8AC56792FD9}"/>
                </a:ext>
              </a:extLst>
            </p:cNvPr>
            <p:cNvSpPr txBox="1"/>
            <p:nvPr/>
          </p:nvSpPr>
          <p:spPr bwMode="gray">
            <a:xfrm>
              <a:off x="9324675" y="3979295"/>
              <a:ext cx="529615" cy="553998"/>
            </a:xfrm>
            <a:prstGeom prst="rect">
              <a:avLst/>
            </a:prstGeom>
            <a:noFill/>
          </p:spPr>
          <p:txBody>
            <a:bodyPr wrap="square" lIns="0" tIns="0" rIns="0" bIns="0" rtlCol="0">
              <a:noAutofit/>
            </a:bodyPr>
            <a:lstStyle/>
            <a:p>
              <a:pPr algn="ctr" fontAlgn="ctr"/>
              <a:r>
                <a:rPr lang="en-US" sz="2800" dirty="0">
                  <a:solidFill>
                    <a:srgbClr val="30B5C5"/>
                  </a:solidFill>
                </a:rPr>
                <a:t>4</a:t>
              </a:r>
              <a:endParaRPr kumimoji="1" lang="en-US" altLang="zh-CN" sz="2800" dirty="0">
                <a:solidFill>
                  <a:srgbClr val="30B5C5"/>
                </a:solidFill>
              </a:endParaRPr>
            </a:p>
          </p:txBody>
        </p:sp>
        <p:grpSp>
          <p:nvGrpSpPr>
            <p:cNvPr id="13" name="组合 12">
              <a:extLst>
                <a:ext uri="{FF2B5EF4-FFF2-40B4-BE49-F238E27FC236}">
                  <a16:creationId xmlns:a16="http://schemas.microsoft.com/office/drawing/2014/main" xmlns="" id="{0A7EC731-FC15-4348-B0C3-F4164FB47FC8}"/>
                </a:ext>
              </a:extLst>
            </p:cNvPr>
            <p:cNvGrpSpPr/>
            <p:nvPr/>
          </p:nvGrpSpPr>
          <p:grpSpPr bwMode="gray">
            <a:xfrm rot="16200000">
              <a:off x="1795300" y="3476006"/>
              <a:ext cx="1577735" cy="1567975"/>
              <a:chOff x="1834911" y="3216123"/>
              <a:chExt cx="1776730" cy="1765739"/>
            </a:xfrm>
          </p:grpSpPr>
          <p:sp>
            <p:nvSpPr>
              <p:cNvPr id="14" name="空心弧 13">
                <a:extLst>
                  <a:ext uri="{FF2B5EF4-FFF2-40B4-BE49-F238E27FC236}">
                    <a16:creationId xmlns:a16="http://schemas.microsoft.com/office/drawing/2014/main" xmlns="" id="{007CD11B-53D6-4D67-AA1F-036E0900C74D}"/>
                  </a:ext>
                </a:extLst>
              </p:cNvPr>
              <p:cNvSpPr/>
              <p:nvPr/>
            </p:nvSpPr>
            <p:spPr bwMode="gray">
              <a:xfrm>
                <a:off x="1834911" y="3216123"/>
                <a:ext cx="1776730" cy="1765739"/>
              </a:xfrm>
              <a:prstGeom prst="blockArc">
                <a:avLst>
                  <a:gd name="adj1" fmla="val 7925325"/>
                  <a:gd name="adj2" fmla="val 14713414"/>
                  <a:gd name="adj3" fmla="val 2265"/>
                </a:avLst>
              </a:prstGeom>
              <a:gradFill flip="none" rotWithShape="1">
                <a:gsLst>
                  <a:gs pos="0">
                    <a:srgbClr val="F3FBFE"/>
                  </a:gs>
                  <a:gs pos="100000">
                    <a:srgbClr val="30B5C5"/>
                  </a:gs>
                </a:gsLst>
                <a:lin ang="5400000" scaled="1"/>
                <a:tileRect/>
              </a:gradFill>
              <a:ln w="28575" cap="flat" cmpd="sng" algn="ctr">
                <a:noFill/>
                <a:prstDash val="solid"/>
                <a:headEnd type="none" w="sm" len="med"/>
                <a:tailEnd type="none" w="sm" len="med"/>
              </a:ln>
              <a:effectLst/>
            </p:spPr>
            <p:txBody>
              <a:bodyPr lIns="91396" tIns="45698" rIns="91396" bIns="45698" rtlCol="0" anchor="ctr">
                <a:noAutofit/>
              </a:bodyPr>
              <a:lstStyle/>
              <a:p>
                <a:pPr algn="ctr" defTabSz="1218784" fontAlgn="ctr"/>
                <a:endParaRPr lang="en-US" altLang="zh-CN" sz="1200" kern="0" dirty="0">
                  <a:solidFill>
                    <a:prstClr val="black">
                      <a:lumMod val="65000"/>
                      <a:lumOff val="35000"/>
                    </a:prstClr>
                  </a:solidFill>
                </a:endParaRPr>
              </a:p>
            </p:txBody>
          </p:sp>
          <p:sp>
            <p:nvSpPr>
              <p:cNvPr id="15" name="空心弧 14">
                <a:extLst>
                  <a:ext uri="{FF2B5EF4-FFF2-40B4-BE49-F238E27FC236}">
                    <a16:creationId xmlns:a16="http://schemas.microsoft.com/office/drawing/2014/main" xmlns="" id="{FC267298-75EB-424F-B369-12815E3F132B}"/>
                  </a:ext>
                </a:extLst>
              </p:cNvPr>
              <p:cNvSpPr/>
              <p:nvPr/>
            </p:nvSpPr>
            <p:spPr bwMode="gray">
              <a:xfrm rot="10800000">
                <a:off x="1834911" y="3216123"/>
                <a:ext cx="1776730" cy="1765739"/>
              </a:xfrm>
              <a:prstGeom prst="blockArc">
                <a:avLst>
                  <a:gd name="adj1" fmla="val 7420654"/>
                  <a:gd name="adj2" fmla="val 14882723"/>
                  <a:gd name="adj3" fmla="val 2013"/>
                </a:avLst>
              </a:prstGeom>
              <a:gradFill flip="none" rotWithShape="1">
                <a:gsLst>
                  <a:gs pos="0">
                    <a:srgbClr val="F3FBFE"/>
                  </a:gs>
                  <a:gs pos="100000">
                    <a:srgbClr val="30B5C5"/>
                  </a:gs>
                </a:gsLst>
                <a:lin ang="5400000" scaled="1"/>
                <a:tileRect/>
              </a:gradFill>
              <a:ln w="28575" cap="flat" cmpd="sng" algn="ctr">
                <a:noFill/>
                <a:prstDash val="solid"/>
                <a:headEnd type="none" w="sm" len="med"/>
                <a:tailEnd type="none" w="sm" len="med"/>
              </a:ln>
              <a:effectLst/>
            </p:spPr>
            <p:txBody>
              <a:bodyPr lIns="91396" tIns="45698" rIns="91396" bIns="45698" rtlCol="0" anchor="ctr">
                <a:noAutofit/>
              </a:bodyPr>
              <a:lstStyle/>
              <a:p>
                <a:pPr algn="ctr" defTabSz="1218784" fontAlgn="ctr">
                  <a:defRPr/>
                </a:pPr>
                <a:endParaRPr lang="en-US" altLang="zh-CN" sz="1200" kern="0" dirty="0">
                  <a:solidFill>
                    <a:prstClr val="black">
                      <a:lumMod val="65000"/>
                      <a:lumOff val="35000"/>
                    </a:prstClr>
                  </a:solidFill>
                </a:endParaRPr>
              </a:p>
            </p:txBody>
          </p:sp>
        </p:grpSp>
        <p:sp>
          <p:nvSpPr>
            <p:cNvPr id="16" name="文本框 15">
              <a:extLst>
                <a:ext uri="{FF2B5EF4-FFF2-40B4-BE49-F238E27FC236}">
                  <a16:creationId xmlns:a16="http://schemas.microsoft.com/office/drawing/2014/main" xmlns="" id="{3AAD62AB-D34A-4700-88E8-DED2861B28DE}"/>
                </a:ext>
              </a:extLst>
            </p:cNvPr>
            <p:cNvSpPr txBox="1"/>
            <p:nvPr/>
          </p:nvSpPr>
          <p:spPr bwMode="gray">
            <a:xfrm>
              <a:off x="2316014" y="4089771"/>
              <a:ext cx="529615" cy="553998"/>
            </a:xfrm>
            <a:prstGeom prst="rect">
              <a:avLst/>
            </a:prstGeom>
            <a:noFill/>
          </p:spPr>
          <p:txBody>
            <a:bodyPr wrap="square" lIns="0" tIns="0" rIns="0" bIns="0" rtlCol="0">
              <a:noAutofit/>
            </a:bodyPr>
            <a:lstStyle/>
            <a:p>
              <a:pPr algn="ctr" fontAlgn="ctr"/>
              <a:r>
                <a:rPr lang="en-US" sz="2800" dirty="0">
                  <a:solidFill>
                    <a:srgbClr val="30B5C5"/>
                  </a:solidFill>
                </a:rPr>
                <a:t>2</a:t>
              </a:r>
              <a:endParaRPr kumimoji="1" lang="en-US" altLang="zh-CN" sz="2800" dirty="0">
                <a:solidFill>
                  <a:srgbClr val="30B5C5"/>
                </a:solidFill>
              </a:endParaRPr>
            </a:p>
          </p:txBody>
        </p:sp>
        <p:sp>
          <p:nvSpPr>
            <p:cNvPr id="17" name="燕尾形 18">
              <a:extLst>
                <a:ext uri="{FF2B5EF4-FFF2-40B4-BE49-F238E27FC236}">
                  <a16:creationId xmlns:a16="http://schemas.microsoft.com/office/drawing/2014/main" xmlns="" id="{47FCFB8E-6F2E-40E4-8738-D974B6E75EB3}"/>
                </a:ext>
              </a:extLst>
            </p:cNvPr>
            <p:cNvSpPr/>
            <p:nvPr/>
          </p:nvSpPr>
          <p:spPr bwMode="gray">
            <a:xfrm rot="10800000">
              <a:off x="2519070" y="3404105"/>
              <a:ext cx="101013" cy="134041"/>
            </a:xfrm>
            <a:prstGeom prst="chevron">
              <a:avLst>
                <a:gd name="adj" fmla="val 89783"/>
              </a:avLst>
            </a:prstGeom>
            <a:solidFill>
              <a:srgbClr val="30B5C5"/>
            </a:solidFill>
            <a:ln w="25400" cap="flat" cmpd="sng" algn="ctr">
              <a:solidFill>
                <a:srgbClr val="30B5C5"/>
              </a:solidFill>
              <a:prstDash val="solid"/>
            </a:ln>
            <a:effectLst/>
          </p:spPr>
          <p:txBody>
            <a:bodyPr rtlCol="0" anchor="ctr">
              <a:noAutofit/>
            </a:bodyPr>
            <a:lstStyle/>
            <a:p>
              <a:pPr algn="ctr" defTabSz="1218784" fontAlgn="ctr">
                <a:defRPr/>
              </a:pPr>
              <a:endParaRPr lang="en-US" altLang="zh-CN" sz="1200" kern="0" dirty="0">
                <a:solidFill>
                  <a:prstClr val="black">
                    <a:lumMod val="65000"/>
                    <a:lumOff val="35000"/>
                  </a:prstClr>
                </a:solidFill>
              </a:endParaRPr>
            </a:p>
          </p:txBody>
        </p:sp>
        <p:sp>
          <p:nvSpPr>
            <p:cNvPr id="18" name="燕尾形 19">
              <a:extLst>
                <a:ext uri="{FF2B5EF4-FFF2-40B4-BE49-F238E27FC236}">
                  <a16:creationId xmlns:a16="http://schemas.microsoft.com/office/drawing/2014/main" xmlns="" id="{774820CD-5E73-4DB3-8F58-696E6347A7BE}"/>
                </a:ext>
              </a:extLst>
            </p:cNvPr>
            <p:cNvSpPr/>
            <p:nvPr/>
          </p:nvSpPr>
          <p:spPr bwMode="gray">
            <a:xfrm>
              <a:off x="2553693" y="4971783"/>
              <a:ext cx="101013" cy="134041"/>
            </a:xfrm>
            <a:prstGeom prst="chevron">
              <a:avLst>
                <a:gd name="adj" fmla="val 89783"/>
              </a:avLst>
            </a:prstGeom>
            <a:solidFill>
              <a:srgbClr val="C00000"/>
            </a:solidFill>
            <a:ln w="25400" cap="flat" cmpd="sng" algn="ctr">
              <a:solidFill>
                <a:srgbClr val="30B5C5"/>
              </a:solidFill>
              <a:prstDash val="solid"/>
            </a:ln>
            <a:effectLst/>
          </p:spPr>
          <p:txBody>
            <a:bodyPr rtlCol="0" anchor="ctr">
              <a:noAutofit/>
            </a:bodyPr>
            <a:lstStyle/>
            <a:p>
              <a:pPr algn="ctr" defTabSz="1218784" fontAlgn="ctr">
                <a:defRPr/>
              </a:pPr>
              <a:endParaRPr lang="en-US" altLang="zh-CN" sz="1200" kern="0" dirty="0">
                <a:solidFill>
                  <a:prstClr val="black">
                    <a:lumMod val="65000"/>
                    <a:lumOff val="35000"/>
                  </a:prstClr>
                </a:solidFill>
              </a:endParaRPr>
            </a:p>
          </p:txBody>
        </p:sp>
        <p:grpSp>
          <p:nvGrpSpPr>
            <p:cNvPr id="19" name="组合 50">
              <a:extLst>
                <a:ext uri="{FF2B5EF4-FFF2-40B4-BE49-F238E27FC236}">
                  <a16:creationId xmlns:a16="http://schemas.microsoft.com/office/drawing/2014/main" xmlns="" id="{537552FC-1E5B-4337-BF7B-FDB80FC71AC3}"/>
                </a:ext>
              </a:extLst>
            </p:cNvPr>
            <p:cNvGrpSpPr>
              <a:grpSpLocks noChangeAspect="1"/>
            </p:cNvGrpSpPr>
            <p:nvPr/>
          </p:nvGrpSpPr>
          <p:grpSpPr bwMode="gray">
            <a:xfrm>
              <a:off x="2919550" y="4037633"/>
              <a:ext cx="511657" cy="466736"/>
              <a:chOff x="4656138" y="1211263"/>
              <a:chExt cx="852487" cy="750887"/>
            </a:xfrm>
            <a:solidFill>
              <a:srgbClr val="00B0F0"/>
            </a:solidFill>
          </p:grpSpPr>
          <p:sp>
            <p:nvSpPr>
              <p:cNvPr id="20" name="Freeform 12">
                <a:extLst>
                  <a:ext uri="{FF2B5EF4-FFF2-40B4-BE49-F238E27FC236}">
                    <a16:creationId xmlns:a16="http://schemas.microsoft.com/office/drawing/2014/main" xmlns="" id="{195959BE-7420-45CA-92AA-552BC27F3EA7}"/>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30B5C5"/>
              </a:solidFill>
              <a:ln>
                <a:noFill/>
              </a:ln>
              <a:extLst>
                <a:ext uri="{91240B29-F687-4F45-9708-019B960494DF}">
                  <a14:hiddenLine xmlns:a14="http://schemas.microsoft.com/office/drawing/2010/main" w="9525">
                    <a:solidFill>
                      <a:srgbClr val="000000"/>
                    </a:solidFill>
                    <a:round/>
                    <a:headEnd/>
                    <a:tailEnd/>
                  </a14:hiddenLine>
                </a:ext>
              </a:extLst>
            </p:spPr>
            <p:txBody>
              <a:bodyPr>
                <a:noAutofit/>
              </a:bodyPr>
              <a:lstStyle/>
              <a:p>
                <a:pPr fontAlgn="ctr"/>
                <a:endParaRPr lang="en-US" altLang="zh-CN" sz="1200" dirty="0"/>
              </a:p>
            </p:txBody>
          </p:sp>
          <p:sp>
            <p:nvSpPr>
              <p:cNvPr id="21" name="Freeform 13">
                <a:extLst>
                  <a:ext uri="{FF2B5EF4-FFF2-40B4-BE49-F238E27FC236}">
                    <a16:creationId xmlns:a16="http://schemas.microsoft.com/office/drawing/2014/main" xmlns="" id="{C7D71366-2FAE-4B68-B6F6-DBDE42BE6DCB}"/>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30B5C5"/>
              </a:solidFill>
              <a:ln>
                <a:noFill/>
              </a:ln>
              <a:extLst>
                <a:ext uri="{91240B29-F687-4F45-9708-019B960494DF}">
                  <a14:hiddenLine xmlns:a14="http://schemas.microsoft.com/office/drawing/2010/main" w="9525">
                    <a:solidFill>
                      <a:srgbClr val="000000"/>
                    </a:solidFill>
                    <a:round/>
                    <a:headEnd/>
                    <a:tailEnd/>
                  </a14:hiddenLine>
                </a:ext>
              </a:extLst>
            </p:spPr>
            <p:txBody>
              <a:bodyPr>
                <a:noAutofit/>
              </a:bodyPr>
              <a:lstStyle/>
              <a:p>
                <a:pPr fontAlgn="ctr"/>
                <a:endParaRPr lang="en-US" altLang="zh-CN" sz="1200" dirty="0"/>
              </a:p>
            </p:txBody>
          </p:sp>
          <p:sp>
            <p:nvSpPr>
              <p:cNvPr id="22" name="Freeform 14">
                <a:extLst>
                  <a:ext uri="{FF2B5EF4-FFF2-40B4-BE49-F238E27FC236}">
                    <a16:creationId xmlns:a16="http://schemas.microsoft.com/office/drawing/2014/main" xmlns="" id="{21E66CA9-6B6D-41E4-A9AD-A551FBF9B4DE}"/>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30B5C5"/>
              </a:solidFill>
              <a:ln>
                <a:noFill/>
              </a:ln>
              <a:extLst>
                <a:ext uri="{91240B29-F687-4F45-9708-019B960494DF}">
                  <a14:hiddenLine xmlns:a14="http://schemas.microsoft.com/office/drawing/2010/main" w="9525">
                    <a:solidFill>
                      <a:srgbClr val="000000"/>
                    </a:solidFill>
                    <a:round/>
                    <a:headEnd/>
                    <a:tailEnd/>
                  </a14:hiddenLine>
                </a:ext>
              </a:extLst>
            </p:spPr>
            <p:txBody>
              <a:bodyPr>
                <a:noAutofit/>
              </a:bodyPr>
              <a:lstStyle/>
              <a:p>
                <a:pPr fontAlgn="ctr"/>
                <a:endParaRPr lang="en-US" altLang="zh-CN" sz="1200" dirty="0"/>
              </a:p>
            </p:txBody>
          </p:sp>
        </p:grpSp>
        <p:sp>
          <p:nvSpPr>
            <p:cNvPr id="23" name="椭圆 22">
              <a:extLst>
                <a:ext uri="{FF2B5EF4-FFF2-40B4-BE49-F238E27FC236}">
                  <a16:creationId xmlns:a16="http://schemas.microsoft.com/office/drawing/2014/main" xmlns="" id="{FEFBEEA9-5B37-4089-90A9-7E323800976A}"/>
                </a:ext>
              </a:extLst>
            </p:cNvPr>
            <p:cNvSpPr/>
            <p:nvPr/>
          </p:nvSpPr>
          <p:spPr bwMode="gray">
            <a:xfrm>
              <a:off x="1548299" y="4089771"/>
              <a:ext cx="595602" cy="595602"/>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24" name="settings_296950">
              <a:extLst>
                <a:ext uri="{FF2B5EF4-FFF2-40B4-BE49-F238E27FC236}">
                  <a16:creationId xmlns:a16="http://schemas.microsoft.com/office/drawing/2014/main" xmlns="" id="{6CE3CB25-7E45-4824-A85D-927D99A58DF3}"/>
                </a:ext>
              </a:extLst>
            </p:cNvPr>
            <p:cNvSpPr>
              <a:spLocks noChangeAspect="1"/>
            </p:cNvSpPr>
            <p:nvPr/>
          </p:nvSpPr>
          <p:spPr bwMode="gray">
            <a:xfrm>
              <a:off x="1624066" y="4028102"/>
              <a:ext cx="472482" cy="471768"/>
            </a:xfrm>
            <a:custGeom>
              <a:avLst/>
              <a:gdLst>
                <a:gd name="connsiteX0" fmla="*/ 289530 w 607639"/>
                <a:gd name="connsiteY0" fmla="*/ 535310 h 606722"/>
                <a:gd name="connsiteX1" fmla="*/ 318109 w 607639"/>
                <a:gd name="connsiteY1" fmla="*/ 535310 h 606722"/>
                <a:gd name="connsiteX2" fmla="*/ 318109 w 607639"/>
                <a:gd name="connsiteY2" fmla="*/ 556691 h 606722"/>
                <a:gd name="connsiteX3" fmla="*/ 289530 w 607639"/>
                <a:gd name="connsiteY3" fmla="*/ 556691 h 606722"/>
                <a:gd name="connsiteX4" fmla="*/ 461075 w 607639"/>
                <a:gd name="connsiteY4" fmla="*/ 463897 h 606722"/>
                <a:gd name="connsiteX5" fmla="*/ 489583 w 607639"/>
                <a:gd name="connsiteY5" fmla="*/ 463897 h 606722"/>
                <a:gd name="connsiteX6" fmla="*/ 489583 w 607639"/>
                <a:gd name="connsiteY6" fmla="*/ 485349 h 606722"/>
                <a:gd name="connsiteX7" fmla="*/ 461075 w 607639"/>
                <a:gd name="connsiteY7" fmla="*/ 485349 h 606722"/>
                <a:gd name="connsiteX8" fmla="*/ 117915 w 607639"/>
                <a:gd name="connsiteY8" fmla="*/ 463897 h 606722"/>
                <a:gd name="connsiteX9" fmla="*/ 146565 w 607639"/>
                <a:gd name="connsiteY9" fmla="*/ 463897 h 606722"/>
                <a:gd name="connsiteX10" fmla="*/ 146565 w 607639"/>
                <a:gd name="connsiteY10" fmla="*/ 485349 h 606722"/>
                <a:gd name="connsiteX11" fmla="*/ 117915 w 607639"/>
                <a:gd name="connsiteY11" fmla="*/ 485349 h 606722"/>
                <a:gd name="connsiteX12" fmla="*/ 532487 w 607639"/>
                <a:gd name="connsiteY12" fmla="*/ 292635 h 606722"/>
                <a:gd name="connsiteX13" fmla="*/ 561066 w 607639"/>
                <a:gd name="connsiteY13" fmla="*/ 292635 h 606722"/>
                <a:gd name="connsiteX14" fmla="*/ 561066 w 607639"/>
                <a:gd name="connsiteY14" fmla="*/ 314087 h 606722"/>
                <a:gd name="connsiteX15" fmla="*/ 532487 w 607639"/>
                <a:gd name="connsiteY15" fmla="*/ 314087 h 606722"/>
                <a:gd name="connsiteX16" fmla="*/ 46432 w 607639"/>
                <a:gd name="connsiteY16" fmla="*/ 292635 h 606722"/>
                <a:gd name="connsiteX17" fmla="*/ 75011 w 607639"/>
                <a:gd name="connsiteY17" fmla="*/ 292635 h 606722"/>
                <a:gd name="connsiteX18" fmla="*/ 75011 w 607639"/>
                <a:gd name="connsiteY18" fmla="*/ 314087 h 606722"/>
                <a:gd name="connsiteX19" fmla="*/ 46432 w 607639"/>
                <a:gd name="connsiteY19" fmla="*/ 314087 h 606722"/>
                <a:gd name="connsiteX20" fmla="*/ 346219 w 607639"/>
                <a:gd name="connsiteY20" fmla="*/ 260034 h 606722"/>
                <a:gd name="connsiteX21" fmla="*/ 361436 w 607639"/>
                <a:gd name="connsiteY21" fmla="*/ 275231 h 606722"/>
                <a:gd name="connsiteX22" fmla="*/ 282325 w 607639"/>
                <a:gd name="connsiteY22" fmla="*/ 354239 h 606722"/>
                <a:gd name="connsiteX23" fmla="*/ 239076 w 607639"/>
                <a:gd name="connsiteY23" fmla="*/ 310958 h 606722"/>
                <a:gd name="connsiteX24" fmla="*/ 254204 w 607639"/>
                <a:gd name="connsiteY24" fmla="*/ 295761 h 606722"/>
                <a:gd name="connsiteX25" fmla="*/ 282325 w 607639"/>
                <a:gd name="connsiteY25" fmla="*/ 323845 h 606722"/>
                <a:gd name="connsiteX26" fmla="*/ 303749 w 607639"/>
                <a:gd name="connsiteY26" fmla="*/ 214151 h 606722"/>
                <a:gd name="connsiteX27" fmla="*/ 214467 w 607639"/>
                <a:gd name="connsiteY27" fmla="*/ 303291 h 606722"/>
                <a:gd name="connsiteX28" fmla="*/ 303749 w 607639"/>
                <a:gd name="connsiteY28" fmla="*/ 392519 h 606722"/>
                <a:gd name="connsiteX29" fmla="*/ 393120 w 607639"/>
                <a:gd name="connsiteY29" fmla="*/ 303291 h 606722"/>
                <a:gd name="connsiteX30" fmla="*/ 303749 w 607639"/>
                <a:gd name="connsiteY30" fmla="*/ 214151 h 606722"/>
                <a:gd name="connsiteX31" fmla="*/ 303749 w 607639"/>
                <a:gd name="connsiteY31" fmla="*/ 192644 h 606722"/>
                <a:gd name="connsiteX32" fmla="*/ 414572 w 607639"/>
                <a:gd name="connsiteY32" fmla="*/ 303291 h 606722"/>
                <a:gd name="connsiteX33" fmla="*/ 303749 w 607639"/>
                <a:gd name="connsiteY33" fmla="*/ 413937 h 606722"/>
                <a:gd name="connsiteX34" fmla="*/ 192926 w 607639"/>
                <a:gd name="connsiteY34" fmla="*/ 303291 h 606722"/>
                <a:gd name="connsiteX35" fmla="*/ 303749 w 607639"/>
                <a:gd name="connsiteY35" fmla="*/ 192644 h 606722"/>
                <a:gd name="connsiteX36" fmla="*/ 205077 w 607639"/>
                <a:gd name="connsiteY36" fmla="*/ 158913 h 606722"/>
                <a:gd name="connsiteX37" fmla="*/ 217182 w 607639"/>
                <a:gd name="connsiteY37" fmla="*/ 176598 h 606722"/>
                <a:gd name="connsiteX38" fmla="*/ 150161 w 607639"/>
                <a:gd name="connsiteY38" fmla="*/ 303326 h 606722"/>
                <a:gd name="connsiteX39" fmla="*/ 303784 w 607639"/>
                <a:gd name="connsiteY39" fmla="*/ 456804 h 606722"/>
                <a:gd name="connsiteX40" fmla="*/ 303784 w 607639"/>
                <a:gd name="connsiteY40" fmla="*/ 478222 h 606722"/>
                <a:gd name="connsiteX41" fmla="*/ 128711 w 607639"/>
                <a:gd name="connsiteY41" fmla="*/ 303326 h 606722"/>
                <a:gd name="connsiteX42" fmla="*/ 205077 w 607639"/>
                <a:gd name="connsiteY42" fmla="*/ 158913 h 606722"/>
                <a:gd name="connsiteX43" fmla="*/ 303784 w 607639"/>
                <a:gd name="connsiteY43" fmla="*/ 128500 h 606722"/>
                <a:gd name="connsiteX44" fmla="*/ 478927 w 607639"/>
                <a:gd name="connsiteY44" fmla="*/ 303317 h 606722"/>
                <a:gd name="connsiteX45" fmla="*/ 387618 w 607639"/>
                <a:gd name="connsiteY45" fmla="*/ 456982 h 606722"/>
                <a:gd name="connsiteX46" fmla="*/ 377294 w 607639"/>
                <a:gd name="connsiteY46" fmla="*/ 438141 h 606722"/>
                <a:gd name="connsiteX47" fmla="*/ 457479 w 607639"/>
                <a:gd name="connsiteY47" fmla="*/ 303317 h 606722"/>
                <a:gd name="connsiteX48" fmla="*/ 303784 w 607639"/>
                <a:gd name="connsiteY48" fmla="*/ 149919 h 606722"/>
                <a:gd name="connsiteX49" fmla="*/ 461075 w 607639"/>
                <a:gd name="connsiteY49" fmla="*/ 121302 h 606722"/>
                <a:gd name="connsiteX50" fmla="*/ 489583 w 607639"/>
                <a:gd name="connsiteY50" fmla="*/ 121302 h 606722"/>
                <a:gd name="connsiteX51" fmla="*/ 489583 w 607639"/>
                <a:gd name="connsiteY51" fmla="*/ 142824 h 606722"/>
                <a:gd name="connsiteX52" fmla="*/ 461075 w 607639"/>
                <a:gd name="connsiteY52" fmla="*/ 142824 h 606722"/>
                <a:gd name="connsiteX53" fmla="*/ 117915 w 607639"/>
                <a:gd name="connsiteY53" fmla="*/ 121302 h 606722"/>
                <a:gd name="connsiteX54" fmla="*/ 146565 w 607639"/>
                <a:gd name="connsiteY54" fmla="*/ 121302 h 606722"/>
                <a:gd name="connsiteX55" fmla="*/ 146565 w 607639"/>
                <a:gd name="connsiteY55" fmla="*/ 142824 h 606722"/>
                <a:gd name="connsiteX56" fmla="*/ 117915 w 607639"/>
                <a:gd name="connsiteY56" fmla="*/ 142824 h 606722"/>
                <a:gd name="connsiteX57" fmla="*/ 289530 w 607639"/>
                <a:gd name="connsiteY57" fmla="*/ 49960 h 606722"/>
                <a:gd name="connsiteX58" fmla="*/ 318109 w 607639"/>
                <a:gd name="connsiteY58" fmla="*/ 49960 h 606722"/>
                <a:gd name="connsiteX59" fmla="*/ 318109 w 607639"/>
                <a:gd name="connsiteY59" fmla="*/ 71341 h 606722"/>
                <a:gd name="connsiteX60" fmla="*/ 289530 w 607639"/>
                <a:gd name="connsiteY60" fmla="*/ 71341 h 606722"/>
                <a:gd name="connsiteX61" fmla="*/ 257403 w 607639"/>
                <a:gd name="connsiteY61" fmla="*/ 21418 h 606722"/>
                <a:gd name="connsiteX62" fmla="*/ 257403 w 607639"/>
                <a:gd name="connsiteY62" fmla="*/ 98025 h 606722"/>
                <a:gd name="connsiteX63" fmla="*/ 249393 w 607639"/>
                <a:gd name="connsiteY63" fmla="*/ 100158 h 606722"/>
                <a:gd name="connsiteX64" fmla="*/ 198393 w 607639"/>
                <a:gd name="connsiteY64" fmla="*/ 121220 h 606722"/>
                <a:gd name="connsiteX65" fmla="*/ 191272 w 607639"/>
                <a:gd name="connsiteY65" fmla="*/ 125308 h 606722"/>
                <a:gd name="connsiteX66" fmla="*/ 136979 w 607639"/>
                <a:gd name="connsiteY66" fmla="*/ 71275 h 606722"/>
                <a:gd name="connsiteX67" fmla="*/ 71382 w 607639"/>
                <a:gd name="connsiteY67" fmla="*/ 136772 h 606722"/>
                <a:gd name="connsiteX68" fmla="*/ 125497 w 607639"/>
                <a:gd name="connsiteY68" fmla="*/ 190984 h 606722"/>
                <a:gd name="connsiteX69" fmla="*/ 121403 w 607639"/>
                <a:gd name="connsiteY69" fmla="*/ 198093 h 606722"/>
                <a:gd name="connsiteX70" fmla="*/ 100309 w 607639"/>
                <a:gd name="connsiteY70" fmla="*/ 249016 h 606722"/>
                <a:gd name="connsiteX71" fmla="*/ 98173 w 607639"/>
                <a:gd name="connsiteY71" fmla="*/ 257015 h 606722"/>
                <a:gd name="connsiteX72" fmla="*/ 21450 w 607639"/>
                <a:gd name="connsiteY72" fmla="*/ 257015 h 606722"/>
                <a:gd name="connsiteX73" fmla="*/ 21450 w 607639"/>
                <a:gd name="connsiteY73" fmla="*/ 349707 h 606722"/>
                <a:gd name="connsiteX74" fmla="*/ 98173 w 607639"/>
                <a:gd name="connsiteY74" fmla="*/ 349707 h 606722"/>
                <a:gd name="connsiteX75" fmla="*/ 100309 w 607639"/>
                <a:gd name="connsiteY75" fmla="*/ 357617 h 606722"/>
                <a:gd name="connsiteX76" fmla="*/ 121403 w 607639"/>
                <a:gd name="connsiteY76" fmla="*/ 408629 h 606722"/>
                <a:gd name="connsiteX77" fmla="*/ 125497 w 607639"/>
                <a:gd name="connsiteY77" fmla="*/ 415738 h 606722"/>
                <a:gd name="connsiteX78" fmla="*/ 71382 w 607639"/>
                <a:gd name="connsiteY78" fmla="*/ 469950 h 606722"/>
                <a:gd name="connsiteX79" fmla="*/ 136979 w 607639"/>
                <a:gd name="connsiteY79" fmla="*/ 535447 h 606722"/>
                <a:gd name="connsiteX80" fmla="*/ 191272 w 607639"/>
                <a:gd name="connsiteY80" fmla="*/ 481325 h 606722"/>
                <a:gd name="connsiteX81" fmla="*/ 198393 w 607639"/>
                <a:gd name="connsiteY81" fmla="*/ 485502 h 606722"/>
                <a:gd name="connsiteX82" fmla="*/ 249393 w 607639"/>
                <a:gd name="connsiteY82" fmla="*/ 506564 h 606722"/>
                <a:gd name="connsiteX83" fmla="*/ 257403 w 607639"/>
                <a:gd name="connsiteY83" fmla="*/ 508697 h 606722"/>
                <a:gd name="connsiteX84" fmla="*/ 257403 w 607639"/>
                <a:gd name="connsiteY84" fmla="*/ 585215 h 606722"/>
                <a:gd name="connsiteX85" fmla="*/ 350236 w 607639"/>
                <a:gd name="connsiteY85" fmla="*/ 585215 h 606722"/>
                <a:gd name="connsiteX86" fmla="*/ 350236 w 607639"/>
                <a:gd name="connsiteY86" fmla="*/ 508697 h 606722"/>
                <a:gd name="connsiteX87" fmla="*/ 358157 w 607639"/>
                <a:gd name="connsiteY87" fmla="*/ 506564 h 606722"/>
                <a:gd name="connsiteX88" fmla="*/ 409246 w 607639"/>
                <a:gd name="connsiteY88" fmla="*/ 485502 h 606722"/>
                <a:gd name="connsiteX89" fmla="*/ 416367 w 607639"/>
                <a:gd name="connsiteY89" fmla="*/ 481325 h 606722"/>
                <a:gd name="connsiteX90" fmla="*/ 470660 w 607639"/>
                <a:gd name="connsiteY90" fmla="*/ 535447 h 606722"/>
                <a:gd name="connsiteX91" fmla="*/ 536257 w 607639"/>
                <a:gd name="connsiteY91" fmla="*/ 469950 h 606722"/>
                <a:gd name="connsiteX92" fmla="*/ 482053 w 607639"/>
                <a:gd name="connsiteY92" fmla="*/ 415738 h 606722"/>
                <a:gd name="connsiteX93" fmla="*/ 486236 w 607639"/>
                <a:gd name="connsiteY93" fmla="*/ 408629 h 606722"/>
                <a:gd name="connsiteX94" fmla="*/ 507330 w 607639"/>
                <a:gd name="connsiteY94" fmla="*/ 357617 h 606722"/>
                <a:gd name="connsiteX95" fmla="*/ 509466 w 607639"/>
                <a:gd name="connsiteY95" fmla="*/ 349707 h 606722"/>
                <a:gd name="connsiteX96" fmla="*/ 586100 w 607639"/>
                <a:gd name="connsiteY96" fmla="*/ 349707 h 606722"/>
                <a:gd name="connsiteX97" fmla="*/ 586100 w 607639"/>
                <a:gd name="connsiteY97" fmla="*/ 257015 h 606722"/>
                <a:gd name="connsiteX98" fmla="*/ 509466 w 607639"/>
                <a:gd name="connsiteY98" fmla="*/ 257015 h 606722"/>
                <a:gd name="connsiteX99" fmla="*/ 507330 w 607639"/>
                <a:gd name="connsiteY99" fmla="*/ 249016 h 606722"/>
                <a:gd name="connsiteX100" fmla="*/ 486236 w 607639"/>
                <a:gd name="connsiteY100" fmla="*/ 198093 h 606722"/>
                <a:gd name="connsiteX101" fmla="*/ 482053 w 607639"/>
                <a:gd name="connsiteY101" fmla="*/ 190984 h 606722"/>
                <a:gd name="connsiteX102" fmla="*/ 536257 w 607639"/>
                <a:gd name="connsiteY102" fmla="*/ 136772 h 606722"/>
                <a:gd name="connsiteX103" fmla="*/ 470660 w 607639"/>
                <a:gd name="connsiteY103" fmla="*/ 71275 h 606722"/>
                <a:gd name="connsiteX104" fmla="*/ 416367 w 607639"/>
                <a:gd name="connsiteY104" fmla="*/ 125308 h 606722"/>
                <a:gd name="connsiteX105" fmla="*/ 409246 w 607639"/>
                <a:gd name="connsiteY105" fmla="*/ 121220 h 606722"/>
                <a:gd name="connsiteX106" fmla="*/ 358157 w 607639"/>
                <a:gd name="connsiteY106" fmla="*/ 100158 h 606722"/>
                <a:gd name="connsiteX107" fmla="*/ 350236 w 607639"/>
                <a:gd name="connsiteY107" fmla="*/ 98025 h 606722"/>
                <a:gd name="connsiteX108" fmla="*/ 350236 w 607639"/>
                <a:gd name="connsiteY108" fmla="*/ 21418 h 606722"/>
                <a:gd name="connsiteX109" fmla="*/ 235864 w 607639"/>
                <a:gd name="connsiteY109" fmla="*/ 0 h 606722"/>
                <a:gd name="connsiteX110" fmla="*/ 371686 w 607639"/>
                <a:gd name="connsiteY110" fmla="*/ 0 h 606722"/>
                <a:gd name="connsiteX111" fmla="*/ 371686 w 607639"/>
                <a:gd name="connsiteY111" fmla="*/ 81761 h 606722"/>
                <a:gd name="connsiteX112" fmla="*/ 412717 w 607639"/>
                <a:gd name="connsiteY112" fmla="*/ 98647 h 606722"/>
                <a:gd name="connsiteX113" fmla="*/ 470660 w 607639"/>
                <a:gd name="connsiteY113" fmla="*/ 40970 h 606722"/>
                <a:gd name="connsiteX114" fmla="*/ 566608 w 607639"/>
                <a:gd name="connsiteY114" fmla="*/ 136772 h 606722"/>
                <a:gd name="connsiteX115" fmla="*/ 508843 w 607639"/>
                <a:gd name="connsiteY115" fmla="*/ 194627 h 606722"/>
                <a:gd name="connsiteX116" fmla="*/ 525754 w 607639"/>
                <a:gd name="connsiteY116" fmla="*/ 235508 h 606722"/>
                <a:gd name="connsiteX117" fmla="*/ 607639 w 607639"/>
                <a:gd name="connsiteY117" fmla="*/ 235508 h 606722"/>
                <a:gd name="connsiteX118" fmla="*/ 607639 w 607639"/>
                <a:gd name="connsiteY118" fmla="*/ 371125 h 606722"/>
                <a:gd name="connsiteX119" fmla="*/ 525754 w 607639"/>
                <a:gd name="connsiteY119" fmla="*/ 371125 h 606722"/>
                <a:gd name="connsiteX120" fmla="*/ 508843 w 607639"/>
                <a:gd name="connsiteY120" fmla="*/ 412095 h 606722"/>
                <a:gd name="connsiteX121" fmla="*/ 566608 w 607639"/>
                <a:gd name="connsiteY121" fmla="*/ 469950 h 606722"/>
                <a:gd name="connsiteX122" fmla="*/ 470660 w 607639"/>
                <a:gd name="connsiteY122" fmla="*/ 565753 h 606722"/>
                <a:gd name="connsiteX123" fmla="*/ 412717 w 607639"/>
                <a:gd name="connsiteY123" fmla="*/ 508075 h 606722"/>
                <a:gd name="connsiteX124" fmla="*/ 371686 w 607639"/>
                <a:gd name="connsiteY124" fmla="*/ 524961 h 606722"/>
                <a:gd name="connsiteX125" fmla="*/ 371686 w 607639"/>
                <a:gd name="connsiteY125" fmla="*/ 606722 h 606722"/>
                <a:gd name="connsiteX126" fmla="*/ 235864 w 607639"/>
                <a:gd name="connsiteY126" fmla="*/ 606722 h 606722"/>
                <a:gd name="connsiteX127" fmla="*/ 235864 w 607639"/>
                <a:gd name="connsiteY127" fmla="*/ 524961 h 606722"/>
                <a:gd name="connsiteX128" fmla="*/ 194922 w 607639"/>
                <a:gd name="connsiteY128" fmla="*/ 508075 h 606722"/>
                <a:gd name="connsiteX129" fmla="*/ 136979 w 607639"/>
                <a:gd name="connsiteY129" fmla="*/ 565753 h 606722"/>
                <a:gd name="connsiteX130" fmla="*/ 41031 w 607639"/>
                <a:gd name="connsiteY130" fmla="*/ 469950 h 606722"/>
                <a:gd name="connsiteX131" fmla="*/ 98796 w 607639"/>
                <a:gd name="connsiteY131" fmla="*/ 412095 h 606722"/>
                <a:gd name="connsiteX132" fmla="*/ 81885 w 607639"/>
                <a:gd name="connsiteY132" fmla="*/ 371125 h 606722"/>
                <a:gd name="connsiteX133" fmla="*/ 0 w 607639"/>
                <a:gd name="connsiteY133" fmla="*/ 371125 h 606722"/>
                <a:gd name="connsiteX134" fmla="*/ 0 w 607639"/>
                <a:gd name="connsiteY134" fmla="*/ 235508 h 606722"/>
                <a:gd name="connsiteX135" fmla="*/ 81885 w 607639"/>
                <a:gd name="connsiteY135" fmla="*/ 235508 h 606722"/>
                <a:gd name="connsiteX136" fmla="*/ 98796 w 607639"/>
                <a:gd name="connsiteY136" fmla="*/ 194627 h 606722"/>
                <a:gd name="connsiteX137" fmla="*/ 41031 w 607639"/>
                <a:gd name="connsiteY137" fmla="*/ 136772 h 606722"/>
                <a:gd name="connsiteX138" fmla="*/ 136979 w 607639"/>
                <a:gd name="connsiteY138" fmla="*/ 40970 h 606722"/>
                <a:gd name="connsiteX139" fmla="*/ 194922 w 607639"/>
                <a:gd name="connsiteY139" fmla="*/ 98647 h 606722"/>
                <a:gd name="connsiteX140" fmla="*/ 235864 w 607639"/>
                <a:gd name="connsiteY140" fmla="*/ 8176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606722">
                  <a:moveTo>
                    <a:pt x="289530" y="535310"/>
                  </a:moveTo>
                  <a:lnTo>
                    <a:pt x="318109" y="535310"/>
                  </a:lnTo>
                  <a:lnTo>
                    <a:pt x="318109" y="556691"/>
                  </a:lnTo>
                  <a:lnTo>
                    <a:pt x="289530" y="556691"/>
                  </a:lnTo>
                  <a:close/>
                  <a:moveTo>
                    <a:pt x="461075" y="463897"/>
                  </a:moveTo>
                  <a:lnTo>
                    <a:pt x="489583" y="463897"/>
                  </a:lnTo>
                  <a:lnTo>
                    <a:pt x="489583" y="485349"/>
                  </a:lnTo>
                  <a:lnTo>
                    <a:pt x="461075" y="485349"/>
                  </a:lnTo>
                  <a:close/>
                  <a:moveTo>
                    <a:pt x="117915" y="463897"/>
                  </a:moveTo>
                  <a:lnTo>
                    <a:pt x="146565" y="463897"/>
                  </a:lnTo>
                  <a:lnTo>
                    <a:pt x="146565" y="485349"/>
                  </a:lnTo>
                  <a:lnTo>
                    <a:pt x="117915" y="485349"/>
                  </a:lnTo>
                  <a:close/>
                  <a:moveTo>
                    <a:pt x="532487" y="292635"/>
                  </a:moveTo>
                  <a:lnTo>
                    <a:pt x="561066" y="292635"/>
                  </a:lnTo>
                  <a:lnTo>
                    <a:pt x="561066" y="314087"/>
                  </a:lnTo>
                  <a:lnTo>
                    <a:pt x="532487" y="314087"/>
                  </a:lnTo>
                  <a:close/>
                  <a:moveTo>
                    <a:pt x="46432" y="292635"/>
                  </a:moveTo>
                  <a:lnTo>
                    <a:pt x="75011" y="292635"/>
                  </a:lnTo>
                  <a:lnTo>
                    <a:pt x="75011" y="314087"/>
                  </a:lnTo>
                  <a:lnTo>
                    <a:pt x="46432" y="314087"/>
                  </a:lnTo>
                  <a:close/>
                  <a:moveTo>
                    <a:pt x="346219" y="260034"/>
                  </a:moveTo>
                  <a:lnTo>
                    <a:pt x="361436" y="275231"/>
                  </a:lnTo>
                  <a:lnTo>
                    <a:pt x="282325" y="354239"/>
                  </a:lnTo>
                  <a:lnTo>
                    <a:pt x="239076" y="310958"/>
                  </a:lnTo>
                  <a:lnTo>
                    <a:pt x="254204" y="295761"/>
                  </a:lnTo>
                  <a:lnTo>
                    <a:pt x="282325" y="323845"/>
                  </a:lnTo>
                  <a:close/>
                  <a:moveTo>
                    <a:pt x="303749" y="214151"/>
                  </a:moveTo>
                  <a:cubicBezTo>
                    <a:pt x="254524" y="214151"/>
                    <a:pt x="214467" y="254144"/>
                    <a:pt x="214467" y="303291"/>
                  </a:cubicBezTo>
                  <a:cubicBezTo>
                    <a:pt x="214467" y="352526"/>
                    <a:pt x="254524" y="392519"/>
                    <a:pt x="303749" y="392519"/>
                  </a:cubicBezTo>
                  <a:cubicBezTo>
                    <a:pt x="353063" y="392519"/>
                    <a:pt x="393120" y="352526"/>
                    <a:pt x="393120" y="303291"/>
                  </a:cubicBezTo>
                  <a:cubicBezTo>
                    <a:pt x="393120" y="254144"/>
                    <a:pt x="353063" y="214151"/>
                    <a:pt x="303749" y="214151"/>
                  </a:cubicBezTo>
                  <a:close/>
                  <a:moveTo>
                    <a:pt x="303749" y="192644"/>
                  </a:moveTo>
                  <a:cubicBezTo>
                    <a:pt x="364902" y="192644"/>
                    <a:pt x="414572" y="242324"/>
                    <a:pt x="414572" y="303291"/>
                  </a:cubicBezTo>
                  <a:cubicBezTo>
                    <a:pt x="414572" y="364346"/>
                    <a:pt x="364902" y="413937"/>
                    <a:pt x="303749" y="413937"/>
                  </a:cubicBezTo>
                  <a:cubicBezTo>
                    <a:pt x="242685" y="413937"/>
                    <a:pt x="192926" y="364346"/>
                    <a:pt x="192926" y="303291"/>
                  </a:cubicBezTo>
                  <a:cubicBezTo>
                    <a:pt x="192926" y="242324"/>
                    <a:pt x="242685" y="192644"/>
                    <a:pt x="303749" y="192644"/>
                  </a:cubicBezTo>
                  <a:close/>
                  <a:moveTo>
                    <a:pt x="205077" y="158913"/>
                  </a:moveTo>
                  <a:lnTo>
                    <a:pt x="217182" y="176598"/>
                  </a:lnTo>
                  <a:cubicBezTo>
                    <a:pt x="175261" y="205303"/>
                    <a:pt x="150161" y="252671"/>
                    <a:pt x="150161" y="303326"/>
                  </a:cubicBezTo>
                  <a:cubicBezTo>
                    <a:pt x="150161" y="387930"/>
                    <a:pt x="219051" y="456804"/>
                    <a:pt x="303784" y="456804"/>
                  </a:cubicBezTo>
                  <a:lnTo>
                    <a:pt x="303784" y="478222"/>
                  </a:lnTo>
                  <a:cubicBezTo>
                    <a:pt x="207213" y="478222"/>
                    <a:pt x="128711" y="399750"/>
                    <a:pt x="128711" y="303326"/>
                  </a:cubicBezTo>
                  <a:cubicBezTo>
                    <a:pt x="128711" y="245561"/>
                    <a:pt x="157282" y="191528"/>
                    <a:pt x="205077" y="158913"/>
                  </a:cubicBezTo>
                  <a:close/>
                  <a:moveTo>
                    <a:pt x="303784" y="128500"/>
                  </a:moveTo>
                  <a:cubicBezTo>
                    <a:pt x="400344" y="128500"/>
                    <a:pt x="478927" y="206888"/>
                    <a:pt x="478927" y="303317"/>
                  </a:cubicBezTo>
                  <a:cubicBezTo>
                    <a:pt x="478927" y="367396"/>
                    <a:pt x="443952" y="426231"/>
                    <a:pt x="387618" y="456982"/>
                  </a:cubicBezTo>
                  <a:lnTo>
                    <a:pt x="377294" y="438141"/>
                  </a:lnTo>
                  <a:cubicBezTo>
                    <a:pt x="426776" y="411211"/>
                    <a:pt x="457479" y="359575"/>
                    <a:pt x="457479" y="303317"/>
                  </a:cubicBezTo>
                  <a:cubicBezTo>
                    <a:pt x="457479" y="218708"/>
                    <a:pt x="388508" y="149919"/>
                    <a:pt x="303784" y="149919"/>
                  </a:cubicBezTo>
                  <a:close/>
                  <a:moveTo>
                    <a:pt x="461075" y="121302"/>
                  </a:moveTo>
                  <a:lnTo>
                    <a:pt x="489583" y="121302"/>
                  </a:lnTo>
                  <a:lnTo>
                    <a:pt x="489583" y="142824"/>
                  </a:lnTo>
                  <a:lnTo>
                    <a:pt x="461075" y="142824"/>
                  </a:lnTo>
                  <a:close/>
                  <a:moveTo>
                    <a:pt x="117915" y="121302"/>
                  </a:moveTo>
                  <a:lnTo>
                    <a:pt x="146565" y="121302"/>
                  </a:lnTo>
                  <a:lnTo>
                    <a:pt x="146565" y="142824"/>
                  </a:lnTo>
                  <a:lnTo>
                    <a:pt x="117915" y="142824"/>
                  </a:lnTo>
                  <a:close/>
                  <a:moveTo>
                    <a:pt x="289530" y="49960"/>
                  </a:moveTo>
                  <a:lnTo>
                    <a:pt x="318109" y="49960"/>
                  </a:lnTo>
                  <a:lnTo>
                    <a:pt x="318109" y="71341"/>
                  </a:lnTo>
                  <a:lnTo>
                    <a:pt x="289530" y="71341"/>
                  </a:lnTo>
                  <a:close/>
                  <a:moveTo>
                    <a:pt x="257403" y="21418"/>
                  </a:moveTo>
                  <a:lnTo>
                    <a:pt x="257403" y="98025"/>
                  </a:lnTo>
                  <a:lnTo>
                    <a:pt x="249393" y="100158"/>
                  </a:lnTo>
                  <a:cubicBezTo>
                    <a:pt x="231325" y="105045"/>
                    <a:pt x="214147" y="112155"/>
                    <a:pt x="198393" y="121220"/>
                  </a:cubicBezTo>
                  <a:lnTo>
                    <a:pt x="191272" y="125308"/>
                  </a:lnTo>
                  <a:lnTo>
                    <a:pt x="136979" y="71275"/>
                  </a:lnTo>
                  <a:lnTo>
                    <a:pt x="71382" y="136772"/>
                  </a:lnTo>
                  <a:lnTo>
                    <a:pt x="125497" y="190984"/>
                  </a:lnTo>
                  <a:lnTo>
                    <a:pt x="121403" y="198093"/>
                  </a:lnTo>
                  <a:cubicBezTo>
                    <a:pt x="112325" y="213824"/>
                    <a:pt x="105204" y="230976"/>
                    <a:pt x="100309" y="249016"/>
                  </a:cubicBezTo>
                  <a:lnTo>
                    <a:pt x="98173" y="257015"/>
                  </a:lnTo>
                  <a:lnTo>
                    <a:pt x="21450" y="257015"/>
                  </a:lnTo>
                  <a:lnTo>
                    <a:pt x="21450" y="349707"/>
                  </a:lnTo>
                  <a:lnTo>
                    <a:pt x="98173" y="349707"/>
                  </a:lnTo>
                  <a:lnTo>
                    <a:pt x="100309" y="357617"/>
                  </a:lnTo>
                  <a:cubicBezTo>
                    <a:pt x="105204" y="375746"/>
                    <a:pt x="112325" y="392899"/>
                    <a:pt x="121403" y="408629"/>
                  </a:cubicBezTo>
                  <a:lnTo>
                    <a:pt x="125497" y="415738"/>
                  </a:lnTo>
                  <a:lnTo>
                    <a:pt x="71382" y="469950"/>
                  </a:lnTo>
                  <a:lnTo>
                    <a:pt x="136979" y="535447"/>
                  </a:lnTo>
                  <a:lnTo>
                    <a:pt x="191272" y="481325"/>
                  </a:lnTo>
                  <a:lnTo>
                    <a:pt x="198393" y="485502"/>
                  </a:lnTo>
                  <a:cubicBezTo>
                    <a:pt x="214147" y="494567"/>
                    <a:pt x="231325" y="501677"/>
                    <a:pt x="249393" y="506564"/>
                  </a:cubicBezTo>
                  <a:lnTo>
                    <a:pt x="257403" y="508697"/>
                  </a:lnTo>
                  <a:lnTo>
                    <a:pt x="257403" y="585215"/>
                  </a:lnTo>
                  <a:lnTo>
                    <a:pt x="350236" y="585215"/>
                  </a:lnTo>
                  <a:lnTo>
                    <a:pt x="350236" y="508697"/>
                  </a:lnTo>
                  <a:lnTo>
                    <a:pt x="358157" y="506564"/>
                  </a:lnTo>
                  <a:cubicBezTo>
                    <a:pt x="376314" y="501677"/>
                    <a:pt x="393492" y="494567"/>
                    <a:pt x="409246" y="485502"/>
                  </a:cubicBezTo>
                  <a:lnTo>
                    <a:pt x="416367" y="481325"/>
                  </a:lnTo>
                  <a:lnTo>
                    <a:pt x="470660" y="535447"/>
                  </a:lnTo>
                  <a:lnTo>
                    <a:pt x="536257" y="469950"/>
                  </a:lnTo>
                  <a:lnTo>
                    <a:pt x="482053" y="415738"/>
                  </a:lnTo>
                  <a:lnTo>
                    <a:pt x="486236" y="408629"/>
                  </a:lnTo>
                  <a:cubicBezTo>
                    <a:pt x="495314" y="392899"/>
                    <a:pt x="502435" y="375746"/>
                    <a:pt x="507330" y="357617"/>
                  </a:cubicBezTo>
                  <a:lnTo>
                    <a:pt x="509466" y="349707"/>
                  </a:lnTo>
                  <a:lnTo>
                    <a:pt x="586100" y="349707"/>
                  </a:lnTo>
                  <a:lnTo>
                    <a:pt x="586100" y="257015"/>
                  </a:lnTo>
                  <a:lnTo>
                    <a:pt x="509466" y="257015"/>
                  </a:lnTo>
                  <a:lnTo>
                    <a:pt x="507330" y="249016"/>
                  </a:lnTo>
                  <a:cubicBezTo>
                    <a:pt x="502435" y="230976"/>
                    <a:pt x="495314" y="213824"/>
                    <a:pt x="486236" y="198093"/>
                  </a:cubicBezTo>
                  <a:lnTo>
                    <a:pt x="482053" y="190984"/>
                  </a:lnTo>
                  <a:lnTo>
                    <a:pt x="536257" y="136772"/>
                  </a:lnTo>
                  <a:lnTo>
                    <a:pt x="470660" y="71275"/>
                  </a:lnTo>
                  <a:lnTo>
                    <a:pt x="416367" y="125308"/>
                  </a:lnTo>
                  <a:lnTo>
                    <a:pt x="409246" y="121220"/>
                  </a:lnTo>
                  <a:cubicBezTo>
                    <a:pt x="393492" y="112155"/>
                    <a:pt x="376314" y="105045"/>
                    <a:pt x="358157" y="100158"/>
                  </a:cubicBezTo>
                  <a:lnTo>
                    <a:pt x="350236" y="98025"/>
                  </a:lnTo>
                  <a:lnTo>
                    <a:pt x="350236" y="21418"/>
                  </a:lnTo>
                  <a:close/>
                  <a:moveTo>
                    <a:pt x="235864" y="0"/>
                  </a:moveTo>
                  <a:lnTo>
                    <a:pt x="371686" y="0"/>
                  </a:lnTo>
                  <a:lnTo>
                    <a:pt x="371686" y="81761"/>
                  </a:lnTo>
                  <a:cubicBezTo>
                    <a:pt x="386016" y="86116"/>
                    <a:pt x="399812" y="91804"/>
                    <a:pt x="412717" y="98647"/>
                  </a:cubicBezTo>
                  <a:lnTo>
                    <a:pt x="470660" y="40970"/>
                  </a:lnTo>
                  <a:lnTo>
                    <a:pt x="566608" y="136772"/>
                  </a:lnTo>
                  <a:lnTo>
                    <a:pt x="508843" y="194627"/>
                  </a:lnTo>
                  <a:cubicBezTo>
                    <a:pt x="515697" y="207514"/>
                    <a:pt x="521304" y="221200"/>
                    <a:pt x="525754" y="235508"/>
                  </a:cubicBezTo>
                  <a:lnTo>
                    <a:pt x="607639" y="235508"/>
                  </a:lnTo>
                  <a:lnTo>
                    <a:pt x="607639" y="371125"/>
                  </a:lnTo>
                  <a:lnTo>
                    <a:pt x="525754" y="371125"/>
                  </a:lnTo>
                  <a:cubicBezTo>
                    <a:pt x="521304" y="385433"/>
                    <a:pt x="515697" y="399208"/>
                    <a:pt x="508843" y="412095"/>
                  </a:cubicBezTo>
                  <a:lnTo>
                    <a:pt x="566608" y="469950"/>
                  </a:lnTo>
                  <a:lnTo>
                    <a:pt x="470660" y="565753"/>
                  </a:lnTo>
                  <a:lnTo>
                    <a:pt x="412717" y="508075"/>
                  </a:lnTo>
                  <a:cubicBezTo>
                    <a:pt x="399812" y="514918"/>
                    <a:pt x="386016" y="520517"/>
                    <a:pt x="371686" y="524961"/>
                  </a:cubicBezTo>
                  <a:lnTo>
                    <a:pt x="371686" y="606722"/>
                  </a:lnTo>
                  <a:lnTo>
                    <a:pt x="235864" y="606722"/>
                  </a:lnTo>
                  <a:lnTo>
                    <a:pt x="235864" y="524961"/>
                  </a:lnTo>
                  <a:cubicBezTo>
                    <a:pt x="221534" y="520517"/>
                    <a:pt x="207827" y="514918"/>
                    <a:pt x="194922" y="508075"/>
                  </a:cubicBezTo>
                  <a:lnTo>
                    <a:pt x="136979" y="565753"/>
                  </a:lnTo>
                  <a:lnTo>
                    <a:pt x="41031" y="469950"/>
                  </a:lnTo>
                  <a:lnTo>
                    <a:pt x="98796" y="412095"/>
                  </a:lnTo>
                  <a:cubicBezTo>
                    <a:pt x="91942" y="399208"/>
                    <a:pt x="86246" y="385433"/>
                    <a:pt x="81885" y="371125"/>
                  </a:cubicBezTo>
                  <a:lnTo>
                    <a:pt x="0" y="371125"/>
                  </a:lnTo>
                  <a:lnTo>
                    <a:pt x="0" y="235508"/>
                  </a:lnTo>
                  <a:lnTo>
                    <a:pt x="81885" y="235508"/>
                  </a:lnTo>
                  <a:cubicBezTo>
                    <a:pt x="86246" y="221200"/>
                    <a:pt x="91942" y="207514"/>
                    <a:pt x="98796" y="194627"/>
                  </a:cubicBezTo>
                  <a:lnTo>
                    <a:pt x="41031" y="136772"/>
                  </a:lnTo>
                  <a:lnTo>
                    <a:pt x="136979" y="40970"/>
                  </a:lnTo>
                  <a:lnTo>
                    <a:pt x="194922" y="98647"/>
                  </a:lnTo>
                  <a:cubicBezTo>
                    <a:pt x="207827" y="91804"/>
                    <a:pt x="221534" y="86116"/>
                    <a:pt x="235864" y="81761"/>
                  </a:cubicBezTo>
                  <a:close/>
                </a:path>
              </a:pathLst>
            </a:custGeom>
            <a:solidFill>
              <a:srgbClr val="30B5C5"/>
            </a:solidFill>
            <a:ln>
              <a:solidFill>
                <a:srgbClr val="30B5C5"/>
              </a:solidFill>
            </a:ln>
          </p:spPr>
          <p:txBody>
            <a:bodyPr>
              <a:noAutofit/>
            </a:bodyPr>
            <a:lstStyle/>
            <a:p>
              <a:pPr fontAlgn="ctr"/>
              <a:endParaRPr lang="en-US" altLang="zh-CN" sz="1200" dirty="0"/>
            </a:p>
          </p:txBody>
        </p:sp>
        <p:sp>
          <p:nvSpPr>
            <p:cNvPr id="25" name="圆角矩形 26">
              <a:extLst>
                <a:ext uri="{FF2B5EF4-FFF2-40B4-BE49-F238E27FC236}">
                  <a16:creationId xmlns:a16="http://schemas.microsoft.com/office/drawing/2014/main" xmlns="" id="{7EBCA1A2-3290-428D-8CC7-B9B67ADCE99B}"/>
                </a:ext>
              </a:extLst>
            </p:cNvPr>
            <p:cNvSpPr/>
            <p:nvPr/>
          </p:nvSpPr>
          <p:spPr bwMode="gray">
            <a:xfrm rot="2700000">
              <a:off x="9020138" y="3667343"/>
              <a:ext cx="1138691" cy="1138691"/>
            </a:xfrm>
            <a:prstGeom prst="roundRect">
              <a:avLst/>
            </a:prstGeom>
            <a:noFill/>
            <a:ln w="25400">
              <a:gradFill>
                <a:gsLst>
                  <a:gs pos="0">
                    <a:srgbClr val="30B5C5"/>
                  </a:gs>
                  <a:gs pos="47000">
                    <a:srgbClr val="56C4D2"/>
                  </a:gs>
                  <a:gs pos="100000">
                    <a:srgbClr val="56C4D2"/>
                  </a:gs>
                </a:gsLst>
                <a:lin ang="9600000" scaled="0"/>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200" dirty="0">
                <a:solidFill>
                  <a:prstClr val="black"/>
                </a:solidFill>
              </a:endParaRPr>
            </a:p>
          </p:txBody>
        </p:sp>
        <p:sp>
          <p:nvSpPr>
            <p:cNvPr id="26" name="椭圆 25">
              <a:extLst>
                <a:ext uri="{FF2B5EF4-FFF2-40B4-BE49-F238E27FC236}">
                  <a16:creationId xmlns:a16="http://schemas.microsoft.com/office/drawing/2014/main" xmlns="" id="{C5556740-7075-4C4B-9D85-85FE7021A080}"/>
                </a:ext>
              </a:extLst>
            </p:cNvPr>
            <p:cNvSpPr/>
            <p:nvPr/>
          </p:nvSpPr>
          <p:spPr bwMode="gray">
            <a:xfrm>
              <a:off x="8950304" y="3536531"/>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27" name="椭圆 26">
              <a:extLst>
                <a:ext uri="{FF2B5EF4-FFF2-40B4-BE49-F238E27FC236}">
                  <a16:creationId xmlns:a16="http://schemas.microsoft.com/office/drawing/2014/main" xmlns="" id="{ED7915ED-938D-4D8C-9A97-E68BBEB24A8C}"/>
                </a:ext>
              </a:extLst>
            </p:cNvPr>
            <p:cNvSpPr/>
            <p:nvPr/>
          </p:nvSpPr>
          <p:spPr bwMode="gray">
            <a:xfrm>
              <a:off x="8993880" y="4329919"/>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28" name="椭圆 27">
              <a:extLst>
                <a:ext uri="{FF2B5EF4-FFF2-40B4-BE49-F238E27FC236}">
                  <a16:creationId xmlns:a16="http://schemas.microsoft.com/office/drawing/2014/main" xmlns="" id="{B1D96E00-87A8-4E11-840B-1D84E31AD4D3}"/>
                </a:ext>
              </a:extLst>
            </p:cNvPr>
            <p:cNvSpPr/>
            <p:nvPr/>
          </p:nvSpPr>
          <p:spPr bwMode="gray">
            <a:xfrm>
              <a:off x="9744571" y="4371157"/>
              <a:ext cx="541456" cy="5414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29" name="椭圆 28">
              <a:extLst>
                <a:ext uri="{FF2B5EF4-FFF2-40B4-BE49-F238E27FC236}">
                  <a16:creationId xmlns:a16="http://schemas.microsoft.com/office/drawing/2014/main" xmlns="" id="{50721F11-733D-4B12-BA29-B74F7E4DCBE2}"/>
                </a:ext>
              </a:extLst>
            </p:cNvPr>
            <p:cNvSpPr/>
            <p:nvPr/>
          </p:nvSpPr>
          <p:spPr bwMode="gray">
            <a:xfrm>
              <a:off x="9695721" y="3510882"/>
              <a:ext cx="595602" cy="595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30" name="clock_88291">
              <a:extLst>
                <a:ext uri="{FF2B5EF4-FFF2-40B4-BE49-F238E27FC236}">
                  <a16:creationId xmlns:a16="http://schemas.microsoft.com/office/drawing/2014/main" xmlns="" id="{8198867C-C93D-40FB-9411-22FD24379365}"/>
                </a:ext>
              </a:extLst>
            </p:cNvPr>
            <p:cNvSpPr>
              <a:spLocks noChangeAspect="1"/>
            </p:cNvSpPr>
            <p:nvPr/>
          </p:nvSpPr>
          <p:spPr bwMode="gray">
            <a:xfrm>
              <a:off x="9017534" y="3617633"/>
              <a:ext cx="408003" cy="407427"/>
            </a:xfrm>
            <a:custGeom>
              <a:avLst/>
              <a:gdLst>
                <a:gd name="connsiteX0" fmla="*/ 291916 w 600159"/>
                <a:gd name="connsiteY0" fmla="*/ 119185 h 599312"/>
                <a:gd name="connsiteX1" fmla="*/ 313425 w 600159"/>
                <a:gd name="connsiteY1" fmla="*/ 140667 h 599312"/>
                <a:gd name="connsiteX2" fmla="*/ 313425 w 600159"/>
                <a:gd name="connsiteY2" fmla="*/ 294692 h 599312"/>
                <a:gd name="connsiteX3" fmla="*/ 454526 w 600159"/>
                <a:gd name="connsiteY3" fmla="*/ 294692 h 599312"/>
                <a:gd name="connsiteX4" fmla="*/ 476035 w 600159"/>
                <a:gd name="connsiteY4" fmla="*/ 316173 h 599312"/>
                <a:gd name="connsiteX5" fmla="*/ 454526 w 600159"/>
                <a:gd name="connsiteY5" fmla="*/ 337655 h 599312"/>
                <a:gd name="connsiteX6" fmla="*/ 291916 w 600159"/>
                <a:gd name="connsiteY6" fmla="*/ 337655 h 599312"/>
                <a:gd name="connsiteX7" fmla="*/ 270407 w 600159"/>
                <a:gd name="connsiteY7" fmla="*/ 316173 h 599312"/>
                <a:gd name="connsiteX8" fmla="*/ 270407 w 600159"/>
                <a:gd name="connsiteY8" fmla="*/ 140667 h 599312"/>
                <a:gd name="connsiteX9" fmla="*/ 291916 w 600159"/>
                <a:gd name="connsiteY9" fmla="*/ 119185 h 599312"/>
                <a:gd name="connsiteX10" fmla="*/ 300080 w 600159"/>
                <a:gd name="connsiteY10" fmla="*/ 42961 h 599312"/>
                <a:gd name="connsiteX11" fmla="*/ 43022 w 600159"/>
                <a:gd name="connsiteY11" fmla="*/ 299656 h 599312"/>
                <a:gd name="connsiteX12" fmla="*/ 300080 w 600159"/>
                <a:gd name="connsiteY12" fmla="*/ 556351 h 599312"/>
                <a:gd name="connsiteX13" fmla="*/ 557137 w 600159"/>
                <a:gd name="connsiteY13" fmla="*/ 299656 h 599312"/>
                <a:gd name="connsiteX14" fmla="*/ 300080 w 600159"/>
                <a:gd name="connsiteY14" fmla="*/ 42961 h 599312"/>
                <a:gd name="connsiteX15" fmla="*/ 300080 w 600159"/>
                <a:gd name="connsiteY15" fmla="*/ 0 h 599312"/>
                <a:gd name="connsiteX16" fmla="*/ 600159 w 600159"/>
                <a:gd name="connsiteY16" fmla="*/ 299656 h 599312"/>
                <a:gd name="connsiteX17" fmla="*/ 300080 w 600159"/>
                <a:gd name="connsiteY17" fmla="*/ 599312 h 599312"/>
                <a:gd name="connsiteX18" fmla="*/ 0 w 600159"/>
                <a:gd name="connsiteY18" fmla="*/ 299656 h 599312"/>
                <a:gd name="connsiteX19" fmla="*/ 300080 w 600159"/>
                <a:gd name="connsiteY19" fmla="*/ 0 h 59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0159" h="599312">
                  <a:moveTo>
                    <a:pt x="291916" y="119185"/>
                  </a:moveTo>
                  <a:cubicBezTo>
                    <a:pt x="303746" y="119185"/>
                    <a:pt x="313425" y="128852"/>
                    <a:pt x="313425" y="140667"/>
                  </a:cubicBezTo>
                  <a:lnTo>
                    <a:pt x="313425" y="294692"/>
                  </a:lnTo>
                  <a:lnTo>
                    <a:pt x="454526" y="294692"/>
                  </a:lnTo>
                  <a:cubicBezTo>
                    <a:pt x="466356" y="294692"/>
                    <a:pt x="476035" y="304358"/>
                    <a:pt x="476035" y="316173"/>
                  </a:cubicBezTo>
                  <a:cubicBezTo>
                    <a:pt x="476035" y="327988"/>
                    <a:pt x="466356" y="337655"/>
                    <a:pt x="454526" y="337655"/>
                  </a:cubicBezTo>
                  <a:lnTo>
                    <a:pt x="291916" y="337655"/>
                  </a:lnTo>
                  <a:cubicBezTo>
                    <a:pt x="280086" y="337655"/>
                    <a:pt x="270407" y="327988"/>
                    <a:pt x="270407" y="316173"/>
                  </a:cubicBezTo>
                  <a:lnTo>
                    <a:pt x="270407" y="140667"/>
                  </a:lnTo>
                  <a:cubicBezTo>
                    <a:pt x="270407" y="128852"/>
                    <a:pt x="280086" y="119185"/>
                    <a:pt x="291916" y="119185"/>
                  </a:cubicBezTo>
                  <a:close/>
                  <a:moveTo>
                    <a:pt x="300080" y="42961"/>
                  </a:moveTo>
                  <a:cubicBezTo>
                    <a:pt x="158322" y="42961"/>
                    <a:pt x="43022" y="158098"/>
                    <a:pt x="43022" y="299656"/>
                  </a:cubicBezTo>
                  <a:cubicBezTo>
                    <a:pt x="43022" y="441214"/>
                    <a:pt x="158322" y="556351"/>
                    <a:pt x="300080" y="556351"/>
                  </a:cubicBezTo>
                  <a:cubicBezTo>
                    <a:pt x="441838" y="556351"/>
                    <a:pt x="557137" y="441214"/>
                    <a:pt x="557137" y="299656"/>
                  </a:cubicBezTo>
                  <a:cubicBezTo>
                    <a:pt x="557137" y="158098"/>
                    <a:pt x="441838" y="42961"/>
                    <a:pt x="300080" y="42961"/>
                  </a:cubicBezTo>
                  <a:close/>
                  <a:moveTo>
                    <a:pt x="300080" y="0"/>
                  </a:moveTo>
                  <a:cubicBezTo>
                    <a:pt x="465715" y="0"/>
                    <a:pt x="600159" y="134470"/>
                    <a:pt x="600159" y="299656"/>
                  </a:cubicBezTo>
                  <a:cubicBezTo>
                    <a:pt x="600159" y="464843"/>
                    <a:pt x="465715" y="599312"/>
                    <a:pt x="300080" y="599312"/>
                  </a:cubicBezTo>
                  <a:cubicBezTo>
                    <a:pt x="134659" y="599312"/>
                    <a:pt x="0" y="465058"/>
                    <a:pt x="0" y="299656"/>
                  </a:cubicBezTo>
                  <a:cubicBezTo>
                    <a:pt x="0" y="134470"/>
                    <a:pt x="134659" y="0"/>
                    <a:pt x="300080" y="0"/>
                  </a:cubicBezTo>
                  <a:close/>
                </a:path>
              </a:pathLst>
            </a:custGeom>
            <a:solidFill>
              <a:srgbClr val="30B5C5"/>
            </a:solidFill>
            <a:ln>
              <a:noFill/>
            </a:ln>
          </p:spPr>
          <p:txBody>
            <a:bodyPr>
              <a:noAutofit/>
            </a:bodyPr>
            <a:lstStyle/>
            <a:p>
              <a:pPr fontAlgn="ctr"/>
              <a:endParaRPr lang="en-US" altLang="zh-CN" sz="1200" dirty="0"/>
            </a:p>
          </p:txBody>
        </p:sp>
        <p:sp>
          <p:nvSpPr>
            <p:cNvPr id="31" name="settings-tool_1475">
              <a:extLst>
                <a:ext uri="{FF2B5EF4-FFF2-40B4-BE49-F238E27FC236}">
                  <a16:creationId xmlns:a16="http://schemas.microsoft.com/office/drawing/2014/main" xmlns="" id="{4642EEE5-1B0A-4A2F-AD70-08961CBAC65A}"/>
                </a:ext>
              </a:extLst>
            </p:cNvPr>
            <p:cNvSpPr>
              <a:spLocks noChangeAspect="1"/>
            </p:cNvSpPr>
            <p:nvPr/>
          </p:nvSpPr>
          <p:spPr bwMode="gray">
            <a:xfrm>
              <a:off x="9758291" y="3595898"/>
              <a:ext cx="418016" cy="409450"/>
            </a:xfrm>
            <a:custGeom>
              <a:avLst/>
              <a:gdLst>
                <a:gd name="T0" fmla="*/ 141 w 313"/>
                <a:gd name="T1" fmla="*/ 307 h 307"/>
                <a:gd name="T2" fmla="*/ 105 w 313"/>
                <a:gd name="T3" fmla="*/ 261 h 307"/>
                <a:gd name="T4" fmla="*/ 58 w 313"/>
                <a:gd name="T5" fmla="*/ 274 h 307"/>
                <a:gd name="T6" fmla="*/ 47 w 313"/>
                <a:gd name="T7" fmla="*/ 204 h 307"/>
                <a:gd name="T8" fmla="*/ 0 w 313"/>
                <a:gd name="T9" fmla="*/ 170 h 307"/>
                <a:gd name="T10" fmla="*/ 43 w 313"/>
                <a:gd name="T11" fmla="*/ 114 h 307"/>
                <a:gd name="T12" fmla="*/ 34 w 313"/>
                <a:gd name="T13" fmla="*/ 57 h 307"/>
                <a:gd name="T14" fmla="*/ 63 w 313"/>
                <a:gd name="T15" fmla="*/ 32 h 307"/>
                <a:gd name="T16" fmla="*/ 116 w 313"/>
                <a:gd name="T17" fmla="*/ 42 h 307"/>
                <a:gd name="T18" fmla="*/ 172 w 313"/>
                <a:gd name="T19" fmla="*/ 0 h 307"/>
                <a:gd name="T20" fmla="*/ 208 w 313"/>
                <a:gd name="T21" fmla="*/ 46 h 307"/>
                <a:gd name="T22" fmla="*/ 255 w 313"/>
                <a:gd name="T23" fmla="*/ 33 h 307"/>
                <a:gd name="T24" fmla="*/ 266 w 313"/>
                <a:gd name="T25" fmla="*/ 103 h 307"/>
                <a:gd name="T26" fmla="*/ 313 w 313"/>
                <a:gd name="T27" fmla="*/ 137 h 307"/>
                <a:gd name="T28" fmla="*/ 270 w 313"/>
                <a:gd name="T29" fmla="*/ 193 h 307"/>
                <a:gd name="T30" fmla="*/ 279 w 313"/>
                <a:gd name="T31" fmla="*/ 250 h 307"/>
                <a:gd name="T32" fmla="*/ 250 w 313"/>
                <a:gd name="T33" fmla="*/ 275 h 307"/>
                <a:gd name="T34" fmla="*/ 209 w 313"/>
                <a:gd name="T35" fmla="*/ 261 h 307"/>
                <a:gd name="T36" fmla="*/ 173 w 313"/>
                <a:gd name="T37" fmla="*/ 307 h 307"/>
                <a:gd name="T38" fmla="*/ 169 w 313"/>
                <a:gd name="T39" fmla="*/ 290 h 307"/>
                <a:gd name="T40" fmla="*/ 187 w 313"/>
                <a:gd name="T41" fmla="*/ 250 h 307"/>
                <a:gd name="T42" fmla="*/ 212 w 313"/>
                <a:gd name="T43" fmla="*/ 243 h 307"/>
                <a:gd name="T44" fmla="*/ 263 w 313"/>
                <a:gd name="T45" fmla="*/ 241 h 307"/>
                <a:gd name="T46" fmla="*/ 248 w 313"/>
                <a:gd name="T47" fmla="*/ 201 h 307"/>
                <a:gd name="T48" fmla="*/ 261 w 313"/>
                <a:gd name="T49" fmla="*/ 178 h 307"/>
                <a:gd name="T50" fmla="*/ 296 w 313"/>
                <a:gd name="T51" fmla="*/ 142 h 307"/>
                <a:gd name="T52" fmla="*/ 256 w 313"/>
                <a:gd name="T53" fmla="*/ 124 h 307"/>
                <a:gd name="T54" fmla="*/ 248 w 313"/>
                <a:gd name="T55" fmla="*/ 99 h 307"/>
                <a:gd name="T56" fmla="*/ 246 w 313"/>
                <a:gd name="T57" fmla="*/ 49 h 307"/>
                <a:gd name="T58" fmla="*/ 205 w 313"/>
                <a:gd name="T59" fmla="*/ 64 h 307"/>
                <a:gd name="T60" fmla="*/ 182 w 313"/>
                <a:gd name="T61" fmla="*/ 52 h 307"/>
                <a:gd name="T62" fmla="*/ 144 w 313"/>
                <a:gd name="T63" fmla="*/ 17 h 307"/>
                <a:gd name="T64" fmla="*/ 126 w 313"/>
                <a:gd name="T65" fmla="*/ 57 h 307"/>
                <a:gd name="T66" fmla="*/ 101 w 313"/>
                <a:gd name="T67" fmla="*/ 64 h 307"/>
                <a:gd name="T68" fmla="*/ 50 w 313"/>
                <a:gd name="T69" fmla="*/ 66 h 307"/>
                <a:gd name="T70" fmla="*/ 65 w 313"/>
                <a:gd name="T71" fmla="*/ 106 h 307"/>
                <a:gd name="T72" fmla="*/ 52 w 313"/>
                <a:gd name="T73" fmla="*/ 129 h 307"/>
                <a:gd name="T74" fmla="*/ 17 w 313"/>
                <a:gd name="T75" fmla="*/ 165 h 307"/>
                <a:gd name="T76" fmla="*/ 57 w 313"/>
                <a:gd name="T77" fmla="*/ 183 h 307"/>
                <a:gd name="T78" fmla="*/ 65 w 313"/>
                <a:gd name="T79" fmla="*/ 208 h 307"/>
                <a:gd name="T80" fmla="*/ 67 w 313"/>
                <a:gd name="T81" fmla="*/ 258 h 307"/>
                <a:gd name="T82" fmla="*/ 108 w 313"/>
                <a:gd name="T83" fmla="*/ 243 h 307"/>
                <a:gd name="T84" fmla="*/ 131 w 313"/>
                <a:gd name="T85" fmla="*/ 255 h 307"/>
                <a:gd name="T86" fmla="*/ 157 w 313"/>
                <a:gd name="T87" fmla="*/ 209 h 307"/>
                <a:gd name="T88" fmla="*/ 157 w 313"/>
                <a:gd name="T89" fmla="*/ 99 h 307"/>
                <a:gd name="T90" fmla="*/ 157 w 313"/>
                <a:gd name="T91" fmla="*/ 209 h 307"/>
                <a:gd name="T92" fmla="*/ 118 w 313"/>
                <a:gd name="T93" fmla="*/ 154 h 307"/>
                <a:gd name="T94" fmla="*/ 195 w 313"/>
                <a:gd name="T95" fmla="*/ 15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307">
                  <a:moveTo>
                    <a:pt x="173" y="307"/>
                  </a:moveTo>
                  <a:lnTo>
                    <a:pt x="141" y="307"/>
                  </a:lnTo>
                  <a:cubicBezTo>
                    <a:pt x="135" y="307"/>
                    <a:pt x="133" y="307"/>
                    <a:pt x="116" y="265"/>
                  </a:cubicBezTo>
                  <a:lnTo>
                    <a:pt x="105" y="261"/>
                  </a:lnTo>
                  <a:cubicBezTo>
                    <a:pt x="70" y="276"/>
                    <a:pt x="66" y="276"/>
                    <a:pt x="64" y="276"/>
                  </a:cubicBezTo>
                  <a:cubicBezTo>
                    <a:pt x="62" y="276"/>
                    <a:pt x="59" y="275"/>
                    <a:pt x="58" y="274"/>
                  </a:cubicBezTo>
                  <a:lnTo>
                    <a:pt x="35" y="251"/>
                  </a:lnTo>
                  <a:cubicBezTo>
                    <a:pt x="30" y="247"/>
                    <a:pt x="29" y="246"/>
                    <a:pt x="47" y="204"/>
                  </a:cubicBezTo>
                  <a:lnTo>
                    <a:pt x="43" y="194"/>
                  </a:lnTo>
                  <a:cubicBezTo>
                    <a:pt x="0" y="178"/>
                    <a:pt x="0" y="176"/>
                    <a:pt x="0" y="170"/>
                  </a:cubicBezTo>
                  <a:lnTo>
                    <a:pt x="0" y="138"/>
                  </a:lnTo>
                  <a:cubicBezTo>
                    <a:pt x="0" y="132"/>
                    <a:pt x="0" y="130"/>
                    <a:pt x="43" y="114"/>
                  </a:cubicBezTo>
                  <a:lnTo>
                    <a:pt x="47" y="103"/>
                  </a:lnTo>
                  <a:cubicBezTo>
                    <a:pt x="28" y="63"/>
                    <a:pt x="29" y="61"/>
                    <a:pt x="34" y="57"/>
                  </a:cubicBezTo>
                  <a:lnTo>
                    <a:pt x="57" y="34"/>
                  </a:lnTo>
                  <a:cubicBezTo>
                    <a:pt x="59" y="33"/>
                    <a:pt x="61" y="32"/>
                    <a:pt x="63" y="32"/>
                  </a:cubicBezTo>
                  <a:cubicBezTo>
                    <a:pt x="65" y="32"/>
                    <a:pt x="69" y="32"/>
                    <a:pt x="105" y="47"/>
                  </a:cubicBezTo>
                  <a:lnTo>
                    <a:pt x="116" y="42"/>
                  </a:lnTo>
                  <a:cubicBezTo>
                    <a:pt x="131" y="0"/>
                    <a:pt x="133" y="0"/>
                    <a:pt x="140" y="0"/>
                  </a:cubicBezTo>
                  <a:lnTo>
                    <a:pt x="172" y="0"/>
                  </a:lnTo>
                  <a:cubicBezTo>
                    <a:pt x="178" y="0"/>
                    <a:pt x="180" y="0"/>
                    <a:pt x="197" y="42"/>
                  </a:cubicBezTo>
                  <a:lnTo>
                    <a:pt x="208" y="46"/>
                  </a:lnTo>
                  <a:cubicBezTo>
                    <a:pt x="243" y="31"/>
                    <a:pt x="247" y="31"/>
                    <a:pt x="249" y="31"/>
                  </a:cubicBezTo>
                  <a:cubicBezTo>
                    <a:pt x="251" y="31"/>
                    <a:pt x="254" y="32"/>
                    <a:pt x="255" y="33"/>
                  </a:cubicBezTo>
                  <a:lnTo>
                    <a:pt x="278" y="56"/>
                  </a:lnTo>
                  <a:cubicBezTo>
                    <a:pt x="283" y="60"/>
                    <a:pt x="284" y="61"/>
                    <a:pt x="266" y="103"/>
                  </a:cubicBezTo>
                  <a:lnTo>
                    <a:pt x="270" y="113"/>
                  </a:lnTo>
                  <a:cubicBezTo>
                    <a:pt x="313" y="129"/>
                    <a:pt x="313" y="131"/>
                    <a:pt x="313" y="137"/>
                  </a:cubicBezTo>
                  <a:lnTo>
                    <a:pt x="313" y="169"/>
                  </a:lnTo>
                  <a:cubicBezTo>
                    <a:pt x="313" y="175"/>
                    <a:pt x="313" y="177"/>
                    <a:pt x="270" y="193"/>
                  </a:cubicBezTo>
                  <a:lnTo>
                    <a:pt x="266" y="204"/>
                  </a:lnTo>
                  <a:cubicBezTo>
                    <a:pt x="285" y="244"/>
                    <a:pt x="284" y="246"/>
                    <a:pt x="279" y="250"/>
                  </a:cubicBezTo>
                  <a:lnTo>
                    <a:pt x="256" y="273"/>
                  </a:lnTo>
                  <a:cubicBezTo>
                    <a:pt x="255" y="274"/>
                    <a:pt x="252" y="275"/>
                    <a:pt x="250" y="275"/>
                  </a:cubicBezTo>
                  <a:lnTo>
                    <a:pt x="250" y="275"/>
                  </a:lnTo>
                  <a:cubicBezTo>
                    <a:pt x="248" y="275"/>
                    <a:pt x="244" y="275"/>
                    <a:pt x="209" y="261"/>
                  </a:cubicBezTo>
                  <a:lnTo>
                    <a:pt x="197" y="265"/>
                  </a:lnTo>
                  <a:cubicBezTo>
                    <a:pt x="182" y="307"/>
                    <a:pt x="180" y="307"/>
                    <a:pt x="173" y="307"/>
                  </a:cubicBezTo>
                  <a:close/>
                  <a:moveTo>
                    <a:pt x="146" y="290"/>
                  </a:moveTo>
                  <a:lnTo>
                    <a:pt x="169" y="290"/>
                  </a:lnTo>
                  <a:cubicBezTo>
                    <a:pt x="172" y="283"/>
                    <a:pt x="178" y="268"/>
                    <a:pt x="182" y="255"/>
                  </a:cubicBezTo>
                  <a:cubicBezTo>
                    <a:pt x="183" y="253"/>
                    <a:pt x="185" y="251"/>
                    <a:pt x="187" y="250"/>
                  </a:cubicBezTo>
                  <a:lnTo>
                    <a:pt x="205" y="243"/>
                  </a:lnTo>
                  <a:cubicBezTo>
                    <a:pt x="207" y="242"/>
                    <a:pt x="210" y="242"/>
                    <a:pt x="212" y="243"/>
                  </a:cubicBezTo>
                  <a:cubicBezTo>
                    <a:pt x="225" y="249"/>
                    <a:pt x="240" y="255"/>
                    <a:pt x="247" y="257"/>
                  </a:cubicBezTo>
                  <a:lnTo>
                    <a:pt x="263" y="241"/>
                  </a:lnTo>
                  <a:cubicBezTo>
                    <a:pt x="261" y="235"/>
                    <a:pt x="254" y="220"/>
                    <a:pt x="249" y="208"/>
                  </a:cubicBezTo>
                  <a:cubicBezTo>
                    <a:pt x="247" y="206"/>
                    <a:pt x="247" y="203"/>
                    <a:pt x="248" y="201"/>
                  </a:cubicBezTo>
                  <a:lnTo>
                    <a:pt x="256" y="183"/>
                  </a:lnTo>
                  <a:cubicBezTo>
                    <a:pt x="257" y="181"/>
                    <a:pt x="258" y="179"/>
                    <a:pt x="261" y="178"/>
                  </a:cubicBezTo>
                  <a:cubicBezTo>
                    <a:pt x="274" y="173"/>
                    <a:pt x="289" y="167"/>
                    <a:pt x="296" y="164"/>
                  </a:cubicBezTo>
                  <a:lnTo>
                    <a:pt x="296" y="142"/>
                  </a:lnTo>
                  <a:cubicBezTo>
                    <a:pt x="289" y="139"/>
                    <a:pt x="274" y="133"/>
                    <a:pt x="261" y="129"/>
                  </a:cubicBezTo>
                  <a:cubicBezTo>
                    <a:pt x="259" y="128"/>
                    <a:pt x="257" y="126"/>
                    <a:pt x="256" y="124"/>
                  </a:cubicBezTo>
                  <a:lnTo>
                    <a:pt x="248" y="106"/>
                  </a:lnTo>
                  <a:cubicBezTo>
                    <a:pt x="247" y="104"/>
                    <a:pt x="247" y="101"/>
                    <a:pt x="248" y="99"/>
                  </a:cubicBezTo>
                  <a:cubicBezTo>
                    <a:pt x="254" y="86"/>
                    <a:pt x="260" y="72"/>
                    <a:pt x="263" y="65"/>
                  </a:cubicBezTo>
                  <a:lnTo>
                    <a:pt x="246" y="49"/>
                  </a:lnTo>
                  <a:cubicBezTo>
                    <a:pt x="240" y="51"/>
                    <a:pt x="225" y="58"/>
                    <a:pt x="212" y="64"/>
                  </a:cubicBezTo>
                  <a:cubicBezTo>
                    <a:pt x="210" y="65"/>
                    <a:pt x="207" y="65"/>
                    <a:pt x="205" y="64"/>
                  </a:cubicBezTo>
                  <a:lnTo>
                    <a:pt x="187" y="57"/>
                  </a:lnTo>
                  <a:cubicBezTo>
                    <a:pt x="185" y="56"/>
                    <a:pt x="183" y="54"/>
                    <a:pt x="182" y="52"/>
                  </a:cubicBezTo>
                  <a:cubicBezTo>
                    <a:pt x="177" y="39"/>
                    <a:pt x="171" y="24"/>
                    <a:pt x="167" y="17"/>
                  </a:cubicBezTo>
                  <a:lnTo>
                    <a:pt x="144" y="17"/>
                  </a:lnTo>
                  <a:cubicBezTo>
                    <a:pt x="141" y="24"/>
                    <a:pt x="135" y="39"/>
                    <a:pt x="131" y="52"/>
                  </a:cubicBezTo>
                  <a:cubicBezTo>
                    <a:pt x="130" y="54"/>
                    <a:pt x="128" y="56"/>
                    <a:pt x="126" y="57"/>
                  </a:cubicBezTo>
                  <a:lnTo>
                    <a:pt x="108" y="64"/>
                  </a:lnTo>
                  <a:cubicBezTo>
                    <a:pt x="106" y="65"/>
                    <a:pt x="103" y="65"/>
                    <a:pt x="101" y="64"/>
                  </a:cubicBezTo>
                  <a:cubicBezTo>
                    <a:pt x="88" y="58"/>
                    <a:pt x="73" y="52"/>
                    <a:pt x="66" y="50"/>
                  </a:cubicBezTo>
                  <a:lnTo>
                    <a:pt x="50" y="66"/>
                  </a:lnTo>
                  <a:cubicBezTo>
                    <a:pt x="52" y="72"/>
                    <a:pt x="59" y="87"/>
                    <a:pt x="65" y="99"/>
                  </a:cubicBezTo>
                  <a:cubicBezTo>
                    <a:pt x="66" y="101"/>
                    <a:pt x="66" y="104"/>
                    <a:pt x="65" y="106"/>
                  </a:cubicBezTo>
                  <a:lnTo>
                    <a:pt x="57" y="124"/>
                  </a:lnTo>
                  <a:cubicBezTo>
                    <a:pt x="56" y="126"/>
                    <a:pt x="55" y="128"/>
                    <a:pt x="52" y="129"/>
                  </a:cubicBezTo>
                  <a:cubicBezTo>
                    <a:pt x="39" y="134"/>
                    <a:pt x="24" y="140"/>
                    <a:pt x="17" y="143"/>
                  </a:cubicBezTo>
                  <a:lnTo>
                    <a:pt x="17" y="165"/>
                  </a:lnTo>
                  <a:cubicBezTo>
                    <a:pt x="24" y="168"/>
                    <a:pt x="39" y="174"/>
                    <a:pt x="52" y="179"/>
                  </a:cubicBezTo>
                  <a:cubicBezTo>
                    <a:pt x="55" y="179"/>
                    <a:pt x="56" y="181"/>
                    <a:pt x="57" y="183"/>
                  </a:cubicBezTo>
                  <a:lnTo>
                    <a:pt x="65" y="201"/>
                  </a:lnTo>
                  <a:cubicBezTo>
                    <a:pt x="66" y="203"/>
                    <a:pt x="66" y="206"/>
                    <a:pt x="65" y="208"/>
                  </a:cubicBezTo>
                  <a:cubicBezTo>
                    <a:pt x="59" y="221"/>
                    <a:pt x="53" y="235"/>
                    <a:pt x="50" y="242"/>
                  </a:cubicBezTo>
                  <a:lnTo>
                    <a:pt x="67" y="258"/>
                  </a:lnTo>
                  <a:cubicBezTo>
                    <a:pt x="73" y="256"/>
                    <a:pt x="88" y="249"/>
                    <a:pt x="101" y="243"/>
                  </a:cubicBezTo>
                  <a:cubicBezTo>
                    <a:pt x="103" y="242"/>
                    <a:pt x="106" y="242"/>
                    <a:pt x="108" y="243"/>
                  </a:cubicBezTo>
                  <a:lnTo>
                    <a:pt x="126" y="251"/>
                  </a:lnTo>
                  <a:cubicBezTo>
                    <a:pt x="128" y="251"/>
                    <a:pt x="130" y="253"/>
                    <a:pt x="131" y="255"/>
                  </a:cubicBezTo>
                  <a:cubicBezTo>
                    <a:pt x="136" y="268"/>
                    <a:pt x="142" y="283"/>
                    <a:pt x="146" y="290"/>
                  </a:cubicBezTo>
                  <a:close/>
                  <a:moveTo>
                    <a:pt x="157" y="209"/>
                  </a:moveTo>
                  <a:cubicBezTo>
                    <a:pt x="126" y="209"/>
                    <a:pt x="100" y="184"/>
                    <a:pt x="100" y="154"/>
                  </a:cubicBezTo>
                  <a:cubicBezTo>
                    <a:pt x="100" y="123"/>
                    <a:pt x="126" y="99"/>
                    <a:pt x="157" y="99"/>
                  </a:cubicBezTo>
                  <a:cubicBezTo>
                    <a:pt x="187" y="99"/>
                    <a:pt x="213" y="123"/>
                    <a:pt x="213" y="154"/>
                  </a:cubicBezTo>
                  <a:cubicBezTo>
                    <a:pt x="213" y="184"/>
                    <a:pt x="187" y="209"/>
                    <a:pt x="157" y="209"/>
                  </a:cubicBezTo>
                  <a:close/>
                  <a:moveTo>
                    <a:pt x="157" y="116"/>
                  </a:moveTo>
                  <a:cubicBezTo>
                    <a:pt x="135" y="116"/>
                    <a:pt x="118" y="133"/>
                    <a:pt x="118" y="154"/>
                  </a:cubicBezTo>
                  <a:cubicBezTo>
                    <a:pt x="118" y="174"/>
                    <a:pt x="135" y="191"/>
                    <a:pt x="157" y="191"/>
                  </a:cubicBezTo>
                  <a:cubicBezTo>
                    <a:pt x="178" y="191"/>
                    <a:pt x="195" y="174"/>
                    <a:pt x="195" y="154"/>
                  </a:cubicBezTo>
                  <a:cubicBezTo>
                    <a:pt x="195" y="133"/>
                    <a:pt x="178" y="116"/>
                    <a:pt x="157" y="116"/>
                  </a:cubicBezTo>
                  <a:close/>
                </a:path>
              </a:pathLst>
            </a:custGeom>
            <a:solidFill>
              <a:srgbClr val="30B5C5"/>
            </a:solidFill>
            <a:ln>
              <a:noFill/>
            </a:ln>
          </p:spPr>
          <p:txBody>
            <a:bodyPr>
              <a:noAutofit/>
            </a:bodyPr>
            <a:lstStyle/>
            <a:p>
              <a:pPr fontAlgn="ctr"/>
              <a:endParaRPr lang="en-US" altLang="zh-CN" sz="1200" dirty="0"/>
            </a:p>
          </p:txBody>
        </p:sp>
        <p:sp>
          <p:nvSpPr>
            <p:cNvPr id="32" name="accept-circular-button-outline_58679">
              <a:extLst>
                <a:ext uri="{FF2B5EF4-FFF2-40B4-BE49-F238E27FC236}">
                  <a16:creationId xmlns:a16="http://schemas.microsoft.com/office/drawing/2014/main" xmlns="" id="{536BCD95-CAF7-4821-A5CA-0A7A226D7723}"/>
                </a:ext>
              </a:extLst>
            </p:cNvPr>
            <p:cNvSpPr>
              <a:spLocks noChangeAspect="1"/>
            </p:cNvSpPr>
            <p:nvPr/>
          </p:nvSpPr>
          <p:spPr bwMode="gray">
            <a:xfrm>
              <a:off x="9017534" y="4449806"/>
              <a:ext cx="432723" cy="432120"/>
            </a:xfrm>
            <a:custGeom>
              <a:avLst/>
              <a:gdLst>
                <a:gd name="connsiteX0" fmla="*/ 443164 w 609403"/>
                <a:gd name="connsiteY0" fmla="*/ 187725 h 608556"/>
                <a:gd name="connsiteX1" fmla="*/ 458558 w 609403"/>
                <a:gd name="connsiteY1" fmla="*/ 194090 h 608556"/>
                <a:gd name="connsiteX2" fmla="*/ 464856 w 609403"/>
                <a:gd name="connsiteY2" fmla="*/ 209382 h 608556"/>
                <a:gd name="connsiteX3" fmla="*/ 458558 w 609403"/>
                <a:gd name="connsiteY3" fmla="*/ 224674 h 608556"/>
                <a:gd name="connsiteX4" fmla="*/ 268385 w 609403"/>
                <a:gd name="connsiteY4" fmla="*/ 414466 h 608556"/>
                <a:gd name="connsiteX5" fmla="*/ 253068 w 609403"/>
                <a:gd name="connsiteY5" fmla="*/ 420831 h 608556"/>
                <a:gd name="connsiteX6" fmla="*/ 237752 w 609403"/>
                <a:gd name="connsiteY6" fmla="*/ 414466 h 608556"/>
                <a:gd name="connsiteX7" fmla="*/ 150906 w 609403"/>
                <a:gd name="connsiteY7" fmla="*/ 327837 h 608556"/>
                <a:gd name="connsiteX8" fmla="*/ 150906 w 609403"/>
                <a:gd name="connsiteY8" fmla="*/ 297175 h 608556"/>
                <a:gd name="connsiteX9" fmla="*/ 166223 w 609403"/>
                <a:gd name="connsiteY9" fmla="*/ 290810 h 608556"/>
                <a:gd name="connsiteX10" fmla="*/ 181617 w 609403"/>
                <a:gd name="connsiteY10" fmla="*/ 297175 h 608556"/>
                <a:gd name="connsiteX11" fmla="*/ 253068 w 609403"/>
                <a:gd name="connsiteY11" fmla="*/ 368590 h 608556"/>
                <a:gd name="connsiteX12" fmla="*/ 427847 w 609403"/>
                <a:gd name="connsiteY12" fmla="*/ 194090 h 608556"/>
                <a:gd name="connsiteX13" fmla="*/ 443164 w 609403"/>
                <a:gd name="connsiteY13" fmla="*/ 187725 h 608556"/>
                <a:gd name="connsiteX14" fmla="*/ 443184 w 609403"/>
                <a:gd name="connsiteY14" fmla="*/ 187195 h 608556"/>
                <a:gd name="connsiteX15" fmla="*/ 427451 w 609403"/>
                <a:gd name="connsiteY15" fmla="*/ 193714 h 608556"/>
                <a:gd name="connsiteX16" fmla="*/ 253077 w 609403"/>
                <a:gd name="connsiteY16" fmla="*/ 367795 h 608556"/>
                <a:gd name="connsiteX17" fmla="*/ 181944 w 609403"/>
                <a:gd name="connsiteY17" fmla="*/ 296781 h 608556"/>
                <a:gd name="connsiteX18" fmla="*/ 150614 w 609403"/>
                <a:gd name="connsiteY18" fmla="*/ 296781 h 608556"/>
                <a:gd name="connsiteX19" fmla="*/ 150614 w 609403"/>
                <a:gd name="connsiteY19" fmla="*/ 328136 h 608556"/>
                <a:gd name="connsiteX20" fmla="*/ 237374 w 609403"/>
                <a:gd name="connsiteY20" fmla="*/ 414827 h 608556"/>
                <a:gd name="connsiteX21" fmla="*/ 253077 w 609403"/>
                <a:gd name="connsiteY21" fmla="*/ 421346 h 608556"/>
                <a:gd name="connsiteX22" fmla="*/ 268781 w 609403"/>
                <a:gd name="connsiteY22" fmla="*/ 414827 h 608556"/>
                <a:gd name="connsiteX23" fmla="*/ 458859 w 609403"/>
                <a:gd name="connsiteY23" fmla="*/ 225069 h 608556"/>
                <a:gd name="connsiteX24" fmla="*/ 458859 w 609403"/>
                <a:gd name="connsiteY24" fmla="*/ 193714 h 608556"/>
                <a:gd name="connsiteX25" fmla="*/ 443184 w 609403"/>
                <a:gd name="connsiteY25" fmla="*/ 187195 h 608556"/>
                <a:gd name="connsiteX26" fmla="*/ 443164 w 609403"/>
                <a:gd name="connsiteY26" fmla="*/ 186716 h 608556"/>
                <a:gd name="connsiteX27" fmla="*/ 459258 w 609403"/>
                <a:gd name="connsiteY27" fmla="*/ 193314 h 608556"/>
                <a:gd name="connsiteX28" fmla="*/ 465944 w 609403"/>
                <a:gd name="connsiteY28" fmla="*/ 209382 h 608556"/>
                <a:gd name="connsiteX29" fmla="*/ 459258 w 609403"/>
                <a:gd name="connsiteY29" fmla="*/ 225373 h 608556"/>
                <a:gd name="connsiteX30" fmla="*/ 269162 w 609403"/>
                <a:gd name="connsiteY30" fmla="*/ 415242 h 608556"/>
                <a:gd name="connsiteX31" fmla="*/ 253068 w 609403"/>
                <a:gd name="connsiteY31" fmla="*/ 421840 h 608556"/>
                <a:gd name="connsiteX32" fmla="*/ 237052 w 609403"/>
                <a:gd name="connsiteY32" fmla="*/ 415242 h 608556"/>
                <a:gd name="connsiteX33" fmla="*/ 150206 w 609403"/>
                <a:gd name="connsiteY33" fmla="*/ 328536 h 608556"/>
                <a:gd name="connsiteX34" fmla="*/ 150206 w 609403"/>
                <a:gd name="connsiteY34" fmla="*/ 296477 h 608556"/>
                <a:gd name="connsiteX35" fmla="*/ 166223 w 609403"/>
                <a:gd name="connsiteY35" fmla="*/ 289801 h 608556"/>
                <a:gd name="connsiteX36" fmla="*/ 182317 w 609403"/>
                <a:gd name="connsiteY36" fmla="*/ 296477 h 608556"/>
                <a:gd name="connsiteX37" fmla="*/ 253068 w 609403"/>
                <a:gd name="connsiteY37" fmla="*/ 367115 h 608556"/>
                <a:gd name="connsiteX38" fmla="*/ 427147 w 609403"/>
                <a:gd name="connsiteY38" fmla="*/ 193314 h 608556"/>
                <a:gd name="connsiteX39" fmla="*/ 443164 w 609403"/>
                <a:gd name="connsiteY39" fmla="*/ 186716 h 608556"/>
                <a:gd name="connsiteX40" fmla="*/ 304663 w 609403"/>
                <a:gd name="connsiteY40" fmla="*/ 45415 h 608556"/>
                <a:gd name="connsiteX41" fmla="*/ 121352 w 609403"/>
                <a:gd name="connsiteY41" fmla="*/ 121183 h 608556"/>
                <a:gd name="connsiteX42" fmla="*/ 45478 w 609403"/>
                <a:gd name="connsiteY42" fmla="*/ 304239 h 608556"/>
                <a:gd name="connsiteX43" fmla="*/ 121352 w 609403"/>
                <a:gd name="connsiteY43" fmla="*/ 487295 h 608556"/>
                <a:gd name="connsiteX44" fmla="*/ 304663 w 609403"/>
                <a:gd name="connsiteY44" fmla="*/ 563141 h 608556"/>
                <a:gd name="connsiteX45" fmla="*/ 487973 w 609403"/>
                <a:gd name="connsiteY45" fmla="*/ 487295 h 608556"/>
                <a:gd name="connsiteX46" fmla="*/ 563925 w 609403"/>
                <a:gd name="connsiteY46" fmla="*/ 304239 h 608556"/>
                <a:gd name="connsiteX47" fmla="*/ 487973 w 609403"/>
                <a:gd name="connsiteY47" fmla="*/ 121183 h 608556"/>
                <a:gd name="connsiteX48" fmla="*/ 304663 w 609403"/>
                <a:gd name="connsiteY48" fmla="*/ 45415 h 608556"/>
                <a:gd name="connsiteX49" fmla="*/ 304699 w 609403"/>
                <a:gd name="connsiteY49" fmla="*/ 44890 h 608556"/>
                <a:gd name="connsiteX50" fmla="*/ 564518 w 609403"/>
                <a:gd name="connsiteY50" fmla="*/ 304240 h 608556"/>
                <a:gd name="connsiteX51" fmla="*/ 304699 w 609403"/>
                <a:gd name="connsiteY51" fmla="*/ 563667 h 608556"/>
                <a:gd name="connsiteX52" fmla="*/ 44957 w 609403"/>
                <a:gd name="connsiteY52" fmla="*/ 304240 h 608556"/>
                <a:gd name="connsiteX53" fmla="*/ 304699 w 609403"/>
                <a:gd name="connsiteY53" fmla="*/ 44890 h 608556"/>
                <a:gd name="connsiteX54" fmla="*/ 304663 w 609403"/>
                <a:gd name="connsiteY54" fmla="*/ 44328 h 608556"/>
                <a:gd name="connsiteX55" fmla="*/ 120652 w 609403"/>
                <a:gd name="connsiteY55" fmla="*/ 120485 h 608556"/>
                <a:gd name="connsiteX56" fmla="*/ 44389 w 609403"/>
                <a:gd name="connsiteY56" fmla="*/ 304239 h 608556"/>
                <a:gd name="connsiteX57" fmla="*/ 120652 w 609403"/>
                <a:gd name="connsiteY57" fmla="*/ 488071 h 608556"/>
                <a:gd name="connsiteX58" fmla="*/ 304663 w 609403"/>
                <a:gd name="connsiteY58" fmla="*/ 564228 h 608556"/>
                <a:gd name="connsiteX59" fmla="*/ 488751 w 609403"/>
                <a:gd name="connsiteY59" fmla="*/ 488071 h 608556"/>
                <a:gd name="connsiteX60" fmla="*/ 565014 w 609403"/>
                <a:gd name="connsiteY60" fmla="*/ 304239 h 608556"/>
                <a:gd name="connsiteX61" fmla="*/ 488751 w 609403"/>
                <a:gd name="connsiteY61" fmla="*/ 120485 h 608556"/>
                <a:gd name="connsiteX62" fmla="*/ 304663 w 609403"/>
                <a:gd name="connsiteY62" fmla="*/ 44328 h 608556"/>
                <a:gd name="connsiteX63" fmla="*/ 304663 w 609403"/>
                <a:gd name="connsiteY63" fmla="*/ 1009 h 608556"/>
                <a:gd name="connsiteX64" fmla="*/ 422905 w 609403"/>
                <a:gd name="connsiteY64" fmla="*/ 24920 h 608556"/>
                <a:gd name="connsiteX65" fmla="*/ 519380 w 609403"/>
                <a:gd name="connsiteY65" fmla="*/ 89820 h 608556"/>
                <a:gd name="connsiteX66" fmla="*/ 584449 w 609403"/>
                <a:gd name="connsiteY66" fmla="*/ 186239 h 608556"/>
                <a:gd name="connsiteX67" fmla="*/ 608315 w 609403"/>
                <a:gd name="connsiteY67" fmla="*/ 304239 h 608556"/>
                <a:gd name="connsiteX68" fmla="*/ 584449 w 609403"/>
                <a:gd name="connsiteY68" fmla="*/ 422317 h 608556"/>
                <a:gd name="connsiteX69" fmla="*/ 519380 w 609403"/>
                <a:gd name="connsiteY69" fmla="*/ 518658 h 608556"/>
                <a:gd name="connsiteX70" fmla="*/ 422905 w 609403"/>
                <a:gd name="connsiteY70" fmla="*/ 583636 h 608556"/>
                <a:gd name="connsiteX71" fmla="*/ 304663 w 609403"/>
                <a:gd name="connsiteY71" fmla="*/ 607469 h 608556"/>
                <a:gd name="connsiteX72" fmla="*/ 186498 w 609403"/>
                <a:gd name="connsiteY72" fmla="*/ 583636 h 608556"/>
                <a:gd name="connsiteX73" fmla="*/ 89945 w 609403"/>
                <a:gd name="connsiteY73" fmla="*/ 518658 h 608556"/>
                <a:gd name="connsiteX74" fmla="*/ 24954 w 609403"/>
                <a:gd name="connsiteY74" fmla="*/ 422317 h 608556"/>
                <a:gd name="connsiteX75" fmla="*/ 1011 w 609403"/>
                <a:gd name="connsiteY75" fmla="*/ 304239 h 608556"/>
                <a:gd name="connsiteX76" fmla="*/ 24954 w 609403"/>
                <a:gd name="connsiteY76" fmla="*/ 186239 h 608556"/>
                <a:gd name="connsiteX77" fmla="*/ 89945 w 609403"/>
                <a:gd name="connsiteY77" fmla="*/ 89820 h 608556"/>
                <a:gd name="connsiteX78" fmla="*/ 186498 w 609403"/>
                <a:gd name="connsiteY78" fmla="*/ 24920 h 608556"/>
                <a:gd name="connsiteX79" fmla="*/ 304663 w 609403"/>
                <a:gd name="connsiteY79" fmla="*/ 1009 h 608556"/>
                <a:gd name="connsiteX80" fmla="*/ 304699 w 609403"/>
                <a:gd name="connsiteY80" fmla="*/ 565 h 608556"/>
                <a:gd name="connsiteX81" fmla="*/ 186295 w 609403"/>
                <a:gd name="connsiteY81" fmla="*/ 24396 h 608556"/>
                <a:gd name="connsiteX82" fmla="*/ 89659 w 609403"/>
                <a:gd name="connsiteY82" fmla="*/ 89525 h 608556"/>
                <a:gd name="connsiteX83" fmla="*/ 24432 w 609403"/>
                <a:gd name="connsiteY83" fmla="*/ 186015 h 608556"/>
                <a:gd name="connsiteX84" fmla="*/ 565 w 609403"/>
                <a:gd name="connsiteY84" fmla="*/ 304240 h 608556"/>
                <a:gd name="connsiteX85" fmla="*/ 24432 w 609403"/>
                <a:gd name="connsiteY85" fmla="*/ 422542 h 608556"/>
                <a:gd name="connsiteX86" fmla="*/ 89659 w 609403"/>
                <a:gd name="connsiteY86" fmla="*/ 519032 h 608556"/>
                <a:gd name="connsiteX87" fmla="*/ 186295 w 609403"/>
                <a:gd name="connsiteY87" fmla="*/ 584083 h 608556"/>
                <a:gd name="connsiteX88" fmla="*/ 304699 w 609403"/>
                <a:gd name="connsiteY88" fmla="*/ 607992 h 608556"/>
                <a:gd name="connsiteX89" fmla="*/ 423180 w 609403"/>
                <a:gd name="connsiteY89" fmla="*/ 584083 h 608556"/>
                <a:gd name="connsiteX90" fmla="*/ 519816 w 609403"/>
                <a:gd name="connsiteY90" fmla="*/ 519032 h 608556"/>
                <a:gd name="connsiteX91" fmla="*/ 584965 w 609403"/>
                <a:gd name="connsiteY91" fmla="*/ 422542 h 608556"/>
                <a:gd name="connsiteX92" fmla="*/ 608910 w 609403"/>
                <a:gd name="connsiteY92" fmla="*/ 304240 h 608556"/>
                <a:gd name="connsiteX93" fmla="*/ 584965 w 609403"/>
                <a:gd name="connsiteY93" fmla="*/ 186015 h 608556"/>
                <a:gd name="connsiteX94" fmla="*/ 519816 w 609403"/>
                <a:gd name="connsiteY94" fmla="*/ 89525 h 608556"/>
                <a:gd name="connsiteX95" fmla="*/ 423180 w 609403"/>
                <a:gd name="connsiteY95" fmla="*/ 24396 h 608556"/>
                <a:gd name="connsiteX96" fmla="*/ 304699 w 609403"/>
                <a:gd name="connsiteY96" fmla="*/ 565 h 608556"/>
                <a:gd name="connsiteX97" fmla="*/ 304663 w 609403"/>
                <a:gd name="connsiteY97" fmla="*/ 0 h 608556"/>
                <a:gd name="connsiteX98" fmla="*/ 423294 w 609403"/>
                <a:gd name="connsiteY98" fmla="*/ 23911 h 608556"/>
                <a:gd name="connsiteX99" fmla="*/ 520158 w 609403"/>
                <a:gd name="connsiteY99" fmla="*/ 89121 h 608556"/>
                <a:gd name="connsiteX100" fmla="*/ 585459 w 609403"/>
                <a:gd name="connsiteY100" fmla="*/ 185851 h 608556"/>
                <a:gd name="connsiteX101" fmla="*/ 609403 w 609403"/>
                <a:gd name="connsiteY101" fmla="*/ 304239 h 608556"/>
                <a:gd name="connsiteX102" fmla="*/ 585459 w 609403"/>
                <a:gd name="connsiteY102" fmla="*/ 422705 h 608556"/>
                <a:gd name="connsiteX103" fmla="*/ 520158 w 609403"/>
                <a:gd name="connsiteY103" fmla="*/ 519435 h 608556"/>
                <a:gd name="connsiteX104" fmla="*/ 423294 w 609403"/>
                <a:gd name="connsiteY104" fmla="*/ 584645 h 608556"/>
                <a:gd name="connsiteX105" fmla="*/ 304663 w 609403"/>
                <a:gd name="connsiteY105" fmla="*/ 608556 h 608556"/>
                <a:gd name="connsiteX106" fmla="*/ 186109 w 609403"/>
                <a:gd name="connsiteY106" fmla="*/ 584645 h 608556"/>
                <a:gd name="connsiteX107" fmla="*/ 89245 w 609403"/>
                <a:gd name="connsiteY107" fmla="*/ 519435 h 608556"/>
                <a:gd name="connsiteX108" fmla="*/ 23944 w 609403"/>
                <a:gd name="connsiteY108" fmla="*/ 422705 h 608556"/>
                <a:gd name="connsiteX109" fmla="*/ 0 w 609403"/>
                <a:gd name="connsiteY109" fmla="*/ 304239 h 608556"/>
                <a:gd name="connsiteX110" fmla="*/ 23944 w 609403"/>
                <a:gd name="connsiteY110" fmla="*/ 185851 h 608556"/>
                <a:gd name="connsiteX111" fmla="*/ 89245 w 609403"/>
                <a:gd name="connsiteY111" fmla="*/ 89121 h 608556"/>
                <a:gd name="connsiteX112" fmla="*/ 186109 w 609403"/>
                <a:gd name="connsiteY112" fmla="*/ 23911 h 608556"/>
                <a:gd name="connsiteX113" fmla="*/ 304663 w 609403"/>
                <a:gd name="connsiteY113"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9403" h="608556">
                  <a:moveTo>
                    <a:pt x="443164" y="187725"/>
                  </a:moveTo>
                  <a:cubicBezTo>
                    <a:pt x="448995" y="187725"/>
                    <a:pt x="454437" y="189976"/>
                    <a:pt x="458558" y="194090"/>
                  </a:cubicBezTo>
                  <a:cubicBezTo>
                    <a:pt x="462601" y="198127"/>
                    <a:pt x="464856" y="203560"/>
                    <a:pt x="464856" y="209382"/>
                  </a:cubicBezTo>
                  <a:cubicBezTo>
                    <a:pt x="464856" y="215126"/>
                    <a:pt x="462601" y="220560"/>
                    <a:pt x="458558" y="224674"/>
                  </a:cubicBezTo>
                  <a:lnTo>
                    <a:pt x="268385" y="414466"/>
                  </a:lnTo>
                  <a:cubicBezTo>
                    <a:pt x="264342" y="418580"/>
                    <a:pt x="258899" y="420831"/>
                    <a:pt x="253068" y="420831"/>
                  </a:cubicBezTo>
                  <a:cubicBezTo>
                    <a:pt x="247315" y="420831"/>
                    <a:pt x="241872" y="418580"/>
                    <a:pt x="237752" y="414466"/>
                  </a:cubicBezTo>
                  <a:lnTo>
                    <a:pt x="150906" y="327837"/>
                  </a:lnTo>
                  <a:cubicBezTo>
                    <a:pt x="142509" y="319376"/>
                    <a:pt x="142509" y="305636"/>
                    <a:pt x="150906" y="297175"/>
                  </a:cubicBezTo>
                  <a:cubicBezTo>
                    <a:pt x="155027" y="293061"/>
                    <a:pt x="160469" y="290810"/>
                    <a:pt x="166223" y="290810"/>
                  </a:cubicBezTo>
                  <a:cubicBezTo>
                    <a:pt x="172054" y="290810"/>
                    <a:pt x="177496" y="293061"/>
                    <a:pt x="181617" y="297175"/>
                  </a:cubicBezTo>
                  <a:lnTo>
                    <a:pt x="253068" y="368590"/>
                  </a:lnTo>
                  <a:lnTo>
                    <a:pt x="427847" y="194090"/>
                  </a:lnTo>
                  <a:cubicBezTo>
                    <a:pt x="431968" y="189976"/>
                    <a:pt x="437410" y="187725"/>
                    <a:pt x="443164" y="187725"/>
                  </a:cubicBezTo>
                  <a:close/>
                  <a:moveTo>
                    <a:pt x="443184" y="187195"/>
                  </a:moveTo>
                  <a:cubicBezTo>
                    <a:pt x="437500" y="187195"/>
                    <a:pt x="431805" y="189368"/>
                    <a:pt x="427451" y="193714"/>
                  </a:cubicBezTo>
                  <a:lnTo>
                    <a:pt x="253077" y="367795"/>
                  </a:lnTo>
                  <a:lnTo>
                    <a:pt x="181944" y="296781"/>
                  </a:lnTo>
                  <a:cubicBezTo>
                    <a:pt x="173315" y="288166"/>
                    <a:pt x="159243" y="288166"/>
                    <a:pt x="150614" y="296781"/>
                  </a:cubicBezTo>
                  <a:cubicBezTo>
                    <a:pt x="141907" y="305474"/>
                    <a:pt x="141907" y="319521"/>
                    <a:pt x="150614" y="328136"/>
                  </a:cubicBezTo>
                  <a:lnTo>
                    <a:pt x="237374" y="414827"/>
                  </a:lnTo>
                  <a:cubicBezTo>
                    <a:pt x="241572" y="418940"/>
                    <a:pt x="247169" y="421346"/>
                    <a:pt x="253077" y="421346"/>
                  </a:cubicBezTo>
                  <a:cubicBezTo>
                    <a:pt x="258986" y="421346"/>
                    <a:pt x="264661" y="418940"/>
                    <a:pt x="268781" y="414827"/>
                  </a:cubicBezTo>
                  <a:lnTo>
                    <a:pt x="458859" y="225069"/>
                  </a:lnTo>
                  <a:cubicBezTo>
                    <a:pt x="467566" y="216377"/>
                    <a:pt x="467566" y="202329"/>
                    <a:pt x="458859" y="193714"/>
                  </a:cubicBezTo>
                  <a:cubicBezTo>
                    <a:pt x="454544" y="189368"/>
                    <a:pt x="448869" y="187195"/>
                    <a:pt x="443184" y="187195"/>
                  </a:cubicBezTo>
                  <a:close/>
                  <a:moveTo>
                    <a:pt x="443164" y="186716"/>
                  </a:moveTo>
                  <a:cubicBezTo>
                    <a:pt x="449228" y="186716"/>
                    <a:pt x="454982" y="189045"/>
                    <a:pt x="459258" y="193314"/>
                  </a:cubicBezTo>
                  <a:cubicBezTo>
                    <a:pt x="463534" y="197583"/>
                    <a:pt x="465944" y="203328"/>
                    <a:pt x="465944" y="209382"/>
                  </a:cubicBezTo>
                  <a:cubicBezTo>
                    <a:pt x="465944" y="215437"/>
                    <a:pt x="463534" y="221104"/>
                    <a:pt x="459258" y="225373"/>
                  </a:cubicBezTo>
                  <a:lnTo>
                    <a:pt x="269162" y="415242"/>
                  </a:lnTo>
                  <a:cubicBezTo>
                    <a:pt x="264886" y="419511"/>
                    <a:pt x="259132" y="421840"/>
                    <a:pt x="253068" y="421840"/>
                  </a:cubicBezTo>
                  <a:cubicBezTo>
                    <a:pt x="247004" y="421840"/>
                    <a:pt x="241328" y="419511"/>
                    <a:pt x="237052" y="415242"/>
                  </a:cubicBezTo>
                  <a:lnTo>
                    <a:pt x="150206" y="328536"/>
                  </a:lnTo>
                  <a:cubicBezTo>
                    <a:pt x="141343" y="319686"/>
                    <a:pt x="141343" y="305326"/>
                    <a:pt x="150206" y="296477"/>
                  </a:cubicBezTo>
                  <a:cubicBezTo>
                    <a:pt x="154483" y="292130"/>
                    <a:pt x="160158" y="289801"/>
                    <a:pt x="166223" y="289801"/>
                  </a:cubicBezTo>
                  <a:cubicBezTo>
                    <a:pt x="172365" y="289801"/>
                    <a:pt x="178040" y="292130"/>
                    <a:pt x="182317" y="296477"/>
                  </a:cubicBezTo>
                  <a:lnTo>
                    <a:pt x="253068" y="367115"/>
                  </a:lnTo>
                  <a:lnTo>
                    <a:pt x="427147" y="193314"/>
                  </a:lnTo>
                  <a:cubicBezTo>
                    <a:pt x="431424" y="189045"/>
                    <a:pt x="437099" y="186716"/>
                    <a:pt x="443164" y="186716"/>
                  </a:cubicBezTo>
                  <a:close/>
                  <a:moveTo>
                    <a:pt x="304663" y="45415"/>
                  </a:moveTo>
                  <a:cubicBezTo>
                    <a:pt x="235474" y="45415"/>
                    <a:pt x="170328" y="72275"/>
                    <a:pt x="121352" y="121183"/>
                  </a:cubicBezTo>
                  <a:cubicBezTo>
                    <a:pt x="72376" y="170091"/>
                    <a:pt x="45478" y="235147"/>
                    <a:pt x="45478" y="304239"/>
                  </a:cubicBezTo>
                  <a:cubicBezTo>
                    <a:pt x="45478" y="373409"/>
                    <a:pt x="72376" y="438465"/>
                    <a:pt x="121352" y="487295"/>
                  </a:cubicBezTo>
                  <a:cubicBezTo>
                    <a:pt x="170328" y="536203"/>
                    <a:pt x="235474" y="563141"/>
                    <a:pt x="304663" y="563141"/>
                  </a:cubicBezTo>
                  <a:cubicBezTo>
                    <a:pt x="373929" y="563141"/>
                    <a:pt x="439075" y="536203"/>
                    <a:pt x="487973" y="487295"/>
                  </a:cubicBezTo>
                  <a:cubicBezTo>
                    <a:pt x="536950" y="438465"/>
                    <a:pt x="563925" y="373409"/>
                    <a:pt x="563925" y="304239"/>
                  </a:cubicBezTo>
                  <a:cubicBezTo>
                    <a:pt x="563925" y="235147"/>
                    <a:pt x="536950" y="170091"/>
                    <a:pt x="487973" y="121183"/>
                  </a:cubicBezTo>
                  <a:cubicBezTo>
                    <a:pt x="439075" y="72275"/>
                    <a:pt x="373929" y="45415"/>
                    <a:pt x="304663" y="45415"/>
                  </a:cubicBezTo>
                  <a:close/>
                  <a:moveTo>
                    <a:pt x="304699" y="44890"/>
                  </a:moveTo>
                  <a:cubicBezTo>
                    <a:pt x="448214" y="44890"/>
                    <a:pt x="564518" y="161019"/>
                    <a:pt x="564518" y="304240"/>
                  </a:cubicBezTo>
                  <a:cubicBezTo>
                    <a:pt x="564518" y="447538"/>
                    <a:pt x="448214" y="563667"/>
                    <a:pt x="304699" y="563667"/>
                  </a:cubicBezTo>
                  <a:cubicBezTo>
                    <a:pt x="161261" y="563667"/>
                    <a:pt x="44957" y="447538"/>
                    <a:pt x="44957" y="304240"/>
                  </a:cubicBezTo>
                  <a:cubicBezTo>
                    <a:pt x="44957" y="161019"/>
                    <a:pt x="161261" y="44890"/>
                    <a:pt x="304699" y="44890"/>
                  </a:cubicBezTo>
                  <a:close/>
                  <a:moveTo>
                    <a:pt x="304663" y="44328"/>
                  </a:moveTo>
                  <a:cubicBezTo>
                    <a:pt x="235163" y="44328"/>
                    <a:pt x="169784" y="71344"/>
                    <a:pt x="120652" y="120485"/>
                  </a:cubicBezTo>
                  <a:cubicBezTo>
                    <a:pt x="71443" y="169548"/>
                    <a:pt x="44389" y="234836"/>
                    <a:pt x="44389" y="304239"/>
                  </a:cubicBezTo>
                  <a:cubicBezTo>
                    <a:pt x="44389" y="373720"/>
                    <a:pt x="71443" y="439008"/>
                    <a:pt x="120652" y="488071"/>
                  </a:cubicBezTo>
                  <a:cubicBezTo>
                    <a:pt x="169784" y="537135"/>
                    <a:pt x="235163" y="564228"/>
                    <a:pt x="304663" y="564228"/>
                  </a:cubicBezTo>
                  <a:cubicBezTo>
                    <a:pt x="374240" y="564228"/>
                    <a:pt x="439619" y="537135"/>
                    <a:pt x="488751" y="488071"/>
                  </a:cubicBezTo>
                  <a:cubicBezTo>
                    <a:pt x="537882" y="439008"/>
                    <a:pt x="565014" y="373720"/>
                    <a:pt x="565014" y="304239"/>
                  </a:cubicBezTo>
                  <a:cubicBezTo>
                    <a:pt x="565014" y="234836"/>
                    <a:pt x="537882" y="169548"/>
                    <a:pt x="488751" y="120485"/>
                  </a:cubicBezTo>
                  <a:cubicBezTo>
                    <a:pt x="439619" y="71344"/>
                    <a:pt x="374240" y="44328"/>
                    <a:pt x="304663" y="44328"/>
                  </a:cubicBezTo>
                  <a:close/>
                  <a:moveTo>
                    <a:pt x="304663" y="1009"/>
                  </a:moveTo>
                  <a:cubicBezTo>
                    <a:pt x="345632" y="1009"/>
                    <a:pt x="385434" y="9083"/>
                    <a:pt x="422905" y="24920"/>
                  </a:cubicBezTo>
                  <a:cubicBezTo>
                    <a:pt x="459054" y="40136"/>
                    <a:pt x="491549" y="62028"/>
                    <a:pt x="519380" y="89820"/>
                  </a:cubicBezTo>
                  <a:cubicBezTo>
                    <a:pt x="547289" y="117690"/>
                    <a:pt x="569212" y="150140"/>
                    <a:pt x="584449" y="186239"/>
                  </a:cubicBezTo>
                  <a:cubicBezTo>
                    <a:pt x="600308" y="223657"/>
                    <a:pt x="608315" y="263327"/>
                    <a:pt x="608315" y="304239"/>
                  </a:cubicBezTo>
                  <a:cubicBezTo>
                    <a:pt x="608315" y="345151"/>
                    <a:pt x="600308" y="384899"/>
                    <a:pt x="584449" y="422317"/>
                  </a:cubicBezTo>
                  <a:cubicBezTo>
                    <a:pt x="569212" y="458416"/>
                    <a:pt x="547289" y="490866"/>
                    <a:pt x="519380" y="518658"/>
                  </a:cubicBezTo>
                  <a:cubicBezTo>
                    <a:pt x="491549" y="546528"/>
                    <a:pt x="459054" y="568343"/>
                    <a:pt x="422905" y="583636"/>
                  </a:cubicBezTo>
                  <a:cubicBezTo>
                    <a:pt x="385434" y="599473"/>
                    <a:pt x="345632" y="607469"/>
                    <a:pt x="304663" y="607469"/>
                  </a:cubicBezTo>
                  <a:cubicBezTo>
                    <a:pt x="263694" y="607469"/>
                    <a:pt x="223969" y="599473"/>
                    <a:pt x="186498" y="583636"/>
                  </a:cubicBezTo>
                  <a:cubicBezTo>
                    <a:pt x="150349" y="568343"/>
                    <a:pt x="117854" y="546528"/>
                    <a:pt x="89945" y="518658"/>
                  </a:cubicBezTo>
                  <a:cubicBezTo>
                    <a:pt x="62114" y="490866"/>
                    <a:pt x="40191" y="458416"/>
                    <a:pt x="24954" y="422317"/>
                  </a:cubicBezTo>
                  <a:cubicBezTo>
                    <a:pt x="9096" y="384899"/>
                    <a:pt x="1011" y="345151"/>
                    <a:pt x="1011" y="304239"/>
                  </a:cubicBezTo>
                  <a:cubicBezTo>
                    <a:pt x="1011" y="263327"/>
                    <a:pt x="9096" y="223657"/>
                    <a:pt x="24954" y="186239"/>
                  </a:cubicBezTo>
                  <a:cubicBezTo>
                    <a:pt x="40191" y="150140"/>
                    <a:pt x="62114" y="117690"/>
                    <a:pt x="89945" y="89820"/>
                  </a:cubicBezTo>
                  <a:cubicBezTo>
                    <a:pt x="117854" y="62028"/>
                    <a:pt x="150349" y="40136"/>
                    <a:pt x="186498" y="24920"/>
                  </a:cubicBezTo>
                  <a:cubicBezTo>
                    <a:pt x="223969" y="9083"/>
                    <a:pt x="263694" y="1009"/>
                    <a:pt x="304663" y="1009"/>
                  </a:cubicBezTo>
                  <a:close/>
                  <a:moveTo>
                    <a:pt x="304699" y="565"/>
                  </a:moveTo>
                  <a:cubicBezTo>
                    <a:pt x="263650" y="565"/>
                    <a:pt x="223845" y="8561"/>
                    <a:pt x="186295" y="24396"/>
                  </a:cubicBezTo>
                  <a:cubicBezTo>
                    <a:pt x="150066" y="39689"/>
                    <a:pt x="117569" y="61657"/>
                    <a:pt x="89659" y="89525"/>
                  </a:cubicBezTo>
                  <a:cubicBezTo>
                    <a:pt x="61749" y="117393"/>
                    <a:pt x="39748" y="149841"/>
                    <a:pt x="24432" y="186015"/>
                  </a:cubicBezTo>
                  <a:cubicBezTo>
                    <a:pt x="8573" y="223508"/>
                    <a:pt x="565" y="263253"/>
                    <a:pt x="565" y="304240"/>
                  </a:cubicBezTo>
                  <a:cubicBezTo>
                    <a:pt x="565" y="345226"/>
                    <a:pt x="8573" y="385049"/>
                    <a:pt x="24432" y="422542"/>
                  </a:cubicBezTo>
                  <a:cubicBezTo>
                    <a:pt x="39748" y="458716"/>
                    <a:pt x="61749" y="491164"/>
                    <a:pt x="89659" y="519032"/>
                  </a:cubicBezTo>
                  <a:cubicBezTo>
                    <a:pt x="117569" y="546900"/>
                    <a:pt x="150066" y="568791"/>
                    <a:pt x="186295" y="584083"/>
                  </a:cubicBezTo>
                  <a:cubicBezTo>
                    <a:pt x="223845" y="599997"/>
                    <a:pt x="263650" y="607992"/>
                    <a:pt x="304699" y="607992"/>
                  </a:cubicBezTo>
                  <a:cubicBezTo>
                    <a:pt x="345747" y="607992"/>
                    <a:pt x="385630" y="599997"/>
                    <a:pt x="423180" y="584083"/>
                  </a:cubicBezTo>
                  <a:cubicBezTo>
                    <a:pt x="459409" y="568791"/>
                    <a:pt x="491906" y="546900"/>
                    <a:pt x="519816" y="519032"/>
                  </a:cubicBezTo>
                  <a:cubicBezTo>
                    <a:pt x="547726" y="491164"/>
                    <a:pt x="569649" y="458716"/>
                    <a:pt x="584965" y="422542"/>
                  </a:cubicBezTo>
                  <a:cubicBezTo>
                    <a:pt x="600902" y="385049"/>
                    <a:pt x="608910" y="345226"/>
                    <a:pt x="608910" y="304240"/>
                  </a:cubicBezTo>
                  <a:cubicBezTo>
                    <a:pt x="608910" y="263253"/>
                    <a:pt x="600902" y="223508"/>
                    <a:pt x="584965" y="186015"/>
                  </a:cubicBezTo>
                  <a:cubicBezTo>
                    <a:pt x="569649" y="149841"/>
                    <a:pt x="547726" y="117393"/>
                    <a:pt x="519816" y="89525"/>
                  </a:cubicBezTo>
                  <a:cubicBezTo>
                    <a:pt x="491906" y="61657"/>
                    <a:pt x="459409" y="39689"/>
                    <a:pt x="423180" y="24396"/>
                  </a:cubicBezTo>
                  <a:cubicBezTo>
                    <a:pt x="385630" y="8561"/>
                    <a:pt x="345747" y="565"/>
                    <a:pt x="304699" y="565"/>
                  </a:cubicBezTo>
                  <a:close/>
                  <a:moveTo>
                    <a:pt x="304663" y="0"/>
                  </a:moveTo>
                  <a:cubicBezTo>
                    <a:pt x="345787" y="0"/>
                    <a:pt x="385745" y="8074"/>
                    <a:pt x="423294" y="23911"/>
                  </a:cubicBezTo>
                  <a:cubicBezTo>
                    <a:pt x="459598" y="39282"/>
                    <a:pt x="492171" y="61174"/>
                    <a:pt x="520158" y="89121"/>
                  </a:cubicBezTo>
                  <a:cubicBezTo>
                    <a:pt x="548144" y="117069"/>
                    <a:pt x="570067" y="149597"/>
                    <a:pt x="585459" y="185851"/>
                  </a:cubicBezTo>
                  <a:cubicBezTo>
                    <a:pt x="601318" y="223347"/>
                    <a:pt x="609403" y="263250"/>
                    <a:pt x="609403" y="304239"/>
                  </a:cubicBezTo>
                  <a:cubicBezTo>
                    <a:pt x="609403" y="345306"/>
                    <a:pt x="601318" y="385209"/>
                    <a:pt x="585459" y="422705"/>
                  </a:cubicBezTo>
                  <a:cubicBezTo>
                    <a:pt x="570067" y="458959"/>
                    <a:pt x="548144" y="491487"/>
                    <a:pt x="520158" y="519435"/>
                  </a:cubicBezTo>
                  <a:cubicBezTo>
                    <a:pt x="492171" y="547382"/>
                    <a:pt x="459598" y="569274"/>
                    <a:pt x="423294" y="584645"/>
                  </a:cubicBezTo>
                  <a:cubicBezTo>
                    <a:pt x="385745" y="600482"/>
                    <a:pt x="345787" y="608556"/>
                    <a:pt x="304663" y="608556"/>
                  </a:cubicBezTo>
                  <a:cubicBezTo>
                    <a:pt x="263616" y="608556"/>
                    <a:pt x="223658" y="600482"/>
                    <a:pt x="186109" y="584645"/>
                  </a:cubicBezTo>
                  <a:cubicBezTo>
                    <a:pt x="149805" y="569274"/>
                    <a:pt x="117232" y="547382"/>
                    <a:pt x="89245" y="519435"/>
                  </a:cubicBezTo>
                  <a:cubicBezTo>
                    <a:pt x="61259" y="491487"/>
                    <a:pt x="39336" y="458959"/>
                    <a:pt x="23944" y="422705"/>
                  </a:cubicBezTo>
                  <a:cubicBezTo>
                    <a:pt x="8085" y="385209"/>
                    <a:pt x="0" y="345306"/>
                    <a:pt x="0" y="304239"/>
                  </a:cubicBezTo>
                  <a:cubicBezTo>
                    <a:pt x="0" y="263250"/>
                    <a:pt x="8085" y="223347"/>
                    <a:pt x="23944" y="185851"/>
                  </a:cubicBezTo>
                  <a:cubicBezTo>
                    <a:pt x="39336" y="149597"/>
                    <a:pt x="61259" y="117069"/>
                    <a:pt x="89245" y="89121"/>
                  </a:cubicBezTo>
                  <a:cubicBezTo>
                    <a:pt x="117232" y="61174"/>
                    <a:pt x="149805" y="39282"/>
                    <a:pt x="186109" y="23911"/>
                  </a:cubicBezTo>
                  <a:cubicBezTo>
                    <a:pt x="223658" y="8074"/>
                    <a:pt x="263616" y="0"/>
                    <a:pt x="304663" y="0"/>
                  </a:cubicBezTo>
                  <a:close/>
                </a:path>
              </a:pathLst>
            </a:custGeom>
            <a:solidFill>
              <a:srgbClr val="30B5C5"/>
            </a:solidFill>
            <a:ln>
              <a:noFill/>
            </a:ln>
          </p:spPr>
          <p:txBody>
            <a:bodyPr>
              <a:noAutofit/>
            </a:bodyPr>
            <a:lstStyle/>
            <a:p>
              <a:pPr fontAlgn="ctr"/>
              <a:endParaRPr lang="en-US" altLang="zh-CN" sz="1200" dirty="0"/>
            </a:p>
          </p:txBody>
        </p:sp>
        <p:sp>
          <p:nvSpPr>
            <p:cNvPr id="33" name="settings-tool_1475">
              <a:extLst>
                <a:ext uri="{FF2B5EF4-FFF2-40B4-BE49-F238E27FC236}">
                  <a16:creationId xmlns:a16="http://schemas.microsoft.com/office/drawing/2014/main" xmlns="" id="{14879274-CF6F-4045-AAF8-28F666998C99}"/>
                </a:ext>
              </a:extLst>
            </p:cNvPr>
            <p:cNvSpPr>
              <a:spLocks noChangeAspect="1"/>
            </p:cNvSpPr>
            <p:nvPr/>
          </p:nvSpPr>
          <p:spPr bwMode="gray">
            <a:xfrm>
              <a:off x="9818499" y="4439961"/>
              <a:ext cx="408003" cy="402316"/>
            </a:xfrm>
            <a:custGeom>
              <a:avLst/>
              <a:gdLst>
                <a:gd name="connsiteX0" fmla="*/ 84102 w 605058"/>
                <a:gd name="connsiteY0" fmla="*/ 462071 h 596625"/>
                <a:gd name="connsiteX1" fmla="*/ 136115 w 605058"/>
                <a:gd name="connsiteY1" fmla="*/ 462071 h 596625"/>
                <a:gd name="connsiteX2" fmla="*/ 155668 w 605058"/>
                <a:gd name="connsiteY2" fmla="*/ 481600 h 596625"/>
                <a:gd name="connsiteX3" fmla="*/ 136115 w 605058"/>
                <a:gd name="connsiteY3" fmla="*/ 501129 h 596625"/>
                <a:gd name="connsiteX4" fmla="*/ 129858 w 605058"/>
                <a:gd name="connsiteY4" fmla="*/ 501129 h 596625"/>
                <a:gd name="connsiteX5" fmla="*/ 244246 w 605058"/>
                <a:gd name="connsiteY5" fmla="*/ 553662 h 596625"/>
                <a:gd name="connsiteX6" fmla="*/ 477326 w 605058"/>
                <a:gd name="connsiteY6" fmla="*/ 469102 h 596625"/>
                <a:gd name="connsiteX7" fmla="*/ 504896 w 605058"/>
                <a:gd name="connsiteY7" fmla="*/ 466563 h 596625"/>
                <a:gd name="connsiteX8" fmla="*/ 507243 w 605058"/>
                <a:gd name="connsiteY8" fmla="*/ 494099 h 596625"/>
                <a:gd name="connsiteX9" fmla="*/ 286873 w 605058"/>
                <a:gd name="connsiteY9" fmla="*/ 596625 h 596625"/>
                <a:gd name="connsiteX10" fmla="*/ 237403 w 605058"/>
                <a:gd name="connsiteY10" fmla="*/ 592133 h 596625"/>
                <a:gd name="connsiteX11" fmla="*/ 101700 w 605058"/>
                <a:gd name="connsiteY11" fmla="*/ 528665 h 596625"/>
                <a:gd name="connsiteX12" fmla="*/ 101700 w 605058"/>
                <a:gd name="connsiteY12" fmla="*/ 535500 h 596625"/>
                <a:gd name="connsiteX13" fmla="*/ 82147 w 605058"/>
                <a:gd name="connsiteY13" fmla="*/ 555029 h 596625"/>
                <a:gd name="connsiteX14" fmla="*/ 62593 w 605058"/>
                <a:gd name="connsiteY14" fmla="*/ 535500 h 596625"/>
                <a:gd name="connsiteX15" fmla="*/ 62593 w 605058"/>
                <a:gd name="connsiteY15" fmla="*/ 481600 h 596625"/>
                <a:gd name="connsiteX16" fmla="*/ 62593 w 605058"/>
                <a:gd name="connsiteY16" fmla="*/ 481405 h 596625"/>
                <a:gd name="connsiteX17" fmla="*/ 62789 w 605058"/>
                <a:gd name="connsiteY17" fmla="*/ 479647 h 596625"/>
                <a:gd name="connsiteX18" fmla="*/ 69632 w 605058"/>
                <a:gd name="connsiteY18" fmla="*/ 466563 h 596625"/>
                <a:gd name="connsiteX19" fmla="*/ 84102 w 605058"/>
                <a:gd name="connsiteY19" fmla="*/ 462071 h 596625"/>
                <a:gd name="connsiteX20" fmla="*/ 337122 w 605058"/>
                <a:gd name="connsiteY20" fmla="*/ 27227 h 596625"/>
                <a:gd name="connsiteX21" fmla="*/ 522516 w 605058"/>
                <a:gd name="connsiteY21" fmla="*/ 145178 h 596625"/>
                <a:gd name="connsiteX22" fmla="*/ 570037 w 605058"/>
                <a:gd name="connsiteY22" fmla="*/ 359600 h 596625"/>
                <a:gd name="connsiteX23" fmla="*/ 569255 w 605058"/>
                <a:gd name="connsiteY23" fmla="*/ 363701 h 596625"/>
                <a:gd name="connsiteX24" fmla="*/ 575709 w 605058"/>
                <a:gd name="connsiteY24" fmla="*/ 359991 h 596625"/>
                <a:gd name="connsiteX25" fmla="*/ 602501 w 605058"/>
                <a:gd name="connsiteY25" fmla="*/ 367216 h 596625"/>
                <a:gd name="connsiteX26" fmla="*/ 595265 w 605058"/>
                <a:gd name="connsiteY26" fmla="*/ 393775 h 596625"/>
                <a:gd name="connsiteX27" fmla="*/ 548526 w 605058"/>
                <a:gd name="connsiteY27" fmla="*/ 420724 h 596625"/>
                <a:gd name="connsiteX28" fmla="*/ 538747 w 605058"/>
                <a:gd name="connsiteY28" fmla="*/ 423458 h 596625"/>
                <a:gd name="connsiteX29" fmla="*/ 533663 w 605058"/>
                <a:gd name="connsiteY29" fmla="*/ 422677 h 596625"/>
                <a:gd name="connsiteX30" fmla="*/ 521929 w 605058"/>
                <a:gd name="connsiteY30" fmla="*/ 413694 h 596625"/>
                <a:gd name="connsiteX31" fmla="*/ 494941 w 605058"/>
                <a:gd name="connsiteY31" fmla="*/ 367021 h 596625"/>
                <a:gd name="connsiteX32" fmla="*/ 502177 w 605058"/>
                <a:gd name="connsiteY32" fmla="*/ 340267 h 596625"/>
                <a:gd name="connsiteX33" fmla="*/ 528774 w 605058"/>
                <a:gd name="connsiteY33" fmla="*/ 347492 h 596625"/>
                <a:gd name="connsiteX34" fmla="*/ 531707 w 605058"/>
                <a:gd name="connsiteY34" fmla="*/ 352375 h 596625"/>
                <a:gd name="connsiteX35" fmla="*/ 490443 w 605058"/>
                <a:gd name="connsiteY35" fmla="*/ 167636 h 596625"/>
                <a:gd name="connsiteX36" fmla="*/ 330278 w 605058"/>
                <a:gd name="connsiteY36" fmla="*/ 65698 h 596625"/>
                <a:gd name="connsiteX37" fmla="*/ 314437 w 605058"/>
                <a:gd name="connsiteY37" fmla="*/ 43240 h 596625"/>
                <a:gd name="connsiteX38" fmla="*/ 337122 w 605058"/>
                <a:gd name="connsiteY38" fmla="*/ 27227 h 596625"/>
                <a:gd name="connsiteX39" fmla="*/ 191663 w 605058"/>
                <a:gd name="connsiteY39" fmla="*/ 687 h 596625"/>
                <a:gd name="connsiteX40" fmla="*/ 206526 w 605058"/>
                <a:gd name="connsiteY40" fmla="*/ 2639 h 596625"/>
                <a:gd name="connsiteX41" fmla="*/ 253073 w 605058"/>
                <a:gd name="connsiteY41" fmla="*/ 29586 h 596625"/>
                <a:gd name="connsiteX42" fmla="*/ 262265 w 605058"/>
                <a:gd name="connsiteY42" fmla="*/ 41498 h 596625"/>
                <a:gd name="connsiteX43" fmla="*/ 260309 w 605058"/>
                <a:gd name="connsiteY43" fmla="*/ 56338 h 596625"/>
                <a:gd name="connsiteX44" fmla="*/ 233320 w 605058"/>
                <a:gd name="connsiteY44" fmla="*/ 102811 h 596625"/>
                <a:gd name="connsiteX45" fmla="*/ 216305 w 605058"/>
                <a:gd name="connsiteY45" fmla="*/ 112575 h 596625"/>
                <a:gd name="connsiteX46" fmla="*/ 206722 w 605058"/>
                <a:gd name="connsiteY46" fmla="*/ 110036 h 596625"/>
                <a:gd name="connsiteX47" fmla="*/ 199486 w 605058"/>
                <a:gd name="connsiteY47" fmla="*/ 83285 h 596625"/>
                <a:gd name="connsiteX48" fmla="*/ 203397 w 605058"/>
                <a:gd name="connsiteY48" fmla="*/ 76645 h 596625"/>
                <a:gd name="connsiteX49" fmla="*/ 42830 w 605058"/>
                <a:gd name="connsiteY49" fmla="*/ 266835 h 596625"/>
                <a:gd name="connsiteX50" fmla="*/ 53978 w 605058"/>
                <a:gd name="connsiteY50" fmla="*/ 394539 h 596625"/>
                <a:gd name="connsiteX51" fmla="*/ 42439 w 605058"/>
                <a:gd name="connsiteY51" fmla="*/ 419533 h 596625"/>
                <a:gd name="connsiteX52" fmla="*/ 35594 w 605058"/>
                <a:gd name="connsiteY52" fmla="*/ 420705 h 596625"/>
                <a:gd name="connsiteX53" fmla="*/ 17210 w 605058"/>
                <a:gd name="connsiteY53" fmla="*/ 407817 h 596625"/>
                <a:gd name="connsiteX54" fmla="*/ 4302 w 605058"/>
                <a:gd name="connsiteY54" fmla="*/ 260001 h 596625"/>
                <a:gd name="connsiteX55" fmla="*/ 191858 w 605058"/>
                <a:gd name="connsiteY55" fmla="*/ 39350 h 596625"/>
                <a:gd name="connsiteX56" fmla="*/ 186969 w 605058"/>
                <a:gd name="connsiteY56" fmla="*/ 36421 h 596625"/>
                <a:gd name="connsiteX57" fmla="*/ 179733 w 605058"/>
                <a:gd name="connsiteY57" fmla="*/ 9864 h 596625"/>
                <a:gd name="connsiteX58" fmla="*/ 191663 w 605058"/>
                <a:gd name="connsiteY58" fmla="*/ 687 h 59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5058" h="596625">
                  <a:moveTo>
                    <a:pt x="84102" y="462071"/>
                  </a:moveTo>
                  <a:lnTo>
                    <a:pt x="136115" y="462071"/>
                  </a:lnTo>
                  <a:cubicBezTo>
                    <a:pt x="146869" y="462071"/>
                    <a:pt x="155668" y="470859"/>
                    <a:pt x="155668" y="481600"/>
                  </a:cubicBezTo>
                  <a:cubicBezTo>
                    <a:pt x="155668" y="492341"/>
                    <a:pt x="146869" y="501129"/>
                    <a:pt x="136115" y="501129"/>
                  </a:cubicBezTo>
                  <a:lnTo>
                    <a:pt x="129858" y="501129"/>
                  </a:lnTo>
                  <a:cubicBezTo>
                    <a:pt x="162512" y="528079"/>
                    <a:pt x="202010" y="546241"/>
                    <a:pt x="244246" y="553662"/>
                  </a:cubicBezTo>
                  <a:cubicBezTo>
                    <a:pt x="331064" y="569089"/>
                    <a:pt x="420425" y="536672"/>
                    <a:pt x="477326" y="469102"/>
                  </a:cubicBezTo>
                  <a:cubicBezTo>
                    <a:pt x="484365" y="460704"/>
                    <a:pt x="496684" y="459728"/>
                    <a:pt x="504896" y="466563"/>
                  </a:cubicBezTo>
                  <a:cubicBezTo>
                    <a:pt x="513109" y="473593"/>
                    <a:pt x="514282" y="485897"/>
                    <a:pt x="507243" y="494099"/>
                  </a:cubicBezTo>
                  <a:cubicBezTo>
                    <a:pt x="452297" y="559520"/>
                    <a:pt x="370954" y="596625"/>
                    <a:pt x="286873" y="596625"/>
                  </a:cubicBezTo>
                  <a:cubicBezTo>
                    <a:pt x="270448" y="596625"/>
                    <a:pt x="253828" y="595063"/>
                    <a:pt x="237403" y="592133"/>
                  </a:cubicBezTo>
                  <a:cubicBezTo>
                    <a:pt x="187150" y="583345"/>
                    <a:pt x="140221" y="561278"/>
                    <a:pt x="101700" y="528665"/>
                  </a:cubicBezTo>
                  <a:lnTo>
                    <a:pt x="101700" y="535500"/>
                  </a:lnTo>
                  <a:cubicBezTo>
                    <a:pt x="101700" y="546241"/>
                    <a:pt x="92901" y="555029"/>
                    <a:pt x="82147" y="555029"/>
                  </a:cubicBezTo>
                  <a:cubicBezTo>
                    <a:pt x="71392" y="555029"/>
                    <a:pt x="62593" y="546241"/>
                    <a:pt x="62593" y="535500"/>
                  </a:cubicBezTo>
                  <a:lnTo>
                    <a:pt x="62593" y="481600"/>
                  </a:lnTo>
                  <a:cubicBezTo>
                    <a:pt x="62593" y="481600"/>
                    <a:pt x="62593" y="481405"/>
                    <a:pt x="62593" y="481405"/>
                  </a:cubicBezTo>
                  <a:cubicBezTo>
                    <a:pt x="62593" y="480819"/>
                    <a:pt x="62593" y="480233"/>
                    <a:pt x="62789" y="479647"/>
                  </a:cubicBezTo>
                  <a:cubicBezTo>
                    <a:pt x="63180" y="474765"/>
                    <a:pt x="65526" y="470078"/>
                    <a:pt x="69632" y="466563"/>
                  </a:cubicBezTo>
                  <a:cubicBezTo>
                    <a:pt x="73739" y="463048"/>
                    <a:pt x="79018" y="461681"/>
                    <a:pt x="84102" y="462071"/>
                  </a:cubicBezTo>
                  <a:close/>
                  <a:moveTo>
                    <a:pt x="337122" y="27227"/>
                  </a:moveTo>
                  <a:cubicBezTo>
                    <a:pt x="412610" y="40506"/>
                    <a:pt x="478514" y="82492"/>
                    <a:pt x="522516" y="145178"/>
                  </a:cubicBezTo>
                  <a:cubicBezTo>
                    <a:pt x="566517" y="208060"/>
                    <a:pt x="583531" y="284220"/>
                    <a:pt x="570037" y="359600"/>
                  </a:cubicBezTo>
                  <a:cubicBezTo>
                    <a:pt x="569842" y="360967"/>
                    <a:pt x="569646" y="362334"/>
                    <a:pt x="569255" y="363701"/>
                  </a:cubicBezTo>
                  <a:lnTo>
                    <a:pt x="575709" y="359991"/>
                  </a:lnTo>
                  <a:cubicBezTo>
                    <a:pt x="585096" y="354718"/>
                    <a:pt x="597025" y="357843"/>
                    <a:pt x="602501" y="367216"/>
                  </a:cubicBezTo>
                  <a:cubicBezTo>
                    <a:pt x="607781" y="376590"/>
                    <a:pt x="604652" y="388502"/>
                    <a:pt x="595265" y="393775"/>
                  </a:cubicBezTo>
                  <a:lnTo>
                    <a:pt x="548526" y="420724"/>
                  </a:lnTo>
                  <a:cubicBezTo>
                    <a:pt x="545592" y="422482"/>
                    <a:pt x="542268" y="423458"/>
                    <a:pt x="538747" y="423458"/>
                  </a:cubicBezTo>
                  <a:cubicBezTo>
                    <a:pt x="537183" y="423458"/>
                    <a:pt x="535423" y="423067"/>
                    <a:pt x="533663" y="422677"/>
                  </a:cubicBezTo>
                  <a:cubicBezTo>
                    <a:pt x="528774" y="421310"/>
                    <a:pt x="524471" y="418185"/>
                    <a:pt x="521929" y="413694"/>
                  </a:cubicBezTo>
                  <a:lnTo>
                    <a:pt x="494941" y="367021"/>
                  </a:lnTo>
                  <a:cubicBezTo>
                    <a:pt x="489466" y="357647"/>
                    <a:pt x="492790" y="345735"/>
                    <a:pt x="502177" y="340267"/>
                  </a:cubicBezTo>
                  <a:cubicBezTo>
                    <a:pt x="511369" y="334994"/>
                    <a:pt x="523494" y="338119"/>
                    <a:pt x="528774" y="347492"/>
                  </a:cubicBezTo>
                  <a:lnTo>
                    <a:pt x="531707" y="352375"/>
                  </a:lnTo>
                  <a:cubicBezTo>
                    <a:pt x="543050" y="287345"/>
                    <a:pt x="528383" y="221730"/>
                    <a:pt x="490443" y="167636"/>
                  </a:cubicBezTo>
                  <a:cubicBezTo>
                    <a:pt x="452504" y="113347"/>
                    <a:pt x="395596" y="77219"/>
                    <a:pt x="330278" y="65698"/>
                  </a:cubicBezTo>
                  <a:cubicBezTo>
                    <a:pt x="319717" y="63940"/>
                    <a:pt x="312677" y="53785"/>
                    <a:pt x="314437" y="43240"/>
                  </a:cubicBezTo>
                  <a:cubicBezTo>
                    <a:pt x="316393" y="32499"/>
                    <a:pt x="326562" y="25469"/>
                    <a:pt x="337122" y="27227"/>
                  </a:cubicBezTo>
                  <a:close/>
                  <a:moveTo>
                    <a:pt x="191663" y="687"/>
                  </a:moveTo>
                  <a:cubicBezTo>
                    <a:pt x="196503" y="-631"/>
                    <a:pt x="201833" y="-94"/>
                    <a:pt x="206526" y="2639"/>
                  </a:cubicBezTo>
                  <a:lnTo>
                    <a:pt x="253073" y="29586"/>
                  </a:lnTo>
                  <a:cubicBezTo>
                    <a:pt x="257571" y="32125"/>
                    <a:pt x="260896" y="36421"/>
                    <a:pt x="262265" y="41498"/>
                  </a:cubicBezTo>
                  <a:cubicBezTo>
                    <a:pt x="263634" y="46379"/>
                    <a:pt x="262852" y="51847"/>
                    <a:pt x="260309" y="56338"/>
                  </a:cubicBezTo>
                  <a:lnTo>
                    <a:pt x="233320" y="102811"/>
                  </a:lnTo>
                  <a:cubicBezTo>
                    <a:pt x="229800" y="109060"/>
                    <a:pt x="223150" y="112575"/>
                    <a:pt x="216305" y="112575"/>
                  </a:cubicBezTo>
                  <a:cubicBezTo>
                    <a:pt x="213176" y="112575"/>
                    <a:pt x="209655" y="111793"/>
                    <a:pt x="206722" y="110036"/>
                  </a:cubicBezTo>
                  <a:cubicBezTo>
                    <a:pt x="197334" y="104569"/>
                    <a:pt x="194010" y="92657"/>
                    <a:pt x="199486" y="83285"/>
                  </a:cubicBezTo>
                  <a:lnTo>
                    <a:pt x="203397" y="76645"/>
                  </a:lnTo>
                  <a:cubicBezTo>
                    <a:pt x="120865" y="106326"/>
                    <a:pt x="58476" y="178575"/>
                    <a:pt x="42830" y="266835"/>
                  </a:cubicBezTo>
                  <a:cubicBezTo>
                    <a:pt x="35399" y="309598"/>
                    <a:pt x="39115" y="353729"/>
                    <a:pt x="53978" y="394539"/>
                  </a:cubicBezTo>
                  <a:cubicBezTo>
                    <a:pt x="57694" y="404693"/>
                    <a:pt x="52609" y="415823"/>
                    <a:pt x="42439" y="419533"/>
                  </a:cubicBezTo>
                  <a:cubicBezTo>
                    <a:pt x="40092" y="420314"/>
                    <a:pt x="37941" y="420705"/>
                    <a:pt x="35594" y="420705"/>
                  </a:cubicBezTo>
                  <a:cubicBezTo>
                    <a:pt x="27771" y="420705"/>
                    <a:pt x="20144" y="415823"/>
                    <a:pt x="17210" y="407817"/>
                  </a:cubicBezTo>
                  <a:cubicBezTo>
                    <a:pt x="0" y="360758"/>
                    <a:pt x="-4303" y="309598"/>
                    <a:pt x="4302" y="260001"/>
                  </a:cubicBezTo>
                  <a:cubicBezTo>
                    <a:pt x="22491" y="157291"/>
                    <a:pt x="95440" y="73326"/>
                    <a:pt x="191858" y="39350"/>
                  </a:cubicBezTo>
                  <a:lnTo>
                    <a:pt x="186969" y="36421"/>
                  </a:lnTo>
                  <a:cubicBezTo>
                    <a:pt x="177581" y="31148"/>
                    <a:pt x="174256" y="19042"/>
                    <a:pt x="179733" y="9864"/>
                  </a:cubicBezTo>
                  <a:cubicBezTo>
                    <a:pt x="182471" y="5178"/>
                    <a:pt x="186823" y="2005"/>
                    <a:pt x="191663" y="687"/>
                  </a:cubicBezTo>
                  <a:close/>
                </a:path>
              </a:pathLst>
            </a:custGeom>
            <a:solidFill>
              <a:srgbClr val="30B5C5"/>
            </a:solidFill>
            <a:ln>
              <a:noFill/>
            </a:ln>
          </p:spPr>
          <p:txBody>
            <a:bodyP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endParaRPr lang="en-US" altLang="zh-CN" sz="1200" dirty="0"/>
            </a:p>
          </p:txBody>
        </p:sp>
        <p:sp>
          <p:nvSpPr>
            <p:cNvPr id="34" name="iŝḻïďê">
              <a:extLst>
                <a:ext uri="{FF2B5EF4-FFF2-40B4-BE49-F238E27FC236}">
                  <a16:creationId xmlns:a16="http://schemas.microsoft.com/office/drawing/2014/main" xmlns="" id="{E1740DD6-0C6F-416C-8557-5FC605CFAC90}"/>
                </a:ext>
              </a:extLst>
            </p:cNvPr>
            <p:cNvSpPr txBox="1"/>
            <p:nvPr/>
          </p:nvSpPr>
          <p:spPr bwMode="gray">
            <a:xfrm flipH="1">
              <a:off x="1220587" y="1932922"/>
              <a:ext cx="2817410" cy="1119949"/>
            </a:xfrm>
            <a:prstGeom prst="rect">
              <a:avLst/>
            </a:prstGeom>
            <a:noFill/>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ct val="120000"/>
                </a:lnSpc>
              </a:pPr>
              <a:r>
                <a:rPr lang="en-US" sz="1200" dirty="0"/>
                <a:t>SDN-based automatic service configuration and deployment</a:t>
              </a:r>
            </a:p>
            <a:p>
              <a:pPr algn="ctr" fontAlgn="ctr">
                <a:lnSpc>
                  <a:spcPct val="120000"/>
                </a:lnSpc>
              </a:pPr>
              <a:r>
                <a:rPr lang="en-US" sz="1200" dirty="0"/>
                <a:t>AI-based intelligent analysis, prediction, and troubleshooting</a:t>
              </a:r>
            </a:p>
          </p:txBody>
        </p:sp>
        <p:sp>
          <p:nvSpPr>
            <p:cNvPr id="35" name="íŝḷíḓé">
              <a:extLst>
                <a:ext uri="{FF2B5EF4-FFF2-40B4-BE49-F238E27FC236}">
                  <a16:creationId xmlns:a16="http://schemas.microsoft.com/office/drawing/2014/main" xmlns="" id="{D4B71105-4B35-43CE-A611-A0F05EE2FB98}"/>
                </a:ext>
              </a:extLst>
            </p:cNvPr>
            <p:cNvSpPr/>
            <p:nvPr/>
          </p:nvSpPr>
          <p:spPr bwMode="gray">
            <a:xfrm flipH="1">
              <a:off x="1472726" y="3048183"/>
              <a:ext cx="2289573" cy="297784"/>
            </a:xfrm>
            <a:prstGeom prst="rect">
              <a:avLst/>
            </a:prstGeom>
            <a:noFill/>
          </p:spPr>
          <p:txBody>
            <a:bodyPr wrap="square" lIns="91440" tIns="45720" rIns="91440" bIns="45720" anchor="ctr">
              <a:noAutofit/>
            </a:bodyPr>
            <a:lstStyle/>
            <a:p>
              <a:pPr algn="ctr" defTabSz="914400" fontAlgn="ctr"/>
              <a:r>
                <a:rPr lang="en-US" sz="1200" b="1" dirty="0"/>
                <a:t>Automated + Intelligent</a:t>
              </a:r>
            </a:p>
          </p:txBody>
        </p:sp>
        <p:sp>
          <p:nvSpPr>
            <p:cNvPr id="36" name="íŝḷíḓé">
              <a:extLst>
                <a:ext uri="{FF2B5EF4-FFF2-40B4-BE49-F238E27FC236}">
                  <a16:creationId xmlns:a16="http://schemas.microsoft.com/office/drawing/2014/main" xmlns="" id="{3FDA90D2-F1D5-4298-AD68-DD2215D7A7A6}"/>
                </a:ext>
              </a:extLst>
            </p:cNvPr>
            <p:cNvSpPr/>
            <p:nvPr/>
          </p:nvSpPr>
          <p:spPr bwMode="gray">
            <a:xfrm flipH="1">
              <a:off x="4750552" y="3087966"/>
              <a:ext cx="2730995" cy="218219"/>
            </a:xfrm>
            <a:prstGeom prst="rect">
              <a:avLst/>
            </a:prstGeom>
            <a:noFill/>
          </p:spPr>
          <p:txBody>
            <a:bodyPr wrap="square" lIns="91440" tIns="45720" rIns="91440" bIns="45720" anchor="ctr">
              <a:noAutofit/>
            </a:bodyPr>
            <a:lstStyle/>
            <a:p>
              <a:pPr algn="ctr" defTabSz="914400" fontAlgn="ctr"/>
              <a:r>
                <a:rPr lang="en-US" sz="1200" b="1" dirty="0"/>
                <a:t>Manager + Controller + Analyzer</a:t>
              </a:r>
            </a:p>
          </p:txBody>
        </p:sp>
        <p:sp>
          <p:nvSpPr>
            <p:cNvPr id="37" name="íŝḷíḓé">
              <a:extLst>
                <a:ext uri="{FF2B5EF4-FFF2-40B4-BE49-F238E27FC236}">
                  <a16:creationId xmlns:a16="http://schemas.microsoft.com/office/drawing/2014/main" xmlns="" id="{D09D83AC-B235-4EFA-882D-E84DAF279C8E}"/>
                </a:ext>
              </a:extLst>
            </p:cNvPr>
            <p:cNvSpPr/>
            <p:nvPr/>
          </p:nvSpPr>
          <p:spPr bwMode="gray">
            <a:xfrm flipH="1">
              <a:off x="7932560" y="3020932"/>
              <a:ext cx="3226692" cy="352287"/>
            </a:xfrm>
            <a:prstGeom prst="rect">
              <a:avLst/>
            </a:prstGeom>
            <a:noFill/>
          </p:spPr>
          <p:txBody>
            <a:bodyPr wrap="square" lIns="91440" tIns="45720" rIns="91440" bIns="45720" anchor="ctr">
              <a:noAutofit/>
            </a:bodyPr>
            <a:lstStyle/>
            <a:p>
              <a:pPr algn="ctr" defTabSz="914400" fontAlgn="ctr"/>
              <a:r>
                <a:rPr lang="en-US" sz="1200" b="1" dirty="0"/>
                <a:t>Planning + Construction + Maintenance + Optimization</a:t>
              </a:r>
            </a:p>
          </p:txBody>
        </p:sp>
        <p:sp>
          <p:nvSpPr>
            <p:cNvPr id="38" name="iŝḻïďê">
              <a:extLst>
                <a:ext uri="{FF2B5EF4-FFF2-40B4-BE49-F238E27FC236}">
                  <a16:creationId xmlns:a16="http://schemas.microsoft.com/office/drawing/2014/main" xmlns="" id="{F957D6F8-2C4E-40A9-AF1F-4E117BF79D18}"/>
                </a:ext>
              </a:extLst>
            </p:cNvPr>
            <p:cNvSpPr txBox="1"/>
            <p:nvPr/>
          </p:nvSpPr>
          <p:spPr bwMode="gray">
            <a:xfrm flipH="1">
              <a:off x="4970232" y="2306385"/>
              <a:ext cx="2306405" cy="580120"/>
            </a:xfrm>
            <a:prstGeom prst="rect">
              <a:avLst/>
            </a:prstGeom>
            <a:noFill/>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ct val="120000"/>
                </a:lnSpc>
              </a:pPr>
              <a:r>
                <a:rPr lang="en-US" sz="1200" dirty="0"/>
                <a:t>Unified data base</a:t>
              </a:r>
            </a:p>
            <a:p>
              <a:pPr algn="ctr" fontAlgn="ctr">
                <a:lnSpc>
                  <a:spcPct val="120000"/>
                </a:lnSpc>
              </a:pPr>
              <a:r>
                <a:rPr lang="en-US" sz="1200" dirty="0"/>
                <a:t>Centralized detection, location and troubleshooting</a:t>
              </a:r>
            </a:p>
          </p:txBody>
        </p:sp>
        <p:sp>
          <p:nvSpPr>
            <p:cNvPr id="39" name="iŝḻïďê">
              <a:extLst>
                <a:ext uri="{FF2B5EF4-FFF2-40B4-BE49-F238E27FC236}">
                  <a16:creationId xmlns:a16="http://schemas.microsoft.com/office/drawing/2014/main" xmlns="" id="{451C33A5-182E-429C-BF5C-861051BC22DC}"/>
                </a:ext>
              </a:extLst>
            </p:cNvPr>
            <p:cNvSpPr txBox="1"/>
            <p:nvPr/>
          </p:nvSpPr>
          <p:spPr bwMode="gray">
            <a:xfrm flipH="1">
              <a:off x="8231123" y="2368933"/>
              <a:ext cx="2640438" cy="532556"/>
            </a:xfrm>
            <a:prstGeom prst="rect">
              <a:avLst/>
            </a:prstGeom>
            <a:noFill/>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ct val="120000"/>
                </a:lnSpc>
              </a:pPr>
              <a:r>
                <a:rPr lang="en-US" sz="1200" dirty="0"/>
                <a:t>Full lifecycle management</a:t>
              </a:r>
            </a:p>
            <a:p>
              <a:pPr algn="ctr" fontAlgn="ctr">
                <a:lnSpc>
                  <a:spcPct val="120000"/>
                </a:lnSpc>
              </a:pPr>
              <a:r>
                <a:rPr lang="en-US" sz="1200" dirty="0"/>
                <a:t>Simulation verification and monitoring optimization</a:t>
              </a:r>
            </a:p>
          </p:txBody>
        </p:sp>
        <p:grpSp>
          <p:nvGrpSpPr>
            <p:cNvPr id="41" name="组合 40">
              <a:extLst>
                <a:ext uri="{FF2B5EF4-FFF2-40B4-BE49-F238E27FC236}">
                  <a16:creationId xmlns:a16="http://schemas.microsoft.com/office/drawing/2014/main" xmlns="" id="{14F1F64F-804B-4511-A915-E112C45091D3}"/>
                </a:ext>
              </a:extLst>
            </p:cNvPr>
            <p:cNvGrpSpPr/>
            <p:nvPr/>
          </p:nvGrpSpPr>
          <p:grpSpPr bwMode="gray">
            <a:xfrm>
              <a:off x="1292318" y="5157727"/>
              <a:ext cx="9177047" cy="979539"/>
              <a:chOff x="1547301" y="5004143"/>
              <a:chExt cx="9435166" cy="1007090"/>
            </a:xfrm>
          </p:grpSpPr>
          <p:sp>
            <p:nvSpPr>
              <p:cNvPr id="42" name="文本框 41">
                <a:extLst>
                  <a:ext uri="{FF2B5EF4-FFF2-40B4-BE49-F238E27FC236}">
                    <a16:creationId xmlns:a16="http://schemas.microsoft.com/office/drawing/2014/main" xmlns="" id="{7DE18631-5BBD-4D8E-94CD-A44312C87B9B}"/>
                  </a:ext>
                </a:extLst>
              </p:cNvPr>
              <p:cNvSpPr txBox="1"/>
              <p:nvPr/>
            </p:nvSpPr>
            <p:spPr bwMode="gray">
              <a:xfrm>
                <a:off x="1850923" y="5139147"/>
                <a:ext cx="615067" cy="348077"/>
              </a:xfrm>
              <a:prstGeom prst="rect">
                <a:avLst/>
              </a:prstGeom>
              <a:noFill/>
              <a:ln>
                <a:noFill/>
              </a:ln>
            </p:spPr>
            <p:txBody>
              <a:bodyPr wrap="none" rtlCol="0">
                <a:noAutofit/>
              </a:bodyPr>
              <a:lstStyle>
                <a:defPPr>
                  <a:defRPr lang="zh-CN"/>
                </a:defPPr>
                <a:lvl1pPr>
                  <a:defRPr sz="4000">
                    <a:solidFill>
                      <a:srgbClr val="605E5E"/>
                    </a:solidFill>
                  </a:defRPr>
                </a:lvl1pPr>
              </a:lstStyle>
              <a:p>
                <a:pPr algn="ctr" defTabSz="914377" fontAlgn="ctr"/>
                <a:r>
                  <a:rPr lang="en-US" sz="1200" b="1" dirty="0">
                    <a:solidFill>
                      <a:schemeClr val="tx1"/>
                    </a:solidFill>
                  </a:rPr>
                  <a:t>Manager</a:t>
                </a:r>
                <a:endParaRPr lang="en-US" altLang="zh-CN" sz="1200" b="1" dirty="0">
                  <a:solidFill>
                    <a:schemeClr val="tx1"/>
                  </a:solidFill>
                </a:endParaRPr>
              </a:p>
            </p:txBody>
          </p:sp>
          <p:sp>
            <p:nvSpPr>
              <p:cNvPr id="43" name="文本框 42">
                <a:extLst>
                  <a:ext uri="{FF2B5EF4-FFF2-40B4-BE49-F238E27FC236}">
                    <a16:creationId xmlns:a16="http://schemas.microsoft.com/office/drawing/2014/main" xmlns="" id="{82A2D07E-EB4E-4CC0-95AB-2DC803F10F9B}"/>
                  </a:ext>
                </a:extLst>
              </p:cNvPr>
              <p:cNvSpPr txBox="1"/>
              <p:nvPr/>
            </p:nvSpPr>
            <p:spPr bwMode="gray">
              <a:xfrm>
                <a:off x="4530389" y="5139147"/>
                <a:ext cx="827671" cy="601223"/>
              </a:xfrm>
              <a:prstGeom prst="rect">
                <a:avLst/>
              </a:prstGeom>
              <a:noFill/>
              <a:ln>
                <a:noFill/>
              </a:ln>
            </p:spPr>
            <p:txBody>
              <a:bodyPr wrap="none" rtlCol="0">
                <a:noAutofit/>
              </a:bodyPr>
              <a:lstStyle>
                <a:defPPr>
                  <a:defRPr lang="zh-CN"/>
                </a:defPPr>
                <a:lvl1pPr>
                  <a:defRPr sz="4000">
                    <a:solidFill>
                      <a:srgbClr val="605E5E"/>
                    </a:solidFill>
                  </a:defRPr>
                </a:lvl1pPr>
              </a:lstStyle>
              <a:p>
                <a:pPr algn="ctr" defTabSz="914377" fontAlgn="ctr"/>
                <a:r>
                  <a:rPr lang="en-US" sz="1200" b="1" dirty="0">
                    <a:solidFill>
                      <a:schemeClr val="tx1"/>
                    </a:solidFill>
                  </a:rPr>
                  <a:t>Controller</a:t>
                </a:r>
                <a:endParaRPr lang="en-US" altLang="zh-CN" sz="1200" b="1" dirty="0">
                  <a:solidFill>
                    <a:schemeClr val="tx1"/>
                  </a:solidFill>
                </a:endParaRPr>
              </a:p>
              <a:p>
                <a:pPr algn="ctr" defTabSz="914377" fontAlgn="ctr"/>
                <a:endParaRPr lang="en-US" altLang="zh-CN" sz="1200" b="1" dirty="0">
                  <a:solidFill>
                    <a:schemeClr val="tx1"/>
                  </a:solidFill>
                </a:endParaRPr>
              </a:p>
            </p:txBody>
          </p:sp>
          <p:pic>
            <p:nvPicPr>
              <p:cNvPr id="44" name="图片 43">
                <a:extLst>
                  <a:ext uri="{FF2B5EF4-FFF2-40B4-BE49-F238E27FC236}">
                    <a16:creationId xmlns:a16="http://schemas.microsoft.com/office/drawing/2014/main" xmlns="" id="{07426482-959E-4D4E-A9CD-3883823FD6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584" r="24682"/>
              <a:stretch/>
            </p:blipFill>
            <p:spPr bwMode="gray">
              <a:xfrm>
                <a:off x="1547301" y="5608363"/>
                <a:ext cx="967874" cy="340175"/>
              </a:xfrm>
              <a:prstGeom prst="rect">
                <a:avLst/>
              </a:prstGeom>
            </p:spPr>
          </p:pic>
          <p:pic>
            <p:nvPicPr>
              <p:cNvPr id="45" name="图片 44">
                <a:extLst>
                  <a:ext uri="{FF2B5EF4-FFF2-40B4-BE49-F238E27FC236}">
                    <a16:creationId xmlns:a16="http://schemas.microsoft.com/office/drawing/2014/main" xmlns="" id="{51E50299-0EFF-4E55-B47C-E7007DC68F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097852" y="5593339"/>
                <a:ext cx="1511655" cy="352763"/>
              </a:xfrm>
              <a:prstGeom prst="rect">
                <a:avLst/>
              </a:prstGeom>
            </p:spPr>
          </p:pic>
          <p:sp>
            <p:nvSpPr>
              <p:cNvPr id="46" name="文本框 45">
                <a:extLst>
                  <a:ext uri="{FF2B5EF4-FFF2-40B4-BE49-F238E27FC236}">
                    <a16:creationId xmlns:a16="http://schemas.microsoft.com/office/drawing/2014/main" xmlns="" id="{79F3405D-AC46-442D-8687-E17E1D34B6A8}"/>
                  </a:ext>
                </a:extLst>
              </p:cNvPr>
              <p:cNvSpPr txBox="1"/>
              <p:nvPr/>
            </p:nvSpPr>
            <p:spPr bwMode="gray">
              <a:xfrm>
                <a:off x="7117236" y="5125840"/>
                <a:ext cx="827671" cy="348077"/>
              </a:xfrm>
              <a:prstGeom prst="rect">
                <a:avLst/>
              </a:prstGeom>
              <a:noFill/>
              <a:ln>
                <a:noFill/>
              </a:ln>
            </p:spPr>
            <p:txBody>
              <a:bodyPr wrap="none" rtlCol="0">
                <a:noAutofit/>
              </a:bodyPr>
              <a:lstStyle>
                <a:defPPr>
                  <a:defRPr lang="zh-CN"/>
                </a:defPPr>
                <a:lvl1pPr>
                  <a:defRPr sz="4000">
                    <a:solidFill>
                      <a:srgbClr val="605E5E"/>
                    </a:solidFill>
                  </a:defRPr>
                </a:lvl1pPr>
              </a:lstStyle>
              <a:p>
                <a:pPr algn="ctr" defTabSz="914377" fontAlgn="ctr"/>
                <a:r>
                  <a:rPr lang="en-US" sz="1200" b="1" dirty="0">
                    <a:solidFill>
                      <a:schemeClr val="tx1"/>
                    </a:solidFill>
                  </a:rPr>
                  <a:t>Analyzer</a:t>
                </a:r>
                <a:endParaRPr lang="en-US" altLang="zh-CN" sz="1200" b="1" dirty="0">
                  <a:solidFill>
                    <a:schemeClr val="tx1"/>
                  </a:solidFill>
                </a:endParaRPr>
              </a:p>
            </p:txBody>
          </p:sp>
          <p:grpSp>
            <p:nvGrpSpPr>
              <p:cNvPr id="47" name="组合 46">
                <a:extLst>
                  <a:ext uri="{FF2B5EF4-FFF2-40B4-BE49-F238E27FC236}">
                    <a16:creationId xmlns:a16="http://schemas.microsoft.com/office/drawing/2014/main" xmlns="" id="{EB91A23C-25C2-4172-8E4E-DD44B83B6231}"/>
                  </a:ext>
                </a:extLst>
              </p:cNvPr>
              <p:cNvGrpSpPr/>
              <p:nvPr/>
            </p:nvGrpSpPr>
            <p:grpSpPr bwMode="gray">
              <a:xfrm>
                <a:off x="6877140" y="5598042"/>
                <a:ext cx="1266711" cy="412275"/>
                <a:chOff x="4054853" y="5596386"/>
                <a:chExt cx="3538130" cy="1151554"/>
              </a:xfrm>
            </p:grpSpPr>
            <p:pic>
              <p:nvPicPr>
                <p:cNvPr id="52" name="图片 51">
                  <a:extLst>
                    <a:ext uri="{FF2B5EF4-FFF2-40B4-BE49-F238E27FC236}">
                      <a16:creationId xmlns:a16="http://schemas.microsoft.com/office/drawing/2014/main" xmlns="" id="{DA97F895-2A5A-4851-A9A5-9CA00A9C75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78902"/>
                <a:stretch/>
              </p:blipFill>
              <p:spPr bwMode="gray">
                <a:xfrm>
                  <a:off x="4054853" y="5636787"/>
                  <a:ext cx="1059697" cy="912036"/>
                </a:xfrm>
                <a:prstGeom prst="rect">
                  <a:avLst/>
                </a:prstGeom>
              </p:spPr>
            </p:pic>
            <p:pic>
              <p:nvPicPr>
                <p:cNvPr id="53" name="图片 52">
                  <a:extLst>
                    <a:ext uri="{FF2B5EF4-FFF2-40B4-BE49-F238E27FC236}">
                      <a16:creationId xmlns:a16="http://schemas.microsoft.com/office/drawing/2014/main" xmlns="" id="{73E928C8-8850-4DA7-B722-A68D9733D71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0897"/>
                <a:stretch/>
              </p:blipFill>
              <p:spPr bwMode="gray">
                <a:xfrm>
                  <a:off x="5113136" y="5596386"/>
                  <a:ext cx="2479847" cy="1151554"/>
                </a:xfrm>
                <a:prstGeom prst="rect">
                  <a:avLst/>
                </a:prstGeom>
              </p:spPr>
            </p:pic>
          </p:grpSp>
          <p:sp>
            <p:nvSpPr>
              <p:cNvPr id="48" name="加号 47">
                <a:extLst>
                  <a:ext uri="{FF2B5EF4-FFF2-40B4-BE49-F238E27FC236}">
                    <a16:creationId xmlns:a16="http://schemas.microsoft.com/office/drawing/2014/main" xmlns="" id="{9DE1734D-F659-4A22-83CA-A19623AFB1D7}"/>
                  </a:ext>
                </a:extLst>
              </p:cNvPr>
              <p:cNvSpPr/>
              <p:nvPr/>
            </p:nvSpPr>
            <p:spPr bwMode="gray">
              <a:xfrm>
                <a:off x="3291230" y="5583850"/>
                <a:ext cx="427383" cy="427383"/>
              </a:xfrm>
              <a:prstGeom prst="mathPlus">
                <a:avLst>
                  <a:gd name="adj1" fmla="val 8886"/>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49" name="加号 48">
                <a:extLst>
                  <a:ext uri="{FF2B5EF4-FFF2-40B4-BE49-F238E27FC236}">
                    <a16:creationId xmlns:a16="http://schemas.microsoft.com/office/drawing/2014/main" xmlns="" id="{1E7B673F-7D0B-4B15-93AC-F7928BE6F75C}"/>
                  </a:ext>
                </a:extLst>
              </p:cNvPr>
              <p:cNvSpPr/>
              <p:nvPr/>
            </p:nvSpPr>
            <p:spPr bwMode="gray">
              <a:xfrm>
                <a:off x="6165179" y="5583850"/>
                <a:ext cx="427383" cy="427383"/>
              </a:xfrm>
              <a:prstGeom prst="mathPlus">
                <a:avLst>
                  <a:gd name="adj1" fmla="val 8886"/>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p>
            </p:txBody>
          </p:sp>
          <p:sp>
            <p:nvSpPr>
              <p:cNvPr id="50" name="文本框 49">
                <a:extLst>
                  <a:ext uri="{FF2B5EF4-FFF2-40B4-BE49-F238E27FC236}">
                    <a16:creationId xmlns:a16="http://schemas.microsoft.com/office/drawing/2014/main" xmlns="" id="{1E349529-66BC-4ED5-8390-0E6B836372FA}"/>
                  </a:ext>
                </a:extLst>
              </p:cNvPr>
              <p:cNvSpPr txBox="1"/>
              <p:nvPr/>
            </p:nvSpPr>
            <p:spPr bwMode="gray">
              <a:xfrm>
                <a:off x="8549907" y="5538487"/>
                <a:ext cx="503909" cy="443007"/>
              </a:xfrm>
              <a:prstGeom prst="rect">
                <a:avLst/>
              </a:prstGeom>
              <a:noFill/>
            </p:spPr>
            <p:txBody>
              <a:bodyPr wrap="square" lIns="0" tIns="0" rIns="0" bIns="0" rtlCol="0">
                <a:noAutofit/>
              </a:bodyPr>
              <a:lstStyle/>
              <a:p>
                <a:pPr algn="l" fontAlgn="ctr"/>
                <a:r>
                  <a:rPr lang="en-US" sz="1200" dirty="0">
                    <a:solidFill>
                      <a:schemeClr val="tx1">
                        <a:lumMod val="50000"/>
                        <a:lumOff val="50000"/>
                      </a:schemeClr>
                    </a:solidFill>
                  </a:rPr>
                  <a:t>=</a:t>
                </a:r>
                <a:endParaRPr kumimoji="1" lang="en-US" altLang="zh-CN" sz="1200" dirty="0">
                  <a:solidFill>
                    <a:schemeClr val="tx1">
                      <a:lumMod val="50000"/>
                      <a:lumOff val="50000"/>
                    </a:schemeClr>
                  </a:solidFill>
                </a:endParaRPr>
              </a:p>
            </p:txBody>
          </p:sp>
          <p:sp>
            <p:nvSpPr>
              <p:cNvPr id="51" name="文本框 50">
                <a:extLst>
                  <a:ext uri="{FF2B5EF4-FFF2-40B4-BE49-F238E27FC236}">
                    <a16:creationId xmlns:a16="http://schemas.microsoft.com/office/drawing/2014/main" xmlns="" id="{F30FCE5F-7A22-4C9B-AC34-C2936426E2FB}"/>
                  </a:ext>
                </a:extLst>
              </p:cNvPr>
              <p:cNvSpPr txBox="1"/>
              <p:nvPr/>
            </p:nvSpPr>
            <p:spPr bwMode="gray">
              <a:xfrm>
                <a:off x="10033034" y="5004143"/>
                <a:ext cx="949433" cy="348076"/>
              </a:xfrm>
              <a:prstGeom prst="rect">
                <a:avLst/>
              </a:prstGeom>
              <a:noFill/>
              <a:ln>
                <a:noFill/>
              </a:ln>
            </p:spPr>
            <p:txBody>
              <a:bodyPr wrap="none" rtlCol="0">
                <a:noAutofit/>
              </a:bodyPr>
              <a:lstStyle>
                <a:defPPr>
                  <a:defRPr lang="zh-CN"/>
                </a:defPPr>
                <a:lvl1pPr>
                  <a:defRPr sz="4000">
                    <a:solidFill>
                      <a:srgbClr val="605E5E"/>
                    </a:solidFill>
                  </a:defRPr>
                </a:lvl1pPr>
              </a:lstStyle>
              <a:p>
                <a:pPr algn="ctr" defTabSz="914377" fontAlgn="ctr"/>
                <a:r>
                  <a:rPr lang="en-US" sz="1200" b="1" dirty="0">
                    <a:solidFill>
                      <a:schemeClr val="tx1"/>
                    </a:solidFill>
                  </a:rPr>
                  <a:t>Autonomous Driving </a:t>
                </a:r>
              </a:p>
              <a:p>
                <a:pPr algn="ctr" defTabSz="914377" fontAlgn="ctr"/>
                <a:r>
                  <a:rPr lang="en-US" sz="1200" b="1" dirty="0">
                    <a:solidFill>
                      <a:schemeClr val="tx1"/>
                    </a:solidFill>
                  </a:rPr>
                  <a:t>Network System</a:t>
                </a:r>
                <a:endParaRPr lang="en-US" altLang="zh-CN" sz="1200" b="1" dirty="0">
                  <a:solidFill>
                    <a:schemeClr val="tx1"/>
                  </a:solidFill>
                </a:endParaRPr>
              </a:p>
            </p:txBody>
          </p:sp>
        </p:grpSp>
        <p:pic>
          <p:nvPicPr>
            <p:cNvPr id="54" name="图片 53">
              <a:extLst>
                <a:ext uri="{FF2B5EF4-FFF2-40B4-BE49-F238E27FC236}">
                  <a16:creationId xmlns:a16="http://schemas.microsoft.com/office/drawing/2014/main" xmlns="" id="{83A75661-A89E-42B0-8AFB-50282CF8AF66}"/>
                </a:ext>
              </a:extLst>
            </p:cNvPr>
            <p:cNvPicPr>
              <a:picLocks noChangeAspect="1"/>
            </p:cNvPicPr>
            <p:nvPr/>
          </p:nvPicPr>
          <p:blipFill>
            <a:blip r:embed="rId7"/>
            <a:stretch>
              <a:fillRect/>
            </a:stretch>
          </p:blipFill>
          <p:spPr bwMode="gray">
            <a:xfrm>
              <a:off x="8739209" y="5630292"/>
              <a:ext cx="2029193" cy="525203"/>
            </a:xfrm>
            <a:prstGeom prst="rect">
              <a:avLst/>
            </a:prstGeom>
          </p:spPr>
        </p:pic>
        <p:sp>
          <p:nvSpPr>
            <p:cNvPr id="55" name="文本框 54">
              <a:extLst>
                <a:ext uri="{FF2B5EF4-FFF2-40B4-BE49-F238E27FC236}">
                  <a16:creationId xmlns:a16="http://schemas.microsoft.com/office/drawing/2014/main" xmlns="" id="{0526CFBF-479C-4BCC-9A5A-B704FE41A784}"/>
                </a:ext>
              </a:extLst>
            </p:cNvPr>
            <p:cNvSpPr txBox="1"/>
            <p:nvPr/>
          </p:nvSpPr>
          <p:spPr bwMode="gray">
            <a:xfrm>
              <a:off x="2204336" y="5614648"/>
              <a:ext cx="849913" cy="461152"/>
            </a:xfrm>
            <a:prstGeom prst="rect">
              <a:avLst/>
            </a:prstGeom>
            <a:noFill/>
          </p:spPr>
          <p:txBody>
            <a:bodyPr wrap="none" rtlCol="0">
              <a:noAutofit/>
            </a:bodyPr>
            <a:lstStyle/>
            <a:p>
              <a:pPr algn="l" fontAlgn="ctr">
                <a:lnSpc>
                  <a:spcPts val="3440"/>
                </a:lnSpc>
              </a:pPr>
              <a:r>
                <a:rPr lang="en-US" sz="1200" b="1" dirty="0"/>
                <a:t>Network</a:t>
              </a:r>
              <a:endParaRPr lang="en-US" altLang="zh-CN" sz="1200" b="1" dirty="0"/>
            </a:p>
          </p:txBody>
        </p:sp>
      </p:grpSp>
    </p:spTree>
    <p:extLst>
      <p:ext uri="{BB962C8B-B14F-4D97-AF65-F5344CB8AC3E}">
        <p14:creationId xmlns:p14="http://schemas.microsoft.com/office/powerpoint/2010/main" val="2451839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414">
            <a:extLst>
              <a:ext uri="{FF2B5EF4-FFF2-40B4-BE49-F238E27FC236}">
                <a16:creationId xmlns:a16="http://schemas.microsoft.com/office/drawing/2014/main" xmlns="" id="{1BA0098F-81DC-43DD-AEF7-5364ADBEAA7B}"/>
              </a:ext>
            </a:extLst>
          </p:cNvPr>
          <p:cNvSpPr/>
          <p:nvPr/>
        </p:nvSpPr>
        <p:spPr bwMode="gray">
          <a:xfrm>
            <a:off x="6574828" y="3309902"/>
            <a:ext cx="4697515" cy="596204"/>
          </a:xfrm>
          <a:prstGeom prst="roundRect">
            <a:avLst>
              <a:gd name="adj" fmla="val 50000"/>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37" name="圆角矩形 417">
            <a:extLst>
              <a:ext uri="{FF2B5EF4-FFF2-40B4-BE49-F238E27FC236}">
                <a16:creationId xmlns:a16="http://schemas.microsoft.com/office/drawing/2014/main" xmlns="" id="{1CCABBAF-67C8-422F-B46E-713842BCFD21}"/>
              </a:ext>
            </a:extLst>
          </p:cNvPr>
          <p:cNvSpPr/>
          <p:nvPr/>
        </p:nvSpPr>
        <p:spPr bwMode="gray">
          <a:xfrm>
            <a:off x="6196015" y="4782956"/>
            <a:ext cx="4705046" cy="596204"/>
          </a:xfrm>
          <a:prstGeom prst="roundRect">
            <a:avLst>
              <a:gd name="adj" fmla="val 50000"/>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40" name="圆角矩形 420">
            <a:extLst>
              <a:ext uri="{FF2B5EF4-FFF2-40B4-BE49-F238E27FC236}">
                <a16:creationId xmlns:a16="http://schemas.microsoft.com/office/drawing/2014/main" xmlns="" id="{60C3A96D-2F1B-4CF3-8F9F-212E1D620B23}"/>
              </a:ext>
            </a:extLst>
          </p:cNvPr>
          <p:cNvSpPr/>
          <p:nvPr/>
        </p:nvSpPr>
        <p:spPr bwMode="gray">
          <a:xfrm>
            <a:off x="6399586" y="4046429"/>
            <a:ext cx="4676717" cy="596204"/>
          </a:xfrm>
          <a:prstGeom prst="roundRect">
            <a:avLst>
              <a:gd name="adj" fmla="val 50000"/>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31" name="圆角矩形 411">
            <a:extLst>
              <a:ext uri="{FF2B5EF4-FFF2-40B4-BE49-F238E27FC236}">
                <a16:creationId xmlns:a16="http://schemas.microsoft.com/office/drawing/2014/main" xmlns="" id="{FD1E11F4-FB28-4BF6-A361-54BA6226FB3F}"/>
              </a:ext>
            </a:extLst>
          </p:cNvPr>
          <p:cNvSpPr/>
          <p:nvPr/>
        </p:nvSpPr>
        <p:spPr bwMode="gray">
          <a:xfrm>
            <a:off x="6770868" y="2573375"/>
            <a:ext cx="4697515" cy="596204"/>
          </a:xfrm>
          <a:prstGeom prst="roundRect">
            <a:avLst>
              <a:gd name="adj" fmla="val 50000"/>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8" name="圆角矩形 408">
            <a:extLst>
              <a:ext uri="{FF2B5EF4-FFF2-40B4-BE49-F238E27FC236}">
                <a16:creationId xmlns:a16="http://schemas.microsoft.com/office/drawing/2014/main" xmlns="" id="{E08FF664-5F7A-4135-8E84-8ECCCF963EAF}"/>
              </a:ext>
            </a:extLst>
          </p:cNvPr>
          <p:cNvSpPr/>
          <p:nvPr/>
        </p:nvSpPr>
        <p:spPr bwMode="gray">
          <a:xfrm>
            <a:off x="7026531" y="1836848"/>
            <a:ext cx="4589274" cy="596204"/>
          </a:xfrm>
          <a:prstGeom prst="roundRect">
            <a:avLst>
              <a:gd name="adj" fmla="val 50000"/>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a:extLst>
              <a:ext uri="{FF2B5EF4-FFF2-40B4-BE49-F238E27FC236}">
                <a16:creationId xmlns:a16="http://schemas.microsoft.com/office/drawing/2014/main" xmlns="" id="{BF49DB72-126A-4E2A-8BFA-B6DCBD68F728}"/>
              </a:ext>
            </a:extLst>
          </p:cNvPr>
          <p:cNvSpPr>
            <a:spLocks noGrp="1"/>
          </p:cNvSpPr>
          <p:nvPr>
            <p:ph type="title"/>
          </p:nvPr>
        </p:nvSpPr>
        <p:spPr bwMode="gray"/>
        <p:txBody>
          <a:bodyPr/>
          <a:lstStyle/>
          <a:p>
            <a:r>
              <a:rPr lang="en-US"/>
              <a:t>iMaster NCE </a:t>
            </a:r>
            <a:r>
              <a:rPr lang="en-US" altLang="zh-CN"/>
              <a:t>Application</a:t>
            </a:r>
            <a:endParaRPr lang="en-US" dirty="0"/>
          </a:p>
        </p:txBody>
      </p:sp>
      <p:pic>
        <p:nvPicPr>
          <p:cNvPr id="3" name="图片 2">
            <a:extLst>
              <a:ext uri="{FF2B5EF4-FFF2-40B4-BE49-F238E27FC236}">
                <a16:creationId xmlns:a16="http://schemas.microsoft.com/office/drawing/2014/main" xmlns="" id="{A31FC690-AE49-46D3-8283-471A92DA1D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4666" y="1974610"/>
            <a:ext cx="5411024" cy="2823878"/>
          </a:xfrm>
          <a:prstGeom prst="rect">
            <a:avLst/>
          </a:prstGeom>
        </p:spPr>
      </p:pic>
      <p:pic>
        <p:nvPicPr>
          <p:cNvPr id="4" name="图片 3">
            <a:extLst>
              <a:ext uri="{FF2B5EF4-FFF2-40B4-BE49-F238E27FC236}">
                <a16:creationId xmlns:a16="http://schemas.microsoft.com/office/drawing/2014/main" xmlns="" id="{465B2B41-39F5-4072-8DF0-EE0D2D71022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2342"/>
          <a:stretch/>
        </p:blipFill>
        <p:spPr bwMode="gray">
          <a:xfrm>
            <a:off x="1902235" y="4856062"/>
            <a:ext cx="2758562" cy="556097"/>
          </a:xfrm>
          <a:prstGeom prst="rect">
            <a:avLst/>
          </a:prstGeom>
        </p:spPr>
      </p:pic>
      <p:grpSp>
        <p:nvGrpSpPr>
          <p:cNvPr id="5" name="组合 7191">
            <a:extLst>
              <a:ext uri="{FF2B5EF4-FFF2-40B4-BE49-F238E27FC236}">
                <a16:creationId xmlns:a16="http://schemas.microsoft.com/office/drawing/2014/main" xmlns="" id="{F88E9119-14BC-4B51-B4CC-C42110C85A4A}"/>
              </a:ext>
            </a:extLst>
          </p:cNvPr>
          <p:cNvGrpSpPr/>
          <p:nvPr/>
        </p:nvGrpSpPr>
        <p:grpSpPr bwMode="gray">
          <a:xfrm>
            <a:off x="7338172" y="1977779"/>
            <a:ext cx="344889" cy="355680"/>
            <a:chOff x="2270125" y="2087563"/>
            <a:chExt cx="517525" cy="576263"/>
          </a:xfrm>
          <a:solidFill>
            <a:srgbClr val="56C4D2"/>
          </a:solidFill>
        </p:grpSpPr>
        <p:sp>
          <p:nvSpPr>
            <p:cNvPr id="6" name="Freeform 16">
              <a:extLst>
                <a:ext uri="{FF2B5EF4-FFF2-40B4-BE49-F238E27FC236}">
                  <a16:creationId xmlns:a16="http://schemas.microsoft.com/office/drawing/2014/main" xmlns="" id="{9CACDB66-07EC-4C39-BBF7-AE9EB6BD23C3}"/>
                </a:ext>
              </a:extLst>
            </p:cNvPr>
            <p:cNvSpPr>
              <a:spLocks noEditPoints="1"/>
            </p:cNvSpPr>
            <p:nvPr/>
          </p:nvSpPr>
          <p:spPr bwMode="gray">
            <a:xfrm>
              <a:off x="2270125" y="2087563"/>
              <a:ext cx="517525" cy="576263"/>
            </a:xfrm>
            <a:custGeom>
              <a:avLst/>
              <a:gdLst>
                <a:gd name="T0" fmla="*/ 841 w 1191"/>
                <a:gd name="T1" fmla="*/ 440 h 1321"/>
                <a:gd name="T2" fmla="*/ 841 w 1191"/>
                <a:gd name="T3" fmla="*/ 186 h 1321"/>
                <a:gd name="T4" fmla="*/ 371 w 1191"/>
                <a:gd name="T5" fmla="*/ 974 h 1321"/>
                <a:gd name="T6" fmla="*/ 371 w 1191"/>
                <a:gd name="T7" fmla="*/ 1252 h 1321"/>
                <a:gd name="T8" fmla="*/ 371 w 1191"/>
                <a:gd name="T9" fmla="*/ 368 h 1321"/>
                <a:gd name="T10" fmla="*/ 625 w 1191"/>
                <a:gd name="T11" fmla="*/ 407 h 1321"/>
                <a:gd name="T12" fmla="*/ 625 w 1191"/>
                <a:gd name="T13" fmla="*/ 677 h 1321"/>
                <a:gd name="T14" fmla="*/ 625 w 1191"/>
                <a:gd name="T15" fmla="*/ 420 h 1321"/>
                <a:gd name="T16" fmla="*/ 841 w 1191"/>
                <a:gd name="T17" fmla="*/ 678 h 1321"/>
                <a:gd name="T18" fmla="*/ 841 w 1191"/>
                <a:gd name="T19" fmla="*/ 453 h 1321"/>
                <a:gd name="T20" fmla="*/ 1005 w 1191"/>
                <a:gd name="T21" fmla="*/ 478 h 1321"/>
                <a:gd name="T22" fmla="*/ 881 w 1191"/>
                <a:gd name="T23" fmla="*/ 459 h 1321"/>
                <a:gd name="T24" fmla="*/ 1005 w 1191"/>
                <a:gd name="T25" fmla="*/ 465 h 1321"/>
                <a:gd name="T26" fmla="*/ 1005 w 1191"/>
                <a:gd name="T27" fmla="*/ 226 h 1321"/>
                <a:gd name="T28" fmla="*/ 1137 w 1191"/>
                <a:gd name="T29" fmla="*/ 485 h 1321"/>
                <a:gd name="T30" fmla="*/ 1137 w 1191"/>
                <a:gd name="T31" fmla="*/ 259 h 1321"/>
                <a:gd name="T32" fmla="*/ 1045 w 1191"/>
                <a:gd name="T33" fmla="*/ 912 h 1321"/>
                <a:gd name="T34" fmla="*/ 1045 w 1191"/>
                <a:gd name="T35" fmla="*/ 1137 h 1321"/>
                <a:gd name="T36" fmla="*/ 881 w 1191"/>
                <a:gd name="T37" fmla="*/ 927 h 1321"/>
                <a:gd name="T38" fmla="*/ 881 w 1191"/>
                <a:gd name="T39" fmla="*/ 1165 h 1321"/>
                <a:gd name="T40" fmla="*/ 841 w 1191"/>
                <a:gd name="T41" fmla="*/ 931 h 1321"/>
                <a:gd name="T42" fmla="*/ 665 w 1191"/>
                <a:gd name="T43" fmla="*/ 947 h 1321"/>
                <a:gd name="T44" fmla="*/ 1005 w 1191"/>
                <a:gd name="T45" fmla="*/ 903 h 1321"/>
                <a:gd name="T46" fmla="*/ 1005 w 1191"/>
                <a:gd name="T47" fmla="*/ 692 h 1321"/>
                <a:gd name="T48" fmla="*/ 1137 w 1191"/>
                <a:gd name="T49" fmla="*/ 693 h 1321"/>
                <a:gd name="T50" fmla="*/ 1045 w 1191"/>
                <a:gd name="T51" fmla="*/ 692 h 1321"/>
                <a:gd name="T52" fmla="*/ 1137 w 1191"/>
                <a:gd name="T53" fmla="*/ 680 h 1321"/>
                <a:gd name="T54" fmla="*/ 1137 w 1191"/>
                <a:gd name="T55" fmla="*/ 499 h 1321"/>
                <a:gd name="T56" fmla="*/ 665 w 1191"/>
                <a:gd name="T57" fmla="*/ 691 h 1321"/>
                <a:gd name="T58" fmla="*/ 665 w 1191"/>
                <a:gd name="T59" fmla="*/ 933 h 1321"/>
                <a:gd name="T60" fmla="*/ 371 w 1191"/>
                <a:gd name="T61" fmla="*/ 689 h 1321"/>
                <a:gd name="T62" fmla="*/ 371 w 1191"/>
                <a:gd name="T63" fmla="*/ 960 h 1321"/>
                <a:gd name="T64" fmla="*/ 657 w 1191"/>
                <a:gd name="T65" fmla="*/ 72 h 1321"/>
                <a:gd name="T66" fmla="*/ 359 w 1191"/>
                <a:gd name="T67" fmla="*/ 0 h 1321"/>
                <a:gd name="T68" fmla="*/ 37 w 1191"/>
                <a:gd name="T69" fmla="*/ 829 h 1321"/>
                <a:gd name="T70" fmla="*/ 139 w 1191"/>
                <a:gd name="T71" fmla="*/ 890 h 1321"/>
                <a:gd name="T72" fmla="*/ 305 w 1191"/>
                <a:gd name="T73" fmla="*/ 67 h 1321"/>
                <a:gd name="T74" fmla="*/ 305 w 1191"/>
                <a:gd name="T75" fmla="*/ 1255 h 1321"/>
                <a:gd name="T76" fmla="*/ 140 w 1191"/>
                <a:gd name="T77" fmla="*/ 1091 h 1321"/>
                <a:gd name="T78" fmla="*/ 37 w 1191"/>
                <a:gd name="T79" fmla="*/ 1151 h 1321"/>
                <a:gd name="T80" fmla="*/ 338 w 1191"/>
                <a:gd name="T81" fmla="*/ 1321 h 1321"/>
                <a:gd name="T82" fmla="*/ 362 w 1191"/>
                <a:gd name="T83" fmla="*/ 1321 h 1321"/>
                <a:gd name="T84" fmla="*/ 1191 w 1191"/>
                <a:gd name="T85" fmla="*/ 1155 h 1321"/>
                <a:gd name="T86" fmla="*/ 1160 w 1191"/>
                <a:gd name="T87" fmla="*/ 196 h 1321"/>
                <a:gd name="T88" fmla="*/ 657 w 1191"/>
                <a:gd name="T89" fmla="*/ 72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1" h="1321">
                  <a:moveTo>
                    <a:pt x="841" y="186"/>
                  </a:moveTo>
                  <a:lnTo>
                    <a:pt x="841" y="186"/>
                  </a:lnTo>
                  <a:lnTo>
                    <a:pt x="841" y="440"/>
                  </a:lnTo>
                  <a:lnTo>
                    <a:pt x="665" y="413"/>
                  </a:lnTo>
                  <a:lnTo>
                    <a:pt x="665" y="143"/>
                  </a:lnTo>
                  <a:lnTo>
                    <a:pt x="841" y="186"/>
                  </a:lnTo>
                  <a:close/>
                  <a:moveTo>
                    <a:pt x="371" y="1252"/>
                  </a:moveTo>
                  <a:lnTo>
                    <a:pt x="371" y="1252"/>
                  </a:lnTo>
                  <a:lnTo>
                    <a:pt x="371" y="974"/>
                  </a:lnTo>
                  <a:lnTo>
                    <a:pt x="625" y="951"/>
                  </a:lnTo>
                  <a:lnTo>
                    <a:pt x="625" y="1209"/>
                  </a:lnTo>
                  <a:lnTo>
                    <a:pt x="371" y="1252"/>
                  </a:lnTo>
                  <a:lnTo>
                    <a:pt x="371" y="1252"/>
                  </a:lnTo>
                  <a:close/>
                  <a:moveTo>
                    <a:pt x="371" y="368"/>
                  </a:moveTo>
                  <a:lnTo>
                    <a:pt x="371" y="368"/>
                  </a:lnTo>
                  <a:lnTo>
                    <a:pt x="371" y="70"/>
                  </a:lnTo>
                  <a:lnTo>
                    <a:pt x="625" y="133"/>
                  </a:lnTo>
                  <a:lnTo>
                    <a:pt x="625" y="407"/>
                  </a:lnTo>
                  <a:lnTo>
                    <a:pt x="371" y="368"/>
                  </a:lnTo>
                  <a:close/>
                  <a:moveTo>
                    <a:pt x="625" y="677"/>
                  </a:moveTo>
                  <a:lnTo>
                    <a:pt x="625" y="677"/>
                  </a:lnTo>
                  <a:lnTo>
                    <a:pt x="371" y="676"/>
                  </a:lnTo>
                  <a:lnTo>
                    <a:pt x="371" y="381"/>
                  </a:lnTo>
                  <a:lnTo>
                    <a:pt x="625" y="420"/>
                  </a:lnTo>
                  <a:lnTo>
                    <a:pt x="625" y="677"/>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6"/>
                  </a:lnTo>
                  <a:lnTo>
                    <a:pt x="881" y="196"/>
                  </a:lnTo>
                  <a:lnTo>
                    <a:pt x="1005" y="226"/>
                  </a:lnTo>
                  <a:lnTo>
                    <a:pt x="1005" y="465"/>
                  </a:lnTo>
                  <a:close/>
                  <a:moveTo>
                    <a:pt x="1137" y="485"/>
                  </a:moveTo>
                  <a:lnTo>
                    <a:pt x="1137" y="485"/>
                  </a:lnTo>
                  <a:lnTo>
                    <a:pt x="1045" y="471"/>
                  </a:lnTo>
                  <a:lnTo>
                    <a:pt x="1045" y="236"/>
                  </a:lnTo>
                  <a:lnTo>
                    <a:pt x="1137" y="259"/>
                  </a:lnTo>
                  <a:lnTo>
                    <a:pt x="1137" y="485"/>
                  </a:lnTo>
                  <a:close/>
                  <a:moveTo>
                    <a:pt x="1045" y="912"/>
                  </a:moveTo>
                  <a:lnTo>
                    <a:pt x="1045" y="912"/>
                  </a:lnTo>
                  <a:lnTo>
                    <a:pt x="1137" y="904"/>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1"/>
                  </a:moveTo>
                  <a:lnTo>
                    <a:pt x="841" y="931"/>
                  </a:lnTo>
                  <a:lnTo>
                    <a:pt x="841" y="1172"/>
                  </a:lnTo>
                  <a:lnTo>
                    <a:pt x="665" y="1202"/>
                  </a:lnTo>
                  <a:lnTo>
                    <a:pt x="665" y="947"/>
                  </a:lnTo>
                  <a:lnTo>
                    <a:pt x="841" y="931"/>
                  </a:lnTo>
                  <a:close/>
                  <a:moveTo>
                    <a:pt x="1005" y="903"/>
                  </a:moveTo>
                  <a:lnTo>
                    <a:pt x="1005" y="903"/>
                  </a:lnTo>
                  <a:lnTo>
                    <a:pt x="881" y="914"/>
                  </a:lnTo>
                  <a:lnTo>
                    <a:pt x="881" y="692"/>
                  </a:lnTo>
                  <a:lnTo>
                    <a:pt x="1005" y="692"/>
                  </a:lnTo>
                  <a:lnTo>
                    <a:pt x="1005" y="903"/>
                  </a:lnTo>
                  <a:close/>
                  <a:moveTo>
                    <a:pt x="1137" y="693"/>
                  </a:moveTo>
                  <a:lnTo>
                    <a:pt x="1137" y="693"/>
                  </a:lnTo>
                  <a:lnTo>
                    <a:pt x="1137" y="890"/>
                  </a:lnTo>
                  <a:lnTo>
                    <a:pt x="1045" y="899"/>
                  </a:lnTo>
                  <a:lnTo>
                    <a:pt x="1045" y="692"/>
                  </a:lnTo>
                  <a:lnTo>
                    <a:pt x="1137" y="693"/>
                  </a:lnTo>
                  <a:close/>
                  <a:moveTo>
                    <a:pt x="1137" y="680"/>
                  </a:moveTo>
                  <a:lnTo>
                    <a:pt x="1137" y="680"/>
                  </a:lnTo>
                  <a:lnTo>
                    <a:pt x="1045" y="679"/>
                  </a:lnTo>
                  <a:lnTo>
                    <a:pt x="1045" y="485"/>
                  </a:lnTo>
                  <a:lnTo>
                    <a:pt x="1137" y="499"/>
                  </a:lnTo>
                  <a:lnTo>
                    <a:pt x="1137" y="680"/>
                  </a:lnTo>
                  <a:close/>
                  <a:moveTo>
                    <a:pt x="665" y="691"/>
                  </a:moveTo>
                  <a:lnTo>
                    <a:pt x="665" y="691"/>
                  </a:lnTo>
                  <a:lnTo>
                    <a:pt x="841" y="691"/>
                  </a:lnTo>
                  <a:lnTo>
                    <a:pt x="841" y="917"/>
                  </a:lnTo>
                  <a:lnTo>
                    <a:pt x="665" y="933"/>
                  </a:lnTo>
                  <a:lnTo>
                    <a:pt x="665" y="691"/>
                  </a:lnTo>
                  <a:close/>
                  <a:moveTo>
                    <a:pt x="371" y="689"/>
                  </a:moveTo>
                  <a:lnTo>
                    <a:pt x="371" y="689"/>
                  </a:lnTo>
                  <a:lnTo>
                    <a:pt x="625" y="690"/>
                  </a:lnTo>
                  <a:lnTo>
                    <a:pt x="625" y="937"/>
                  </a:lnTo>
                  <a:lnTo>
                    <a:pt x="371" y="960"/>
                  </a:lnTo>
                  <a:lnTo>
                    <a:pt x="371" y="689"/>
                  </a:lnTo>
                  <a:close/>
                  <a:moveTo>
                    <a:pt x="657" y="72"/>
                  </a:moveTo>
                  <a:lnTo>
                    <a:pt x="657" y="72"/>
                  </a:lnTo>
                  <a:lnTo>
                    <a:pt x="367" y="1"/>
                  </a:lnTo>
                  <a:lnTo>
                    <a:pt x="363" y="0"/>
                  </a:lnTo>
                  <a:lnTo>
                    <a:pt x="359" y="0"/>
                  </a:lnTo>
                  <a:lnTo>
                    <a:pt x="70" y="0"/>
                  </a:lnTo>
                  <a:cubicBezTo>
                    <a:pt x="52" y="0"/>
                    <a:pt x="37" y="15"/>
                    <a:pt x="37" y="33"/>
                  </a:cubicBezTo>
                  <a:lnTo>
                    <a:pt x="37" y="829"/>
                  </a:lnTo>
                  <a:cubicBezTo>
                    <a:pt x="15" y="841"/>
                    <a:pt x="0" y="864"/>
                    <a:pt x="0" y="890"/>
                  </a:cubicBezTo>
                  <a:cubicBezTo>
                    <a:pt x="0" y="928"/>
                    <a:pt x="32" y="959"/>
                    <a:pt x="70" y="959"/>
                  </a:cubicBezTo>
                  <a:cubicBezTo>
                    <a:pt x="108" y="959"/>
                    <a:pt x="139" y="928"/>
                    <a:pt x="139" y="890"/>
                  </a:cubicBezTo>
                  <a:cubicBezTo>
                    <a:pt x="139" y="864"/>
                    <a:pt x="125" y="841"/>
                    <a:pt x="104" y="830"/>
                  </a:cubicBezTo>
                  <a:lnTo>
                    <a:pt x="104" y="67"/>
                  </a:lnTo>
                  <a:lnTo>
                    <a:pt x="305" y="67"/>
                  </a:lnTo>
                  <a:cubicBezTo>
                    <a:pt x="305" y="68"/>
                    <a:pt x="305" y="68"/>
                    <a:pt x="305" y="69"/>
                  </a:cubicBezTo>
                  <a:lnTo>
                    <a:pt x="305" y="1252"/>
                  </a:lnTo>
                  <a:cubicBezTo>
                    <a:pt x="305" y="1253"/>
                    <a:pt x="305" y="1254"/>
                    <a:pt x="305" y="1255"/>
                  </a:cubicBezTo>
                  <a:lnTo>
                    <a:pt x="104" y="1255"/>
                  </a:lnTo>
                  <a:lnTo>
                    <a:pt x="104" y="1151"/>
                  </a:lnTo>
                  <a:cubicBezTo>
                    <a:pt x="125" y="1139"/>
                    <a:pt x="140" y="1117"/>
                    <a:pt x="140" y="1091"/>
                  </a:cubicBezTo>
                  <a:cubicBezTo>
                    <a:pt x="140" y="1052"/>
                    <a:pt x="109" y="1021"/>
                    <a:pt x="71" y="1021"/>
                  </a:cubicBezTo>
                  <a:cubicBezTo>
                    <a:pt x="32" y="1021"/>
                    <a:pt x="1" y="1052"/>
                    <a:pt x="1" y="1091"/>
                  </a:cubicBezTo>
                  <a:cubicBezTo>
                    <a:pt x="1" y="1116"/>
                    <a:pt x="16" y="1139"/>
                    <a:pt x="37" y="1151"/>
                  </a:cubicBezTo>
                  <a:lnTo>
                    <a:pt x="37" y="1288"/>
                  </a:lnTo>
                  <a:cubicBezTo>
                    <a:pt x="37" y="1307"/>
                    <a:pt x="52" y="1321"/>
                    <a:pt x="70" y="1321"/>
                  </a:cubicBezTo>
                  <a:lnTo>
                    <a:pt x="338" y="1321"/>
                  </a:lnTo>
                  <a:cubicBezTo>
                    <a:pt x="341" y="1321"/>
                    <a:pt x="344" y="1321"/>
                    <a:pt x="347" y="1320"/>
                  </a:cubicBezTo>
                  <a:cubicBezTo>
                    <a:pt x="351" y="1321"/>
                    <a:pt x="355" y="1321"/>
                    <a:pt x="359" y="1321"/>
                  </a:cubicBezTo>
                  <a:lnTo>
                    <a:pt x="362" y="1321"/>
                  </a:lnTo>
                  <a:lnTo>
                    <a:pt x="1158" y="1185"/>
                  </a:lnTo>
                  <a:cubicBezTo>
                    <a:pt x="1162" y="1185"/>
                    <a:pt x="1166" y="1183"/>
                    <a:pt x="1169" y="1181"/>
                  </a:cubicBezTo>
                  <a:cubicBezTo>
                    <a:pt x="1181" y="1179"/>
                    <a:pt x="1191" y="1168"/>
                    <a:pt x="1191" y="1155"/>
                  </a:cubicBezTo>
                  <a:lnTo>
                    <a:pt x="1191" y="231"/>
                  </a:lnTo>
                  <a:cubicBezTo>
                    <a:pt x="1191" y="223"/>
                    <a:pt x="1187" y="215"/>
                    <a:pt x="1180" y="210"/>
                  </a:cubicBezTo>
                  <a:cubicBezTo>
                    <a:pt x="1176" y="203"/>
                    <a:pt x="1169" y="198"/>
                    <a:pt x="1160" y="196"/>
                  </a:cubicBezTo>
                  <a:lnTo>
                    <a:pt x="665" y="74"/>
                  </a:lnTo>
                  <a:lnTo>
                    <a:pt x="665" y="72"/>
                  </a:lnTo>
                  <a:lnTo>
                    <a:pt x="657" y="72"/>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7" name="Freeform 17">
              <a:extLst>
                <a:ext uri="{FF2B5EF4-FFF2-40B4-BE49-F238E27FC236}">
                  <a16:creationId xmlns:a16="http://schemas.microsoft.com/office/drawing/2014/main" xmlns="" id="{0BAF4ACC-1B05-4C3C-8362-B069EE1B2E76}"/>
                </a:ext>
              </a:extLst>
            </p:cNvPr>
            <p:cNvSpPr>
              <a:spLocks noEditPoints="1"/>
            </p:cNvSpPr>
            <p:nvPr/>
          </p:nvSpPr>
          <p:spPr bwMode="gray">
            <a:xfrm>
              <a:off x="2454275" y="2160588"/>
              <a:ext cx="68263" cy="79375"/>
            </a:xfrm>
            <a:custGeom>
              <a:avLst/>
              <a:gdLst>
                <a:gd name="T0" fmla="*/ 132 w 159"/>
                <a:gd name="T1" fmla="*/ 146 h 181"/>
                <a:gd name="T2" fmla="*/ 132 w 159"/>
                <a:gd name="T3" fmla="*/ 146 h 181"/>
                <a:gd name="T4" fmla="*/ 130 w 159"/>
                <a:gd name="T5" fmla="*/ 154 h 181"/>
                <a:gd name="T6" fmla="*/ 29 w 159"/>
                <a:gd name="T7" fmla="*/ 142 h 181"/>
                <a:gd name="T8" fmla="*/ 27 w 159"/>
                <a:gd name="T9" fmla="*/ 130 h 181"/>
                <a:gd name="T10" fmla="*/ 27 w 159"/>
                <a:gd name="T11" fmla="*/ 37 h 181"/>
                <a:gd name="T12" fmla="*/ 28 w 159"/>
                <a:gd name="T13" fmla="*/ 27 h 181"/>
                <a:gd name="T14" fmla="*/ 128 w 159"/>
                <a:gd name="T15" fmla="*/ 52 h 181"/>
                <a:gd name="T16" fmla="*/ 132 w 159"/>
                <a:gd name="T17" fmla="*/ 62 h 181"/>
                <a:gd name="T18" fmla="*/ 132 w 159"/>
                <a:gd name="T19" fmla="*/ 146 h 181"/>
                <a:gd name="T20" fmla="*/ 135 w 159"/>
                <a:gd name="T21" fmla="*/ 26 h 181"/>
                <a:gd name="T22" fmla="*/ 135 w 159"/>
                <a:gd name="T23" fmla="*/ 26 h 181"/>
                <a:gd name="T24" fmla="*/ 29 w 159"/>
                <a:gd name="T25" fmla="*/ 0 h 181"/>
                <a:gd name="T26" fmla="*/ 26 w 159"/>
                <a:gd name="T27" fmla="*/ 0 h 181"/>
                <a:gd name="T28" fmla="*/ 0 w 159"/>
                <a:gd name="T29" fmla="*/ 37 h 181"/>
                <a:gd name="T30" fmla="*/ 0 w 159"/>
                <a:gd name="T31" fmla="*/ 130 h 181"/>
                <a:gd name="T32" fmla="*/ 6 w 159"/>
                <a:gd name="T33" fmla="*/ 154 h 181"/>
                <a:gd name="T34" fmla="*/ 27 w 159"/>
                <a:gd name="T35" fmla="*/ 168 h 181"/>
                <a:gd name="T36" fmla="*/ 131 w 159"/>
                <a:gd name="T37" fmla="*/ 181 h 181"/>
                <a:gd name="T38" fmla="*/ 132 w 159"/>
                <a:gd name="T39" fmla="*/ 181 h 181"/>
                <a:gd name="T40" fmla="*/ 159 w 159"/>
                <a:gd name="T41" fmla="*/ 146 h 181"/>
                <a:gd name="T42" fmla="*/ 159 w 159"/>
                <a:gd name="T43" fmla="*/ 62 h 181"/>
                <a:gd name="T44" fmla="*/ 135 w 159"/>
                <a:gd name="T45" fmla="*/ 2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181">
                  <a:moveTo>
                    <a:pt x="132" y="146"/>
                  </a:moveTo>
                  <a:lnTo>
                    <a:pt x="132" y="146"/>
                  </a:lnTo>
                  <a:cubicBezTo>
                    <a:pt x="132" y="150"/>
                    <a:pt x="131" y="152"/>
                    <a:pt x="130" y="154"/>
                  </a:cubicBezTo>
                  <a:lnTo>
                    <a:pt x="29" y="142"/>
                  </a:lnTo>
                  <a:cubicBezTo>
                    <a:pt x="28" y="140"/>
                    <a:pt x="27" y="136"/>
                    <a:pt x="27" y="130"/>
                  </a:cubicBezTo>
                  <a:lnTo>
                    <a:pt x="27" y="37"/>
                  </a:lnTo>
                  <a:cubicBezTo>
                    <a:pt x="27" y="33"/>
                    <a:pt x="28" y="29"/>
                    <a:pt x="28" y="27"/>
                  </a:cubicBezTo>
                  <a:lnTo>
                    <a:pt x="128" y="52"/>
                  </a:lnTo>
                  <a:cubicBezTo>
                    <a:pt x="129" y="53"/>
                    <a:pt x="132" y="57"/>
                    <a:pt x="132" y="62"/>
                  </a:cubicBezTo>
                  <a:lnTo>
                    <a:pt x="132" y="146"/>
                  </a:lnTo>
                  <a:close/>
                  <a:moveTo>
                    <a:pt x="135" y="26"/>
                  </a:moveTo>
                  <a:lnTo>
                    <a:pt x="135" y="26"/>
                  </a:lnTo>
                  <a:lnTo>
                    <a:pt x="29" y="0"/>
                  </a:lnTo>
                  <a:lnTo>
                    <a:pt x="26" y="0"/>
                  </a:lnTo>
                  <a:cubicBezTo>
                    <a:pt x="11" y="0"/>
                    <a:pt x="0" y="16"/>
                    <a:pt x="0" y="37"/>
                  </a:cubicBezTo>
                  <a:lnTo>
                    <a:pt x="0" y="130"/>
                  </a:lnTo>
                  <a:cubicBezTo>
                    <a:pt x="0" y="139"/>
                    <a:pt x="2" y="147"/>
                    <a:pt x="6" y="154"/>
                  </a:cubicBezTo>
                  <a:cubicBezTo>
                    <a:pt x="10" y="163"/>
                    <a:pt x="18" y="168"/>
                    <a:pt x="27" y="168"/>
                  </a:cubicBezTo>
                  <a:lnTo>
                    <a:pt x="131" y="181"/>
                  </a:lnTo>
                  <a:lnTo>
                    <a:pt x="132" y="181"/>
                  </a:lnTo>
                  <a:cubicBezTo>
                    <a:pt x="147" y="180"/>
                    <a:pt x="159" y="165"/>
                    <a:pt x="159" y="146"/>
                  </a:cubicBezTo>
                  <a:lnTo>
                    <a:pt x="159" y="62"/>
                  </a:lnTo>
                  <a:cubicBezTo>
                    <a:pt x="159" y="44"/>
                    <a:pt x="148" y="28"/>
                    <a:pt x="135" y="26"/>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8" name="Freeform 18">
              <a:extLst>
                <a:ext uri="{FF2B5EF4-FFF2-40B4-BE49-F238E27FC236}">
                  <a16:creationId xmlns:a16="http://schemas.microsoft.com/office/drawing/2014/main" xmlns="" id="{5DFEDEEB-EC61-4A6E-A94D-724F697B085F}"/>
                </a:ext>
              </a:extLst>
            </p:cNvPr>
            <p:cNvSpPr>
              <a:spLocks noEditPoints="1"/>
            </p:cNvSpPr>
            <p:nvPr/>
          </p:nvSpPr>
          <p:spPr bwMode="gray">
            <a:xfrm>
              <a:off x="2571750" y="2189163"/>
              <a:ext cx="57150" cy="66675"/>
            </a:xfrm>
            <a:custGeom>
              <a:avLst/>
              <a:gdLst>
                <a:gd name="T0" fmla="*/ 26 w 131"/>
                <a:gd name="T1" fmla="*/ 35 h 155"/>
                <a:gd name="T2" fmla="*/ 26 w 131"/>
                <a:gd name="T3" fmla="*/ 35 h 155"/>
                <a:gd name="T4" fmla="*/ 27 w 131"/>
                <a:gd name="T5" fmla="*/ 28 h 155"/>
                <a:gd name="T6" fmla="*/ 100 w 131"/>
                <a:gd name="T7" fmla="*/ 50 h 155"/>
                <a:gd name="T8" fmla="*/ 101 w 131"/>
                <a:gd name="T9" fmla="*/ 50 h 155"/>
                <a:gd name="T10" fmla="*/ 104 w 131"/>
                <a:gd name="T11" fmla="*/ 58 h 155"/>
                <a:gd name="T12" fmla="*/ 104 w 131"/>
                <a:gd name="T13" fmla="*/ 121 h 155"/>
                <a:gd name="T14" fmla="*/ 103 w 131"/>
                <a:gd name="T15" fmla="*/ 128 h 155"/>
                <a:gd name="T16" fmla="*/ 29 w 131"/>
                <a:gd name="T17" fmla="*/ 117 h 155"/>
                <a:gd name="T18" fmla="*/ 28 w 131"/>
                <a:gd name="T19" fmla="*/ 117 h 155"/>
                <a:gd name="T20" fmla="*/ 26 w 131"/>
                <a:gd name="T21" fmla="*/ 107 h 155"/>
                <a:gd name="T22" fmla="*/ 26 w 131"/>
                <a:gd name="T23" fmla="*/ 35 h 155"/>
                <a:gd name="T24" fmla="*/ 5 w 131"/>
                <a:gd name="T25" fmla="*/ 130 h 155"/>
                <a:gd name="T26" fmla="*/ 5 w 131"/>
                <a:gd name="T27" fmla="*/ 130 h 155"/>
                <a:gd name="T28" fmla="*/ 25 w 131"/>
                <a:gd name="T29" fmla="*/ 143 h 155"/>
                <a:gd name="T30" fmla="*/ 103 w 131"/>
                <a:gd name="T31" fmla="*/ 155 h 155"/>
                <a:gd name="T32" fmla="*/ 105 w 131"/>
                <a:gd name="T33" fmla="*/ 155 h 155"/>
                <a:gd name="T34" fmla="*/ 131 w 131"/>
                <a:gd name="T35" fmla="*/ 121 h 155"/>
                <a:gd name="T36" fmla="*/ 131 w 131"/>
                <a:gd name="T37" fmla="*/ 58 h 155"/>
                <a:gd name="T38" fmla="*/ 107 w 131"/>
                <a:gd name="T39" fmla="*/ 24 h 155"/>
                <a:gd name="T40" fmla="*/ 31 w 131"/>
                <a:gd name="T41" fmla="*/ 1 h 155"/>
                <a:gd name="T42" fmla="*/ 26 w 131"/>
                <a:gd name="T43" fmla="*/ 0 h 155"/>
                <a:gd name="T44" fmla="*/ 0 w 131"/>
                <a:gd name="T45" fmla="*/ 35 h 155"/>
                <a:gd name="T46" fmla="*/ 0 w 131"/>
                <a:gd name="T47" fmla="*/ 107 h 155"/>
                <a:gd name="T48" fmla="*/ 5 w 131"/>
                <a:gd name="T49" fmla="*/ 13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55">
                  <a:moveTo>
                    <a:pt x="26" y="35"/>
                  </a:moveTo>
                  <a:lnTo>
                    <a:pt x="26" y="35"/>
                  </a:lnTo>
                  <a:cubicBezTo>
                    <a:pt x="26" y="32"/>
                    <a:pt x="27" y="29"/>
                    <a:pt x="27" y="28"/>
                  </a:cubicBezTo>
                  <a:lnTo>
                    <a:pt x="100" y="50"/>
                  </a:lnTo>
                  <a:lnTo>
                    <a:pt x="101" y="50"/>
                  </a:lnTo>
                  <a:cubicBezTo>
                    <a:pt x="102" y="50"/>
                    <a:pt x="104" y="53"/>
                    <a:pt x="104" y="58"/>
                  </a:cubicBezTo>
                  <a:lnTo>
                    <a:pt x="104" y="121"/>
                  </a:lnTo>
                  <a:cubicBezTo>
                    <a:pt x="104" y="124"/>
                    <a:pt x="103" y="127"/>
                    <a:pt x="103" y="128"/>
                  </a:cubicBezTo>
                  <a:lnTo>
                    <a:pt x="29" y="117"/>
                  </a:lnTo>
                  <a:lnTo>
                    <a:pt x="28" y="117"/>
                  </a:lnTo>
                  <a:cubicBezTo>
                    <a:pt x="27" y="115"/>
                    <a:pt x="26" y="112"/>
                    <a:pt x="26" y="107"/>
                  </a:cubicBezTo>
                  <a:lnTo>
                    <a:pt x="26" y="35"/>
                  </a:lnTo>
                  <a:close/>
                  <a:moveTo>
                    <a:pt x="5" y="130"/>
                  </a:moveTo>
                  <a:lnTo>
                    <a:pt x="5" y="130"/>
                  </a:lnTo>
                  <a:cubicBezTo>
                    <a:pt x="10" y="138"/>
                    <a:pt x="16" y="142"/>
                    <a:pt x="25" y="143"/>
                  </a:cubicBezTo>
                  <a:lnTo>
                    <a:pt x="103" y="155"/>
                  </a:lnTo>
                  <a:lnTo>
                    <a:pt x="105" y="155"/>
                  </a:lnTo>
                  <a:cubicBezTo>
                    <a:pt x="119" y="154"/>
                    <a:pt x="131" y="139"/>
                    <a:pt x="131" y="121"/>
                  </a:cubicBezTo>
                  <a:lnTo>
                    <a:pt x="131" y="58"/>
                  </a:lnTo>
                  <a:cubicBezTo>
                    <a:pt x="131" y="41"/>
                    <a:pt x="121" y="27"/>
                    <a:pt x="107" y="24"/>
                  </a:cubicBezTo>
                  <a:lnTo>
                    <a:pt x="31" y="1"/>
                  </a:lnTo>
                  <a:lnTo>
                    <a:pt x="26" y="0"/>
                  </a:lnTo>
                  <a:cubicBezTo>
                    <a:pt x="11" y="0"/>
                    <a:pt x="0" y="15"/>
                    <a:pt x="0" y="35"/>
                  </a:cubicBezTo>
                  <a:lnTo>
                    <a:pt x="0" y="107"/>
                  </a:lnTo>
                  <a:cubicBezTo>
                    <a:pt x="0" y="116"/>
                    <a:pt x="2" y="124"/>
                    <a:pt x="5" y="13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9" name="Freeform 19">
              <a:extLst>
                <a:ext uri="{FF2B5EF4-FFF2-40B4-BE49-F238E27FC236}">
                  <a16:creationId xmlns:a16="http://schemas.microsoft.com/office/drawing/2014/main" xmlns="" id="{5A5EA43A-72F7-47D1-8C7F-6D84D457200C}"/>
                </a:ext>
              </a:extLst>
            </p:cNvPr>
            <p:cNvSpPr>
              <a:spLocks noEditPoints="1"/>
            </p:cNvSpPr>
            <p:nvPr/>
          </p:nvSpPr>
          <p:spPr bwMode="gray">
            <a:xfrm>
              <a:off x="2454275" y="2284413"/>
              <a:ext cx="68263" cy="73025"/>
            </a:xfrm>
            <a:custGeom>
              <a:avLst/>
              <a:gdLst>
                <a:gd name="T0" fmla="*/ 27 w 159"/>
                <a:gd name="T1" fmla="*/ 37 h 168"/>
                <a:gd name="T2" fmla="*/ 27 w 159"/>
                <a:gd name="T3" fmla="*/ 37 h 168"/>
                <a:gd name="T4" fmla="*/ 29 w 159"/>
                <a:gd name="T5" fmla="*/ 27 h 168"/>
                <a:gd name="T6" fmla="*/ 129 w 159"/>
                <a:gd name="T7" fmla="*/ 35 h 168"/>
                <a:gd name="T8" fmla="*/ 132 w 159"/>
                <a:gd name="T9" fmla="*/ 45 h 168"/>
                <a:gd name="T10" fmla="*/ 132 w 159"/>
                <a:gd name="T11" fmla="*/ 132 h 168"/>
                <a:gd name="T12" fmla="*/ 129 w 159"/>
                <a:gd name="T13" fmla="*/ 141 h 168"/>
                <a:gd name="T14" fmla="*/ 29 w 159"/>
                <a:gd name="T15" fmla="*/ 141 h 168"/>
                <a:gd name="T16" fmla="*/ 27 w 159"/>
                <a:gd name="T17" fmla="*/ 130 h 168"/>
                <a:gd name="T18" fmla="*/ 27 w 159"/>
                <a:gd name="T19" fmla="*/ 37 h 168"/>
                <a:gd name="T20" fmla="*/ 27 w 159"/>
                <a:gd name="T21" fmla="*/ 168 h 168"/>
                <a:gd name="T22" fmla="*/ 27 w 159"/>
                <a:gd name="T23" fmla="*/ 168 h 168"/>
                <a:gd name="T24" fmla="*/ 132 w 159"/>
                <a:gd name="T25" fmla="*/ 167 h 168"/>
                <a:gd name="T26" fmla="*/ 159 w 159"/>
                <a:gd name="T27" fmla="*/ 132 h 168"/>
                <a:gd name="T28" fmla="*/ 159 w 159"/>
                <a:gd name="T29" fmla="*/ 45 h 168"/>
                <a:gd name="T30" fmla="*/ 132 w 159"/>
                <a:gd name="T31" fmla="*/ 9 h 168"/>
                <a:gd name="T32" fmla="*/ 29 w 159"/>
                <a:gd name="T33" fmla="*/ 0 h 168"/>
                <a:gd name="T34" fmla="*/ 26 w 159"/>
                <a:gd name="T35" fmla="*/ 0 h 168"/>
                <a:gd name="T36" fmla="*/ 0 w 159"/>
                <a:gd name="T37" fmla="*/ 37 h 168"/>
                <a:gd name="T38" fmla="*/ 0 w 159"/>
                <a:gd name="T39" fmla="*/ 130 h 168"/>
                <a:gd name="T40" fmla="*/ 27 w 159"/>
                <a:gd name="T4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27" y="37"/>
                  </a:moveTo>
                  <a:lnTo>
                    <a:pt x="27" y="37"/>
                  </a:lnTo>
                  <a:cubicBezTo>
                    <a:pt x="27" y="32"/>
                    <a:pt x="28" y="28"/>
                    <a:pt x="29" y="27"/>
                  </a:cubicBezTo>
                  <a:lnTo>
                    <a:pt x="129" y="35"/>
                  </a:lnTo>
                  <a:cubicBezTo>
                    <a:pt x="130" y="36"/>
                    <a:pt x="132" y="40"/>
                    <a:pt x="132" y="45"/>
                  </a:cubicBezTo>
                  <a:lnTo>
                    <a:pt x="132" y="132"/>
                  </a:lnTo>
                  <a:cubicBezTo>
                    <a:pt x="132" y="136"/>
                    <a:pt x="130" y="139"/>
                    <a:pt x="129" y="141"/>
                  </a:cubicBezTo>
                  <a:lnTo>
                    <a:pt x="29" y="141"/>
                  </a:lnTo>
                  <a:cubicBezTo>
                    <a:pt x="28" y="139"/>
                    <a:pt x="27" y="135"/>
                    <a:pt x="27" y="130"/>
                  </a:cubicBezTo>
                  <a:lnTo>
                    <a:pt x="27" y="37"/>
                  </a:lnTo>
                  <a:close/>
                  <a:moveTo>
                    <a:pt x="27" y="168"/>
                  </a:moveTo>
                  <a:lnTo>
                    <a:pt x="27" y="168"/>
                  </a:lnTo>
                  <a:lnTo>
                    <a:pt x="132" y="167"/>
                  </a:lnTo>
                  <a:cubicBezTo>
                    <a:pt x="147" y="166"/>
                    <a:pt x="159" y="151"/>
                    <a:pt x="159" y="132"/>
                  </a:cubicBezTo>
                  <a:lnTo>
                    <a:pt x="159" y="45"/>
                  </a:lnTo>
                  <a:cubicBezTo>
                    <a:pt x="159" y="27"/>
                    <a:pt x="148" y="11"/>
                    <a:pt x="132" y="9"/>
                  </a:cubicBezTo>
                  <a:lnTo>
                    <a:pt x="29" y="0"/>
                  </a:lnTo>
                  <a:lnTo>
                    <a:pt x="26" y="0"/>
                  </a:lnTo>
                  <a:cubicBezTo>
                    <a:pt x="11" y="0"/>
                    <a:pt x="0" y="15"/>
                    <a:pt x="0" y="37"/>
                  </a:cubicBezTo>
                  <a:lnTo>
                    <a:pt x="0" y="130"/>
                  </a:lnTo>
                  <a:cubicBezTo>
                    <a:pt x="0" y="152"/>
                    <a:pt x="11" y="168"/>
                    <a:pt x="27" y="168"/>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0" name="Freeform 20">
              <a:extLst>
                <a:ext uri="{FF2B5EF4-FFF2-40B4-BE49-F238E27FC236}">
                  <a16:creationId xmlns:a16="http://schemas.microsoft.com/office/drawing/2014/main" xmlns="" id="{F8859662-8A96-490D-AA68-110A00A0A173}"/>
                </a:ext>
              </a:extLst>
            </p:cNvPr>
            <p:cNvSpPr>
              <a:spLocks noEditPoints="1"/>
            </p:cNvSpPr>
            <p:nvPr/>
          </p:nvSpPr>
          <p:spPr bwMode="gray">
            <a:xfrm>
              <a:off x="2571750" y="2295525"/>
              <a:ext cx="57150" cy="65088"/>
            </a:xfrm>
            <a:custGeom>
              <a:avLst/>
              <a:gdLst>
                <a:gd name="T0" fmla="*/ 26 w 131"/>
                <a:gd name="T1" fmla="*/ 33 h 146"/>
                <a:gd name="T2" fmla="*/ 26 w 131"/>
                <a:gd name="T3" fmla="*/ 33 h 146"/>
                <a:gd name="T4" fmla="*/ 27 w 131"/>
                <a:gd name="T5" fmla="*/ 27 h 146"/>
                <a:gd name="T6" fmla="*/ 102 w 131"/>
                <a:gd name="T7" fmla="*/ 39 h 146"/>
                <a:gd name="T8" fmla="*/ 104 w 131"/>
                <a:gd name="T9" fmla="*/ 45 h 146"/>
                <a:gd name="T10" fmla="*/ 104 w 131"/>
                <a:gd name="T11" fmla="*/ 114 h 146"/>
                <a:gd name="T12" fmla="*/ 104 w 131"/>
                <a:gd name="T13" fmla="*/ 119 h 146"/>
                <a:gd name="T14" fmla="*/ 28 w 131"/>
                <a:gd name="T15" fmla="*/ 120 h 146"/>
                <a:gd name="T16" fmla="*/ 26 w 131"/>
                <a:gd name="T17" fmla="*/ 112 h 146"/>
                <a:gd name="T18" fmla="*/ 26 w 131"/>
                <a:gd name="T19" fmla="*/ 33 h 146"/>
                <a:gd name="T20" fmla="*/ 26 w 131"/>
                <a:gd name="T21" fmla="*/ 146 h 146"/>
                <a:gd name="T22" fmla="*/ 26 w 131"/>
                <a:gd name="T23" fmla="*/ 146 h 146"/>
                <a:gd name="T24" fmla="*/ 105 w 131"/>
                <a:gd name="T25" fmla="*/ 146 h 146"/>
                <a:gd name="T26" fmla="*/ 131 w 131"/>
                <a:gd name="T27" fmla="*/ 114 h 146"/>
                <a:gd name="T28" fmla="*/ 131 w 131"/>
                <a:gd name="T29" fmla="*/ 45 h 146"/>
                <a:gd name="T30" fmla="*/ 106 w 131"/>
                <a:gd name="T31" fmla="*/ 12 h 146"/>
                <a:gd name="T32" fmla="*/ 28 w 131"/>
                <a:gd name="T33" fmla="*/ 0 h 146"/>
                <a:gd name="T34" fmla="*/ 26 w 131"/>
                <a:gd name="T35" fmla="*/ 0 h 146"/>
                <a:gd name="T36" fmla="*/ 0 w 131"/>
                <a:gd name="T37" fmla="*/ 33 h 146"/>
                <a:gd name="T38" fmla="*/ 0 w 131"/>
                <a:gd name="T39" fmla="*/ 112 h 146"/>
                <a:gd name="T40" fmla="*/ 26 w 131"/>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146">
                  <a:moveTo>
                    <a:pt x="26" y="33"/>
                  </a:moveTo>
                  <a:lnTo>
                    <a:pt x="26" y="33"/>
                  </a:lnTo>
                  <a:cubicBezTo>
                    <a:pt x="26" y="30"/>
                    <a:pt x="27" y="28"/>
                    <a:pt x="27" y="27"/>
                  </a:cubicBezTo>
                  <a:lnTo>
                    <a:pt x="102" y="39"/>
                  </a:lnTo>
                  <a:cubicBezTo>
                    <a:pt x="102" y="39"/>
                    <a:pt x="104" y="42"/>
                    <a:pt x="104" y="45"/>
                  </a:cubicBezTo>
                  <a:lnTo>
                    <a:pt x="104" y="114"/>
                  </a:lnTo>
                  <a:cubicBezTo>
                    <a:pt x="104" y="117"/>
                    <a:pt x="103" y="119"/>
                    <a:pt x="104" y="119"/>
                  </a:cubicBezTo>
                  <a:lnTo>
                    <a:pt x="28" y="120"/>
                  </a:lnTo>
                  <a:cubicBezTo>
                    <a:pt x="27" y="118"/>
                    <a:pt x="26" y="116"/>
                    <a:pt x="26" y="112"/>
                  </a:cubicBezTo>
                  <a:lnTo>
                    <a:pt x="26" y="33"/>
                  </a:lnTo>
                  <a:close/>
                  <a:moveTo>
                    <a:pt x="26" y="146"/>
                  </a:moveTo>
                  <a:lnTo>
                    <a:pt x="26" y="146"/>
                  </a:lnTo>
                  <a:lnTo>
                    <a:pt x="105" y="146"/>
                  </a:lnTo>
                  <a:cubicBezTo>
                    <a:pt x="119" y="145"/>
                    <a:pt x="131" y="131"/>
                    <a:pt x="131" y="114"/>
                  </a:cubicBezTo>
                  <a:lnTo>
                    <a:pt x="131" y="45"/>
                  </a:lnTo>
                  <a:cubicBezTo>
                    <a:pt x="131" y="29"/>
                    <a:pt x="120" y="14"/>
                    <a:pt x="106" y="12"/>
                  </a:cubicBezTo>
                  <a:lnTo>
                    <a:pt x="28" y="0"/>
                  </a:lnTo>
                  <a:lnTo>
                    <a:pt x="26" y="0"/>
                  </a:lnTo>
                  <a:cubicBezTo>
                    <a:pt x="11" y="0"/>
                    <a:pt x="0" y="14"/>
                    <a:pt x="0" y="33"/>
                  </a:cubicBezTo>
                  <a:lnTo>
                    <a:pt x="0" y="112"/>
                  </a:lnTo>
                  <a:cubicBezTo>
                    <a:pt x="0" y="131"/>
                    <a:pt x="11" y="146"/>
                    <a:pt x="26" y="146"/>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1" name="Freeform 21">
              <a:extLst>
                <a:ext uri="{FF2B5EF4-FFF2-40B4-BE49-F238E27FC236}">
                  <a16:creationId xmlns:a16="http://schemas.microsoft.com/office/drawing/2014/main" xmlns="" id="{A9B849CB-AE76-4979-9BE4-0ACF7A834257}"/>
                </a:ext>
              </a:extLst>
            </p:cNvPr>
            <p:cNvSpPr>
              <a:spLocks noEditPoints="1"/>
            </p:cNvSpPr>
            <p:nvPr/>
          </p:nvSpPr>
          <p:spPr bwMode="gray">
            <a:xfrm>
              <a:off x="2454275" y="2409825"/>
              <a:ext cx="68263" cy="73025"/>
            </a:xfrm>
            <a:custGeom>
              <a:avLst/>
              <a:gdLst>
                <a:gd name="T0" fmla="*/ 132 w 159"/>
                <a:gd name="T1" fmla="*/ 125 h 168"/>
                <a:gd name="T2" fmla="*/ 132 w 159"/>
                <a:gd name="T3" fmla="*/ 125 h 168"/>
                <a:gd name="T4" fmla="*/ 129 w 159"/>
                <a:gd name="T5" fmla="*/ 134 h 168"/>
                <a:gd name="T6" fmla="*/ 29 w 159"/>
                <a:gd name="T7" fmla="*/ 141 h 168"/>
                <a:gd name="T8" fmla="*/ 27 w 159"/>
                <a:gd name="T9" fmla="*/ 130 h 168"/>
                <a:gd name="T10" fmla="*/ 27 w 159"/>
                <a:gd name="T11" fmla="*/ 37 h 168"/>
                <a:gd name="T12" fmla="*/ 29 w 159"/>
                <a:gd name="T13" fmla="*/ 27 h 168"/>
                <a:gd name="T14" fmla="*/ 129 w 159"/>
                <a:gd name="T15" fmla="*/ 29 h 168"/>
                <a:gd name="T16" fmla="*/ 132 w 159"/>
                <a:gd name="T17" fmla="*/ 38 h 168"/>
                <a:gd name="T18" fmla="*/ 132 w 159"/>
                <a:gd name="T19" fmla="*/ 125 h 168"/>
                <a:gd name="T20" fmla="*/ 133 w 159"/>
                <a:gd name="T21" fmla="*/ 2 h 168"/>
                <a:gd name="T22" fmla="*/ 133 w 159"/>
                <a:gd name="T23" fmla="*/ 2 h 168"/>
                <a:gd name="T24" fmla="*/ 28 w 159"/>
                <a:gd name="T25" fmla="*/ 0 h 168"/>
                <a:gd name="T26" fmla="*/ 26 w 159"/>
                <a:gd name="T27" fmla="*/ 0 h 168"/>
                <a:gd name="T28" fmla="*/ 0 w 159"/>
                <a:gd name="T29" fmla="*/ 37 h 168"/>
                <a:gd name="T30" fmla="*/ 0 w 159"/>
                <a:gd name="T31" fmla="*/ 130 h 168"/>
                <a:gd name="T32" fmla="*/ 27 w 159"/>
                <a:gd name="T33" fmla="*/ 168 h 168"/>
                <a:gd name="T34" fmla="*/ 132 w 159"/>
                <a:gd name="T35" fmla="*/ 160 h 168"/>
                <a:gd name="T36" fmla="*/ 159 w 159"/>
                <a:gd name="T37" fmla="*/ 125 h 168"/>
                <a:gd name="T38" fmla="*/ 159 w 159"/>
                <a:gd name="T39" fmla="*/ 38 h 168"/>
                <a:gd name="T40" fmla="*/ 133 w 159"/>
                <a:gd name="T41" fmla="*/ 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132" y="125"/>
                  </a:moveTo>
                  <a:lnTo>
                    <a:pt x="132" y="125"/>
                  </a:lnTo>
                  <a:cubicBezTo>
                    <a:pt x="132" y="130"/>
                    <a:pt x="130" y="133"/>
                    <a:pt x="129" y="134"/>
                  </a:cubicBezTo>
                  <a:lnTo>
                    <a:pt x="29" y="141"/>
                  </a:lnTo>
                  <a:cubicBezTo>
                    <a:pt x="28" y="139"/>
                    <a:pt x="27" y="135"/>
                    <a:pt x="27" y="130"/>
                  </a:cubicBezTo>
                  <a:lnTo>
                    <a:pt x="27" y="37"/>
                  </a:lnTo>
                  <a:cubicBezTo>
                    <a:pt x="27" y="32"/>
                    <a:pt x="28" y="28"/>
                    <a:pt x="29" y="27"/>
                  </a:cubicBezTo>
                  <a:lnTo>
                    <a:pt x="129" y="29"/>
                  </a:lnTo>
                  <a:cubicBezTo>
                    <a:pt x="130" y="30"/>
                    <a:pt x="132" y="34"/>
                    <a:pt x="132" y="38"/>
                  </a:cubicBezTo>
                  <a:lnTo>
                    <a:pt x="132" y="125"/>
                  </a:lnTo>
                  <a:close/>
                  <a:moveTo>
                    <a:pt x="133" y="2"/>
                  </a:moveTo>
                  <a:lnTo>
                    <a:pt x="133" y="2"/>
                  </a:lnTo>
                  <a:lnTo>
                    <a:pt x="28" y="0"/>
                  </a:lnTo>
                  <a:lnTo>
                    <a:pt x="26" y="0"/>
                  </a:lnTo>
                  <a:cubicBezTo>
                    <a:pt x="11" y="0"/>
                    <a:pt x="0" y="15"/>
                    <a:pt x="0" y="37"/>
                  </a:cubicBezTo>
                  <a:lnTo>
                    <a:pt x="0" y="130"/>
                  </a:lnTo>
                  <a:cubicBezTo>
                    <a:pt x="0" y="152"/>
                    <a:pt x="11" y="168"/>
                    <a:pt x="27" y="168"/>
                  </a:cubicBezTo>
                  <a:lnTo>
                    <a:pt x="132" y="160"/>
                  </a:lnTo>
                  <a:cubicBezTo>
                    <a:pt x="147" y="159"/>
                    <a:pt x="159" y="144"/>
                    <a:pt x="159" y="125"/>
                  </a:cubicBezTo>
                  <a:lnTo>
                    <a:pt x="159" y="38"/>
                  </a:lnTo>
                  <a:cubicBezTo>
                    <a:pt x="159" y="20"/>
                    <a:pt x="148" y="4"/>
                    <a:pt x="133" y="2"/>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2" name="Freeform 22">
              <a:extLst>
                <a:ext uri="{FF2B5EF4-FFF2-40B4-BE49-F238E27FC236}">
                  <a16:creationId xmlns:a16="http://schemas.microsoft.com/office/drawing/2014/main" xmlns="" id="{13230B00-040C-4294-B920-598368FACFD1}"/>
                </a:ext>
              </a:extLst>
            </p:cNvPr>
            <p:cNvSpPr>
              <a:spLocks noEditPoints="1"/>
            </p:cNvSpPr>
            <p:nvPr/>
          </p:nvSpPr>
          <p:spPr bwMode="gray">
            <a:xfrm>
              <a:off x="2568575" y="2409825"/>
              <a:ext cx="60325" cy="61913"/>
            </a:xfrm>
            <a:custGeom>
              <a:avLst/>
              <a:gdLst>
                <a:gd name="T0" fmla="*/ 109 w 136"/>
                <a:gd name="T1" fmla="*/ 105 h 143"/>
                <a:gd name="T2" fmla="*/ 109 w 136"/>
                <a:gd name="T3" fmla="*/ 105 h 143"/>
                <a:gd name="T4" fmla="*/ 108 w 136"/>
                <a:gd name="T5" fmla="*/ 110 h 143"/>
                <a:gd name="T6" fmla="*/ 28 w 136"/>
                <a:gd name="T7" fmla="*/ 116 h 143"/>
                <a:gd name="T8" fmla="*/ 27 w 136"/>
                <a:gd name="T9" fmla="*/ 109 h 143"/>
                <a:gd name="T10" fmla="*/ 27 w 136"/>
                <a:gd name="T11" fmla="*/ 33 h 143"/>
                <a:gd name="T12" fmla="*/ 28 w 136"/>
                <a:gd name="T13" fmla="*/ 26 h 143"/>
                <a:gd name="T14" fmla="*/ 108 w 136"/>
                <a:gd name="T15" fmla="*/ 28 h 143"/>
                <a:gd name="T16" fmla="*/ 109 w 136"/>
                <a:gd name="T17" fmla="*/ 34 h 143"/>
                <a:gd name="T18" fmla="*/ 109 w 136"/>
                <a:gd name="T19" fmla="*/ 105 h 143"/>
                <a:gd name="T20" fmla="*/ 113 w 136"/>
                <a:gd name="T21" fmla="*/ 2 h 143"/>
                <a:gd name="T22" fmla="*/ 113 w 136"/>
                <a:gd name="T23" fmla="*/ 2 h 143"/>
                <a:gd name="T24" fmla="*/ 26 w 136"/>
                <a:gd name="T25" fmla="*/ 0 h 143"/>
                <a:gd name="T26" fmla="*/ 24 w 136"/>
                <a:gd name="T27" fmla="*/ 0 h 143"/>
                <a:gd name="T28" fmla="*/ 0 w 136"/>
                <a:gd name="T29" fmla="*/ 33 h 143"/>
                <a:gd name="T30" fmla="*/ 0 w 136"/>
                <a:gd name="T31" fmla="*/ 109 h 143"/>
                <a:gd name="T32" fmla="*/ 25 w 136"/>
                <a:gd name="T33" fmla="*/ 143 h 143"/>
                <a:gd name="T34" fmla="*/ 112 w 136"/>
                <a:gd name="T35" fmla="*/ 137 h 143"/>
                <a:gd name="T36" fmla="*/ 136 w 136"/>
                <a:gd name="T37" fmla="*/ 105 h 143"/>
                <a:gd name="T38" fmla="*/ 136 w 136"/>
                <a:gd name="T39" fmla="*/ 34 h 143"/>
                <a:gd name="T40" fmla="*/ 113 w 136"/>
                <a:gd name="T41"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43">
                  <a:moveTo>
                    <a:pt x="109" y="105"/>
                  </a:moveTo>
                  <a:lnTo>
                    <a:pt x="109" y="105"/>
                  </a:lnTo>
                  <a:cubicBezTo>
                    <a:pt x="109" y="108"/>
                    <a:pt x="108" y="109"/>
                    <a:pt x="108" y="110"/>
                  </a:cubicBezTo>
                  <a:lnTo>
                    <a:pt x="28" y="116"/>
                  </a:lnTo>
                  <a:cubicBezTo>
                    <a:pt x="27" y="115"/>
                    <a:pt x="27" y="112"/>
                    <a:pt x="27" y="109"/>
                  </a:cubicBezTo>
                  <a:lnTo>
                    <a:pt x="27" y="33"/>
                  </a:lnTo>
                  <a:cubicBezTo>
                    <a:pt x="27" y="30"/>
                    <a:pt x="27" y="28"/>
                    <a:pt x="28" y="26"/>
                  </a:cubicBezTo>
                  <a:lnTo>
                    <a:pt x="108" y="28"/>
                  </a:lnTo>
                  <a:cubicBezTo>
                    <a:pt x="108" y="29"/>
                    <a:pt x="109" y="31"/>
                    <a:pt x="109" y="34"/>
                  </a:cubicBezTo>
                  <a:lnTo>
                    <a:pt x="109" y="105"/>
                  </a:lnTo>
                  <a:close/>
                  <a:moveTo>
                    <a:pt x="113" y="2"/>
                  </a:moveTo>
                  <a:lnTo>
                    <a:pt x="113" y="2"/>
                  </a:lnTo>
                  <a:lnTo>
                    <a:pt x="26" y="0"/>
                  </a:lnTo>
                  <a:lnTo>
                    <a:pt x="24" y="0"/>
                  </a:lnTo>
                  <a:cubicBezTo>
                    <a:pt x="10" y="0"/>
                    <a:pt x="0" y="14"/>
                    <a:pt x="0" y="33"/>
                  </a:cubicBezTo>
                  <a:lnTo>
                    <a:pt x="0" y="109"/>
                  </a:lnTo>
                  <a:cubicBezTo>
                    <a:pt x="0" y="129"/>
                    <a:pt x="10" y="143"/>
                    <a:pt x="25" y="143"/>
                  </a:cubicBezTo>
                  <a:lnTo>
                    <a:pt x="112" y="137"/>
                  </a:lnTo>
                  <a:cubicBezTo>
                    <a:pt x="125" y="136"/>
                    <a:pt x="136" y="122"/>
                    <a:pt x="136" y="105"/>
                  </a:cubicBezTo>
                  <a:lnTo>
                    <a:pt x="136" y="34"/>
                  </a:lnTo>
                  <a:cubicBezTo>
                    <a:pt x="136" y="17"/>
                    <a:pt x="126" y="4"/>
                    <a:pt x="113" y="2"/>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3" name="Freeform 23">
              <a:extLst>
                <a:ext uri="{FF2B5EF4-FFF2-40B4-BE49-F238E27FC236}">
                  <a16:creationId xmlns:a16="http://schemas.microsoft.com/office/drawing/2014/main" xmlns="" id="{49DC476F-1F05-403E-9B3F-88D1389E5308}"/>
                </a:ext>
              </a:extLst>
            </p:cNvPr>
            <p:cNvSpPr>
              <a:spLocks/>
            </p:cNvSpPr>
            <p:nvPr/>
          </p:nvSpPr>
          <p:spPr bwMode="gray">
            <a:xfrm>
              <a:off x="2451100" y="2532063"/>
              <a:ext cx="74613" cy="25400"/>
            </a:xfrm>
            <a:custGeom>
              <a:avLst/>
              <a:gdLst>
                <a:gd name="T0" fmla="*/ 16 w 173"/>
                <a:gd name="T1" fmla="*/ 59 h 59"/>
                <a:gd name="T2" fmla="*/ 16 w 173"/>
                <a:gd name="T3" fmla="*/ 59 h 59"/>
                <a:gd name="T4" fmla="*/ 16 w 173"/>
                <a:gd name="T5" fmla="*/ 59 h 59"/>
                <a:gd name="T6" fmla="*/ 157 w 173"/>
                <a:gd name="T7" fmla="*/ 44 h 59"/>
                <a:gd name="T8" fmla="*/ 173 w 173"/>
                <a:gd name="T9" fmla="*/ 22 h 59"/>
                <a:gd name="T10" fmla="*/ 156 w 173"/>
                <a:gd name="T11" fmla="*/ 0 h 59"/>
                <a:gd name="T12" fmla="*/ 16 w 173"/>
                <a:gd name="T13" fmla="*/ 15 h 59"/>
                <a:gd name="T14" fmla="*/ 0 w 173"/>
                <a:gd name="T15" fmla="*/ 37 h 59"/>
                <a:gd name="T16" fmla="*/ 16 w 17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59">
                  <a:moveTo>
                    <a:pt x="16" y="59"/>
                  </a:moveTo>
                  <a:lnTo>
                    <a:pt x="16" y="59"/>
                  </a:lnTo>
                  <a:lnTo>
                    <a:pt x="16" y="59"/>
                  </a:lnTo>
                  <a:lnTo>
                    <a:pt x="157" y="44"/>
                  </a:lnTo>
                  <a:cubicBezTo>
                    <a:pt x="165" y="44"/>
                    <a:pt x="173" y="34"/>
                    <a:pt x="173" y="22"/>
                  </a:cubicBezTo>
                  <a:cubicBezTo>
                    <a:pt x="173" y="10"/>
                    <a:pt x="165" y="0"/>
                    <a:pt x="156" y="0"/>
                  </a:cubicBezTo>
                  <a:lnTo>
                    <a:pt x="16" y="15"/>
                  </a:lnTo>
                  <a:cubicBezTo>
                    <a:pt x="7" y="15"/>
                    <a:pt x="0" y="25"/>
                    <a:pt x="0" y="37"/>
                  </a:cubicBezTo>
                  <a:cubicBezTo>
                    <a:pt x="0" y="49"/>
                    <a:pt x="7" y="59"/>
                    <a:pt x="16" y="59"/>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4" name="Freeform 24">
              <a:extLst>
                <a:ext uri="{FF2B5EF4-FFF2-40B4-BE49-F238E27FC236}">
                  <a16:creationId xmlns:a16="http://schemas.microsoft.com/office/drawing/2014/main" xmlns="" id="{4CCA0466-08B2-42AE-8C42-B60E07B157B2}"/>
                </a:ext>
              </a:extLst>
            </p:cNvPr>
            <p:cNvSpPr>
              <a:spLocks/>
            </p:cNvSpPr>
            <p:nvPr/>
          </p:nvSpPr>
          <p:spPr bwMode="gray">
            <a:xfrm>
              <a:off x="2451100" y="2566988"/>
              <a:ext cx="74613" cy="26988"/>
            </a:xfrm>
            <a:custGeom>
              <a:avLst/>
              <a:gdLst>
                <a:gd name="T0" fmla="*/ 156 w 173"/>
                <a:gd name="T1" fmla="*/ 0 h 64"/>
                <a:gd name="T2" fmla="*/ 156 w 173"/>
                <a:gd name="T3" fmla="*/ 0 h 64"/>
                <a:gd name="T4" fmla="*/ 156 w 173"/>
                <a:gd name="T5" fmla="*/ 0 h 64"/>
                <a:gd name="T6" fmla="*/ 16 w 173"/>
                <a:gd name="T7" fmla="*/ 21 h 64"/>
                <a:gd name="T8" fmla="*/ 0 w 173"/>
                <a:gd name="T9" fmla="*/ 42 h 64"/>
                <a:gd name="T10" fmla="*/ 16 w 173"/>
                <a:gd name="T11" fmla="*/ 64 h 64"/>
                <a:gd name="T12" fmla="*/ 16 w 173"/>
                <a:gd name="T13" fmla="*/ 64 h 64"/>
                <a:gd name="T14" fmla="*/ 157 w 173"/>
                <a:gd name="T15" fmla="*/ 43 h 64"/>
                <a:gd name="T16" fmla="*/ 173 w 173"/>
                <a:gd name="T17" fmla="*/ 22 h 64"/>
                <a:gd name="T18" fmla="*/ 156 w 17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64">
                  <a:moveTo>
                    <a:pt x="156" y="0"/>
                  </a:moveTo>
                  <a:lnTo>
                    <a:pt x="156" y="0"/>
                  </a:lnTo>
                  <a:lnTo>
                    <a:pt x="156" y="0"/>
                  </a:lnTo>
                  <a:lnTo>
                    <a:pt x="16" y="21"/>
                  </a:lnTo>
                  <a:cubicBezTo>
                    <a:pt x="7" y="21"/>
                    <a:pt x="0" y="30"/>
                    <a:pt x="0" y="42"/>
                  </a:cubicBezTo>
                  <a:cubicBezTo>
                    <a:pt x="0" y="54"/>
                    <a:pt x="7" y="64"/>
                    <a:pt x="16" y="64"/>
                  </a:cubicBezTo>
                  <a:lnTo>
                    <a:pt x="16" y="64"/>
                  </a:lnTo>
                  <a:lnTo>
                    <a:pt x="157" y="43"/>
                  </a:lnTo>
                  <a:cubicBezTo>
                    <a:pt x="165" y="43"/>
                    <a:pt x="173" y="34"/>
                    <a:pt x="173" y="22"/>
                  </a:cubicBezTo>
                  <a:cubicBezTo>
                    <a:pt x="173" y="10"/>
                    <a:pt x="166" y="0"/>
                    <a:pt x="156" y="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5" name="Freeform 25">
              <a:extLst>
                <a:ext uri="{FF2B5EF4-FFF2-40B4-BE49-F238E27FC236}">
                  <a16:creationId xmlns:a16="http://schemas.microsoft.com/office/drawing/2014/main" xmlns="" id="{54F1D204-BEE7-4721-8D77-02EEB92449F1}"/>
                </a:ext>
              </a:extLst>
            </p:cNvPr>
            <p:cNvSpPr>
              <a:spLocks/>
            </p:cNvSpPr>
            <p:nvPr/>
          </p:nvSpPr>
          <p:spPr bwMode="gray">
            <a:xfrm>
              <a:off x="2570163" y="2522538"/>
              <a:ext cx="57150" cy="19050"/>
            </a:xfrm>
            <a:custGeom>
              <a:avLst/>
              <a:gdLst>
                <a:gd name="T0" fmla="*/ 12 w 132"/>
                <a:gd name="T1" fmla="*/ 44 h 44"/>
                <a:gd name="T2" fmla="*/ 12 w 132"/>
                <a:gd name="T3" fmla="*/ 44 h 44"/>
                <a:gd name="T4" fmla="*/ 12 w 132"/>
                <a:gd name="T5" fmla="*/ 44 h 44"/>
                <a:gd name="T6" fmla="*/ 120 w 132"/>
                <a:gd name="T7" fmla="*/ 33 h 44"/>
                <a:gd name="T8" fmla="*/ 132 w 132"/>
                <a:gd name="T9" fmla="*/ 16 h 44"/>
                <a:gd name="T10" fmla="*/ 120 w 132"/>
                <a:gd name="T11" fmla="*/ 0 h 44"/>
                <a:gd name="T12" fmla="*/ 12 w 132"/>
                <a:gd name="T13" fmla="*/ 11 h 44"/>
                <a:gd name="T14" fmla="*/ 0 w 132"/>
                <a:gd name="T15" fmla="*/ 28 h 44"/>
                <a:gd name="T16" fmla="*/ 12 w 132"/>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44">
                  <a:moveTo>
                    <a:pt x="12" y="44"/>
                  </a:moveTo>
                  <a:lnTo>
                    <a:pt x="12" y="44"/>
                  </a:lnTo>
                  <a:lnTo>
                    <a:pt x="12" y="44"/>
                  </a:lnTo>
                  <a:lnTo>
                    <a:pt x="120" y="33"/>
                  </a:lnTo>
                  <a:cubicBezTo>
                    <a:pt x="127" y="33"/>
                    <a:pt x="132" y="25"/>
                    <a:pt x="132" y="16"/>
                  </a:cubicBezTo>
                  <a:cubicBezTo>
                    <a:pt x="132" y="7"/>
                    <a:pt x="127" y="0"/>
                    <a:pt x="120" y="0"/>
                  </a:cubicBezTo>
                  <a:lnTo>
                    <a:pt x="12" y="11"/>
                  </a:lnTo>
                  <a:cubicBezTo>
                    <a:pt x="5" y="11"/>
                    <a:pt x="0" y="19"/>
                    <a:pt x="0" y="28"/>
                  </a:cubicBezTo>
                  <a:cubicBezTo>
                    <a:pt x="0" y="37"/>
                    <a:pt x="5" y="44"/>
                    <a:pt x="12" y="44"/>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6" name="Freeform 26">
              <a:extLst>
                <a:ext uri="{FF2B5EF4-FFF2-40B4-BE49-F238E27FC236}">
                  <a16:creationId xmlns:a16="http://schemas.microsoft.com/office/drawing/2014/main" xmlns="" id="{61604E1D-5B53-4C00-B3A5-73376F9CFBEC}"/>
                </a:ext>
              </a:extLst>
            </p:cNvPr>
            <p:cNvSpPr>
              <a:spLocks/>
            </p:cNvSpPr>
            <p:nvPr/>
          </p:nvSpPr>
          <p:spPr bwMode="gray">
            <a:xfrm>
              <a:off x="2570163" y="2547938"/>
              <a:ext cx="57150" cy="20638"/>
            </a:xfrm>
            <a:custGeom>
              <a:avLst/>
              <a:gdLst>
                <a:gd name="T0" fmla="*/ 119 w 132"/>
                <a:gd name="T1" fmla="*/ 0 h 49"/>
                <a:gd name="T2" fmla="*/ 119 w 132"/>
                <a:gd name="T3" fmla="*/ 0 h 49"/>
                <a:gd name="T4" fmla="*/ 119 w 132"/>
                <a:gd name="T5" fmla="*/ 0 h 49"/>
                <a:gd name="T6" fmla="*/ 12 w 132"/>
                <a:gd name="T7" fmla="*/ 16 h 49"/>
                <a:gd name="T8" fmla="*/ 0 w 132"/>
                <a:gd name="T9" fmla="*/ 32 h 49"/>
                <a:gd name="T10" fmla="*/ 12 w 132"/>
                <a:gd name="T11" fmla="*/ 49 h 49"/>
                <a:gd name="T12" fmla="*/ 12 w 132"/>
                <a:gd name="T13" fmla="*/ 49 h 49"/>
                <a:gd name="T14" fmla="*/ 120 w 132"/>
                <a:gd name="T15" fmla="*/ 33 h 49"/>
                <a:gd name="T16" fmla="*/ 132 w 132"/>
                <a:gd name="T17" fmla="*/ 17 h 49"/>
                <a:gd name="T18" fmla="*/ 119 w 132"/>
                <a:gd name="T1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9">
                  <a:moveTo>
                    <a:pt x="119" y="0"/>
                  </a:moveTo>
                  <a:lnTo>
                    <a:pt x="119" y="0"/>
                  </a:lnTo>
                  <a:lnTo>
                    <a:pt x="119" y="0"/>
                  </a:lnTo>
                  <a:lnTo>
                    <a:pt x="12" y="16"/>
                  </a:lnTo>
                  <a:cubicBezTo>
                    <a:pt x="5" y="16"/>
                    <a:pt x="0" y="23"/>
                    <a:pt x="0" y="32"/>
                  </a:cubicBezTo>
                  <a:cubicBezTo>
                    <a:pt x="0" y="42"/>
                    <a:pt x="5" y="49"/>
                    <a:pt x="12" y="49"/>
                  </a:cubicBezTo>
                  <a:lnTo>
                    <a:pt x="12" y="49"/>
                  </a:lnTo>
                  <a:lnTo>
                    <a:pt x="120" y="33"/>
                  </a:lnTo>
                  <a:cubicBezTo>
                    <a:pt x="127" y="33"/>
                    <a:pt x="132" y="26"/>
                    <a:pt x="132" y="17"/>
                  </a:cubicBezTo>
                  <a:cubicBezTo>
                    <a:pt x="132" y="8"/>
                    <a:pt x="127" y="0"/>
                    <a:pt x="119" y="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7" name="Freeform 27">
              <a:extLst>
                <a:ext uri="{FF2B5EF4-FFF2-40B4-BE49-F238E27FC236}">
                  <a16:creationId xmlns:a16="http://schemas.microsoft.com/office/drawing/2014/main" xmlns="" id="{BDBD88A9-EF78-4245-98C8-7242DF2B387E}"/>
                </a:ext>
              </a:extLst>
            </p:cNvPr>
            <p:cNvSpPr>
              <a:spLocks noEditPoints="1"/>
            </p:cNvSpPr>
            <p:nvPr/>
          </p:nvSpPr>
          <p:spPr bwMode="gray">
            <a:xfrm>
              <a:off x="2662238" y="2209800"/>
              <a:ext cx="38100" cy="52388"/>
            </a:xfrm>
            <a:custGeom>
              <a:avLst/>
              <a:gdLst>
                <a:gd name="T0" fmla="*/ 20 w 91"/>
                <a:gd name="T1" fmla="*/ 31 h 120"/>
                <a:gd name="T2" fmla="*/ 20 w 91"/>
                <a:gd name="T3" fmla="*/ 31 h 120"/>
                <a:gd name="T4" fmla="*/ 21 w 91"/>
                <a:gd name="T5" fmla="*/ 21 h 120"/>
                <a:gd name="T6" fmla="*/ 68 w 91"/>
                <a:gd name="T7" fmla="*/ 36 h 120"/>
                <a:gd name="T8" fmla="*/ 71 w 91"/>
                <a:gd name="T9" fmla="*/ 47 h 120"/>
                <a:gd name="T10" fmla="*/ 71 w 91"/>
                <a:gd name="T11" fmla="*/ 90 h 120"/>
                <a:gd name="T12" fmla="*/ 69 w 91"/>
                <a:gd name="T13" fmla="*/ 100 h 120"/>
                <a:gd name="T14" fmla="*/ 22 w 91"/>
                <a:gd name="T15" fmla="*/ 96 h 120"/>
                <a:gd name="T16" fmla="*/ 20 w 91"/>
                <a:gd name="T17" fmla="*/ 83 h 120"/>
                <a:gd name="T18" fmla="*/ 20 w 91"/>
                <a:gd name="T19" fmla="*/ 31 h 120"/>
                <a:gd name="T20" fmla="*/ 3 w 91"/>
                <a:gd name="T21" fmla="*/ 103 h 120"/>
                <a:gd name="T22" fmla="*/ 3 w 91"/>
                <a:gd name="T23" fmla="*/ 103 h 120"/>
                <a:gd name="T24" fmla="*/ 19 w 91"/>
                <a:gd name="T25" fmla="*/ 116 h 120"/>
                <a:gd name="T26" fmla="*/ 71 w 91"/>
                <a:gd name="T27" fmla="*/ 120 h 120"/>
                <a:gd name="T28" fmla="*/ 72 w 91"/>
                <a:gd name="T29" fmla="*/ 120 h 120"/>
                <a:gd name="T30" fmla="*/ 91 w 91"/>
                <a:gd name="T31" fmla="*/ 90 h 120"/>
                <a:gd name="T32" fmla="*/ 91 w 91"/>
                <a:gd name="T33" fmla="*/ 47 h 120"/>
                <a:gd name="T34" fmla="*/ 74 w 91"/>
                <a:gd name="T35" fmla="*/ 17 h 120"/>
                <a:gd name="T36" fmla="*/ 23 w 91"/>
                <a:gd name="T37" fmla="*/ 0 h 120"/>
                <a:gd name="T38" fmla="*/ 19 w 91"/>
                <a:gd name="T39" fmla="*/ 0 h 120"/>
                <a:gd name="T40" fmla="*/ 0 w 91"/>
                <a:gd name="T41" fmla="*/ 31 h 120"/>
                <a:gd name="T42" fmla="*/ 0 w 91"/>
                <a:gd name="T43" fmla="*/ 83 h 120"/>
                <a:gd name="T44" fmla="*/ 3 w 91"/>
                <a:gd name="T45"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20">
                  <a:moveTo>
                    <a:pt x="20" y="31"/>
                  </a:moveTo>
                  <a:lnTo>
                    <a:pt x="20" y="31"/>
                  </a:lnTo>
                  <a:cubicBezTo>
                    <a:pt x="20" y="27"/>
                    <a:pt x="20" y="23"/>
                    <a:pt x="21" y="21"/>
                  </a:cubicBezTo>
                  <a:lnTo>
                    <a:pt x="68" y="36"/>
                  </a:lnTo>
                  <a:cubicBezTo>
                    <a:pt x="69" y="37"/>
                    <a:pt x="71" y="41"/>
                    <a:pt x="71" y="47"/>
                  </a:cubicBezTo>
                  <a:lnTo>
                    <a:pt x="71" y="90"/>
                  </a:lnTo>
                  <a:cubicBezTo>
                    <a:pt x="71" y="95"/>
                    <a:pt x="70" y="99"/>
                    <a:pt x="69" y="100"/>
                  </a:cubicBezTo>
                  <a:lnTo>
                    <a:pt x="22" y="96"/>
                  </a:lnTo>
                  <a:cubicBezTo>
                    <a:pt x="21" y="94"/>
                    <a:pt x="20" y="90"/>
                    <a:pt x="20" y="83"/>
                  </a:cubicBezTo>
                  <a:lnTo>
                    <a:pt x="20" y="31"/>
                  </a:lnTo>
                  <a:close/>
                  <a:moveTo>
                    <a:pt x="3" y="103"/>
                  </a:moveTo>
                  <a:lnTo>
                    <a:pt x="3" y="103"/>
                  </a:lnTo>
                  <a:cubicBezTo>
                    <a:pt x="8" y="113"/>
                    <a:pt x="14" y="116"/>
                    <a:pt x="19" y="116"/>
                  </a:cubicBezTo>
                  <a:lnTo>
                    <a:pt x="71" y="120"/>
                  </a:lnTo>
                  <a:lnTo>
                    <a:pt x="72" y="120"/>
                  </a:lnTo>
                  <a:cubicBezTo>
                    <a:pt x="83" y="119"/>
                    <a:pt x="91" y="107"/>
                    <a:pt x="91" y="90"/>
                  </a:cubicBezTo>
                  <a:lnTo>
                    <a:pt x="91" y="47"/>
                  </a:lnTo>
                  <a:cubicBezTo>
                    <a:pt x="91" y="34"/>
                    <a:pt x="85" y="19"/>
                    <a:pt x="74" y="17"/>
                  </a:cubicBezTo>
                  <a:lnTo>
                    <a:pt x="23" y="0"/>
                  </a:lnTo>
                  <a:lnTo>
                    <a:pt x="19" y="0"/>
                  </a:lnTo>
                  <a:cubicBezTo>
                    <a:pt x="7" y="0"/>
                    <a:pt x="0" y="12"/>
                    <a:pt x="0" y="31"/>
                  </a:cubicBezTo>
                  <a:lnTo>
                    <a:pt x="0" y="83"/>
                  </a:lnTo>
                  <a:cubicBezTo>
                    <a:pt x="0" y="91"/>
                    <a:pt x="1" y="98"/>
                    <a:pt x="3" y="103"/>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8" name="Freeform 28">
              <a:extLst>
                <a:ext uri="{FF2B5EF4-FFF2-40B4-BE49-F238E27FC236}">
                  <a16:creationId xmlns:a16="http://schemas.microsoft.com/office/drawing/2014/main" xmlns="" id="{FC84729C-C4E3-4B11-B082-42DC61A8C855}"/>
                </a:ext>
              </a:extLst>
            </p:cNvPr>
            <p:cNvSpPr>
              <a:spLocks noEditPoints="1"/>
            </p:cNvSpPr>
            <p:nvPr/>
          </p:nvSpPr>
          <p:spPr bwMode="gray">
            <a:xfrm>
              <a:off x="2662238" y="2311400"/>
              <a:ext cx="38100" cy="55563"/>
            </a:xfrm>
            <a:custGeom>
              <a:avLst/>
              <a:gdLst>
                <a:gd name="T0" fmla="*/ 20 w 91"/>
                <a:gd name="T1" fmla="*/ 30 h 126"/>
                <a:gd name="T2" fmla="*/ 20 w 91"/>
                <a:gd name="T3" fmla="*/ 30 h 126"/>
                <a:gd name="T4" fmla="*/ 21 w 91"/>
                <a:gd name="T5" fmla="*/ 20 h 126"/>
                <a:gd name="T6" fmla="*/ 68 w 91"/>
                <a:gd name="T7" fmla="*/ 32 h 126"/>
                <a:gd name="T8" fmla="*/ 71 w 91"/>
                <a:gd name="T9" fmla="*/ 42 h 126"/>
                <a:gd name="T10" fmla="*/ 71 w 91"/>
                <a:gd name="T11" fmla="*/ 97 h 126"/>
                <a:gd name="T12" fmla="*/ 69 w 91"/>
                <a:gd name="T13" fmla="*/ 105 h 126"/>
                <a:gd name="T14" fmla="*/ 22 w 91"/>
                <a:gd name="T15" fmla="*/ 106 h 126"/>
                <a:gd name="T16" fmla="*/ 20 w 91"/>
                <a:gd name="T17" fmla="*/ 95 h 126"/>
                <a:gd name="T18" fmla="*/ 20 w 91"/>
                <a:gd name="T19" fmla="*/ 30 h 126"/>
                <a:gd name="T20" fmla="*/ 19 w 91"/>
                <a:gd name="T21" fmla="*/ 126 h 126"/>
                <a:gd name="T22" fmla="*/ 19 w 91"/>
                <a:gd name="T23" fmla="*/ 126 h 126"/>
                <a:gd name="T24" fmla="*/ 72 w 91"/>
                <a:gd name="T25" fmla="*/ 125 h 126"/>
                <a:gd name="T26" fmla="*/ 91 w 91"/>
                <a:gd name="T27" fmla="*/ 97 h 126"/>
                <a:gd name="T28" fmla="*/ 91 w 91"/>
                <a:gd name="T29" fmla="*/ 42 h 126"/>
                <a:gd name="T30" fmla="*/ 73 w 91"/>
                <a:gd name="T31" fmla="*/ 13 h 126"/>
                <a:gd name="T32" fmla="*/ 21 w 91"/>
                <a:gd name="T33" fmla="*/ 0 h 126"/>
                <a:gd name="T34" fmla="*/ 19 w 91"/>
                <a:gd name="T35" fmla="*/ 0 h 126"/>
                <a:gd name="T36" fmla="*/ 0 w 91"/>
                <a:gd name="T37" fmla="*/ 30 h 126"/>
                <a:gd name="T38" fmla="*/ 0 w 91"/>
                <a:gd name="T39" fmla="*/ 95 h 126"/>
                <a:gd name="T40" fmla="*/ 19 w 91"/>
                <a:gd name="T4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126">
                  <a:moveTo>
                    <a:pt x="20" y="30"/>
                  </a:moveTo>
                  <a:lnTo>
                    <a:pt x="20" y="30"/>
                  </a:lnTo>
                  <a:cubicBezTo>
                    <a:pt x="20" y="25"/>
                    <a:pt x="20" y="22"/>
                    <a:pt x="21" y="20"/>
                  </a:cubicBezTo>
                  <a:lnTo>
                    <a:pt x="68" y="32"/>
                  </a:lnTo>
                  <a:cubicBezTo>
                    <a:pt x="69" y="32"/>
                    <a:pt x="71" y="36"/>
                    <a:pt x="71" y="42"/>
                  </a:cubicBezTo>
                  <a:lnTo>
                    <a:pt x="71" y="97"/>
                  </a:lnTo>
                  <a:cubicBezTo>
                    <a:pt x="71" y="101"/>
                    <a:pt x="70" y="104"/>
                    <a:pt x="69" y="105"/>
                  </a:cubicBezTo>
                  <a:lnTo>
                    <a:pt x="22" y="106"/>
                  </a:lnTo>
                  <a:cubicBezTo>
                    <a:pt x="21" y="104"/>
                    <a:pt x="20" y="100"/>
                    <a:pt x="20" y="95"/>
                  </a:cubicBezTo>
                  <a:lnTo>
                    <a:pt x="20" y="30"/>
                  </a:lnTo>
                  <a:close/>
                  <a:moveTo>
                    <a:pt x="19" y="126"/>
                  </a:moveTo>
                  <a:lnTo>
                    <a:pt x="19" y="126"/>
                  </a:lnTo>
                  <a:lnTo>
                    <a:pt x="72" y="125"/>
                  </a:lnTo>
                  <a:cubicBezTo>
                    <a:pt x="83" y="124"/>
                    <a:pt x="91" y="112"/>
                    <a:pt x="91" y="97"/>
                  </a:cubicBezTo>
                  <a:lnTo>
                    <a:pt x="91" y="42"/>
                  </a:lnTo>
                  <a:cubicBezTo>
                    <a:pt x="91" y="29"/>
                    <a:pt x="85" y="14"/>
                    <a:pt x="73" y="13"/>
                  </a:cubicBezTo>
                  <a:lnTo>
                    <a:pt x="21" y="0"/>
                  </a:lnTo>
                  <a:lnTo>
                    <a:pt x="19" y="0"/>
                  </a:lnTo>
                  <a:cubicBezTo>
                    <a:pt x="7" y="0"/>
                    <a:pt x="0" y="12"/>
                    <a:pt x="0" y="30"/>
                  </a:cubicBezTo>
                  <a:lnTo>
                    <a:pt x="0" y="95"/>
                  </a:lnTo>
                  <a:cubicBezTo>
                    <a:pt x="0" y="113"/>
                    <a:pt x="8" y="126"/>
                    <a:pt x="19" y="126"/>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19" name="Freeform 29">
              <a:extLst>
                <a:ext uri="{FF2B5EF4-FFF2-40B4-BE49-F238E27FC236}">
                  <a16:creationId xmlns:a16="http://schemas.microsoft.com/office/drawing/2014/main" xmlns="" id="{65A860A6-F7BE-4142-93EB-DA8466ECFD14}"/>
                </a:ext>
              </a:extLst>
            </p:cNvPr>
            <p:cNvSpPr>
              <a:spLocks noEditPoints="1"/>
            </p:cNvSpPr>
            <p:nvPr/>
          </p:nvSpPr>
          <p:spPr bwMode="gray">
            <a:xfrm>
              <a:off x="2659063" y="2413000"/>
              <a:ext cx="41275" cy="53975"/>
            </a:xfrm>
            <a:custGeom>
              <a:avLst/>
              <a:gdLst>
                <a:gd name="T0" fmla="*/ 20 w 94"/>
                <a:gd name="T1" fmla="*/ 30 h 123"/>
                <a:gd name="T2" fmla="*/ 20 w 94"/>
                <a:gd name="T3" fmla="*/ 30 h 123"/>
                <a:gd name="T4" fmla="*/ 21 w 94"/>
                <a:gd name="T5" fmla="*/ 20 h 123"/>
                <a:gd name="T6" fmla="*/ 72 w 94"/>
                <a:gd name="T7" fmla="*/ 22 h 123"/>
                <a:gd name="T8" fmla="*/ 74 w 94"/>
                <a:gd name="T9" fmla="*/ 31 h 123"/>
                <a:gd name="T10" fmla="*/ 74 w 94"/>
                <a:gd name="T11" fmla="*/ 89 h 123"/>
                <a:gd name="T12" fmla="*/ 72 w 94"/>
                <a:gd name="T13" fmla="*/ 97 h 123"/>
                <a:gd name="T14" fmla="*/ 21 w 94"/>
                <a:gd name="T15" fmla="*/ 103 h 123"/>
                <a:gd name="T16" fmla="*/ 20 w 94"/>
                <a:gd name="T17" fmla="*/ 93 h 123"/>
                <a:gd name="T18" fmla="*/ 20 w 94"/>
                <a:gd name="T19" fmla="*/ 30 h 123"/>
                <a:gd name="T20" fmla="*/ 18 w 94"/>
                <a:gd name="T21" fmla="*/ 123 h 123"/>
                <a:gd name="T22" fmla="*/ 18 w 94"/>
                <a:gd name="T23" fmla="*/ 123 h 123"/>
                <a:gd name="T24" fmla="*/ 77 w 94"/>
                <a:gd name="T25" fmla="*/ 117 h 123"/>
                <a:gd name="T26" fmla="*/ 94 w 94"/>
                <a:gd name="T27" fmla="*/ 89 h 123"/>
                <a:gd name="T28" fmla="*/ 94 w 94"/>
                <a:gd name="T29" fmla="*/ 31 h 123"/>
                <a:gd name="T30" fmla="*/ 78 w 94"/>
                <a:gd name="T31" fmla="*/ 2 h 123"/>
                <a:gd name="T32" fmla="*/ 19 w 94"/>
                <a:gd name="T33" fmla="*/ 0 h 123"/>
                <a:gd name="T34" fmla="*/ 17 w 94"/>
                <a:gd name="T35" fmla="*/ 0 h 123"/>
                <a:gd name="T36" fmla="*/ 0 w 94"/>
                <a:gd name="T37" fmla="*/ 30 h 123"/>
                <a:gd name="T38" fmla="*/ 0 w 94"/>
                <a:gd name="T39" fmla="*/ 93 h 123"/>
                <a:gd name="T40" fmla="*/ 18 w 94"/>
                <a:gd name="T41"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23">
                  <a:moveTo>
                    <a:pt x="20" y="30"/>
                  </a:moveTo>
                  <a:lnTo>
                    <a:pt x="20" y="30"/>
                  </a:lnTo>
                  <a:cubicBezTo>
                    <a:pt x="20" y="26"/>
                    <a:pt x="20" y="22"/>
                    <a:pt x="21" y="20"/>
                  </a:cubicBezTo>
                  <a:lnTo>
                    <a:pt x="72" y="22"/>
                  </a:lnTo>
                  <a:cubicBezTo>
                    <a:pt x="73" y="24"/>
                    <a:pt x="74" y="27"/>
                    <a:pt x="74" y="31"/>
                  </a:cubicBezTo>
                  <a:lnTo>
                    <a:pt x="74" y="89"/>
                  </a:lnTo>
                  <a:cubicBezTo>
                    <a:pt x="74" y="93"/>
                    <a:pt x="73" y="96"/>
                    <a:pt x="72" y="97"/>
                  </a:cubicBezTo>
                  <a:lnTo>
                    <a:pt x="21" y="103"/>
                  </a:lnTo>
                  <a:cubicBezTo>
                    <a:pt x="20" y="101"/>
                    <a:pt x="20" y="97"/>
                    <a:pt x="20" y="93"/>
                  </a:cubicBezTo>
                  <a:lnTo>
                    <a:pt x="20" y="30"/>
                  </a:lnTo>
                  <a:close/>
                  <a:moveTo>
                    <a:pt x="18" y="123"/>
                  </a:moveTo>
                  <a:lnTo>
                    <a:pt x="18" y="123"/>
                  </a:lnTo>
                  <a:lnTo>
                    <a:pt x="77" y="117"/>
                  </a:lnTo>
                  <a:cubicBezTo>
                    <a:pt x="87" y="116"/>
                    <a:pt x="94" y="105"/>
                    <a:pt x="94" y="89"/>
                  </a:cubicBezTo>
                  <a:lnTo>
                    <a:pt x="94" y="31"/>
                  </a:lnTo>
                  <a:cubicBezTo>
                    <a:pt x="94" y="19"/>
                    <a:pt x="89" y="5"/>
                    <a:pt x="78" y="2"/>
                  </a:cubicBezTo>
                  <a:lnTo>
                    <a:pt x="19" y="0"/>
                  </a:lnTo>
                  <a:lnTo>
                    <a:pt x="17" y="0"/>
                  </a:lnTo>
                  <a:cubicBezTo>
                    <a:pt x="7" y="0"/>
                    <a:pt x="0" y="12"/>
                    <a:pt x="0" y="30"/>
                  </a:cubicBezTo>
                  <a:lnTo>
                    <a:pt x="0" y="93"/>
                  </a:lnTo>
                  <a:cubicBezTo>
                    <a:pt x="0" y="111"/>
                    <a:pt x="7" y="123"/>
                    <a:pt x="18" y="123"/>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0" name="Freeform 30">
              <a:extLst>
                <a:ext uri="{FF2B5EF4-FFF2-40B4-BE49-F238E27FC236}">
                  <a16:creationId xmlns:a16="http://schemas.microsoft.com/office/drawing/2014/main" xmlns="" id="{F24B31E3-2E66-4DA0-9B81-65FD30B3C9EE}"/>
                </a:ext>
              </a:extLst>
            </p:cNvPr>
            <p:cNvSpPr>
              <a:spLocks/>
            </p:cNvSpPr>
            <p:nvPr/>
          </p:nvSpPr>
          <p:spPr bwMode="gray">
            <a:xfrm>
              <a:off x="2662238" y="2511425"/>
              <a:ext cx="36513" cy="15875"/>
            </a:xfrm>
            <a:custGeom>
              <a:avLst/>
              <a:gdLst>
                <a:gd name="T0" fmla="*/ 7 w 87"/>
                <a:gd name="T1" fmla="*/ 37 h 37"/>
                <a:gd name="T2" fmla="*/ 7 w 87"/>
                <a:gd name="T3" fmla="*/ 37 h 37"/>
                <a:gd name="T4" fmla="*/ 7 w 87"/>
                <a:gd name="T5" fmla="*/ 37 h 37"/>
                <a:gd name="T6" fmla="*/ 80 w 87"/>
                <a:gd name="T7" fmla="*/ 30 h 37"/>
                <a:gd name="T8" fmla="*/ 87 w 87"/>
                <a:gd name="T9" fmla="*/ 15 h 37"/>
                <a:gd name="T10" fmla="*/ 79 w 87"/>
                <a:gd name="T11" fmla="*/ 0 h 37"/>
                <a:gd name="T12" fmla="*/ 7 w 87"/>
                <a:gd name="T13" fmla="*/ 7 h 37"/>
                <a:gd name="T14" fmla="*/ 0 w 87"/>
                <a:gd name="T15" fmla="*/ 22 h 37"/>
                <a:gd name="T16" fmla="*/ 7 w 87"/>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7">
                  <a:moveTo>
                    <a:pt x="7" y="37"/>
                  </a:moveTo>
                  <a:lnTo>
                    <a:pt x="7" y="37"/>
                  </a:lnTo>
                  <a:lnTo>
                    <a:pt x="7" y="37"/>
                  </a:lnTo>
                  <a:lnTo>
                    <a:pt x="80" y="30"/>
                  </a:lnTo>
                  <a:cubicBezTo>
                    <a:pt x="84" y="30"/>
                    <a:pt x="87" y="23"/>
                    <a:pt x="87" y="15"/>
                  </a:cubicBezTo>
                  <a:cubicBezTo>
                    <a:pt x="87" y="6"/>
                    <a:pt x="84" y="0"/>
                    <a:pt x="79" y="0"/>
                  </a:cubicBezTo>
                  <a:lnTo>
                    <a:pt x="7" y="7"/>
                  </a:lnTo>
                  <a:cubicBezTo>
                    <a:pt x="3" y="7"/>
                    <a:pt x="0" y="14"/>
                    <a:pt x="0" y="22"/>
                  </a:cubicBezTo>
                  <a:cubicBezTo>
                    <a:pt x="0" y="31"/>
                    <a:pt x="3" y="37"/>
                    <a:pt x="7" y="37"/>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1" name="Freeform 31">
              <a:extLst>
                <a:ext uri="{FF2B5EF4-FFF2-40B4-BE49-F238E27FC236}">
                  <a16:creationId xmlns:a16="http://schemas.microsoft.com/office/drawing/2014/main" xmlns="" id="{23B83D03-CCAE-4FF5-B272-D430853B2203}"/>
                </a:ext>
              </a:extLst>
            </p:cNvPr>
            <p:cNvSpPr>
              <a:spLocks/>
            </p:cNvSpPr>
            <p:nvPr/>
          </p:nvSpPr>
          <p:spPr bwMode="gray">
            <a:xfrm>
              <a:off x="2662238" y="2535238"/>
              <a:ext cx="36513" cy="19050"/>
            </a:xfrm>
            <a:custGeom>
              <a:avLst/>
              <a:gdLst>
                <a:gd name="T0" fmla="*/ 79 w 87"/>
                <a:gd name="T1" fmla="*/ 0 h 41"/>
                <a:gd name="T2" fmla="*/ 79 w 87"/>
                <a:gd name="T3" fmla="*/ 0 h 41"/>
                <a:gd name="T4" fmla="*/ 7 w 87"/>
                <a:gd name="T5" fmla="*/ 11 h 41"/>
                <a:gd name="T6" fmla="*/ 0 w 87"/>
                <a:gd name="T7" fmla="*/ 26 h 41"/>
                <a:gd name="T8" fmla="*/ 7 w 87"/>
                <a:gd name="T9" fmla="*/ 41 h 41"/>
                <a:gd name="T10" fmla="*/ 8 w 87"/>
                <a:gd name="T11" fmla="*/ 41 h 41"/>
                <a:gd name="T12" fmla="*/ 80 w 87"/>
                <a:gd name="T13" fmla="*/ 30 h 41"/>
                <a:gd name="T14" fmla="*/ 87 w 87"/>
                <a:gd name="T15" fmla="*/ 15 h 41"/>
                <a:gd name="T16" fmla="*/ 79 w 87"/>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41">
                  <a:moveTo>
                    <a:pt x="79" y="0"/>
                  </a:moveTo>
                  <a:lnTo>
                    <a:pt x="79" y="0"/>
                  </a:lnTo>
                  <a:lnTo>
                    <a:pt x="7" y="11"/>
                  </a:lnTo>
                  <a:cubicBezTo>
                    <a:pt x="3" y="11"/>
                    <a:pt x="0" y="18"/>
                    <a:pt x="0" y="26"/>
                  </a:cubicBezTo>
                  <a:cubicBezTo>
                    <a:pt x="0" y="34"/>
                    <a:pt x="3" y="41"/>
                    <a:pt x="7" y="41"/>
                  </a:cubicBezTo>
                  <a:lnTo>
                    <a:pt x="8" y="41"/>
                  </a:lnTo>
                  <a:lnTo>
                    <a:pt x="80" y="30"/>
                  </a:lnTo>
                  <a:cubicBezTo>
                    <a:pt x="84" y="30"/>
                    <a:pt x="87" y="23"/>
                    <a:pt x="87" y="15"/>
                  </a:cubicBezTo>
                  <a:cubicBezTo>
                    <a:pt x="87" y="7"/>
                    <a:pt x="84" y="0"/>
                    <a:pt x="79" y="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2" name="Freeform 32">
              <a:extLst>
                <a:ext uri="{FF2B5EF4-FFF2-40B4-BE49-F238E27FC236}">
                  <a16:creationId xmlns:a16="http://schemas.microsoft.com/office/drawing/2014/main" xmlns="" id="{93397C97-9353-4606-8F58-7C1FCD20F70F}"/>
                </a:ext>
              </a:extLst>
            </p:cNvPr>
            <p:cNvSpPr>
              <a:spLocks/>
            </p:cNvSpPr>
            <p:nvPr/>
          </p:nvSpPr>
          <p:spPr bwMode="gray">
            <a:xfrm>
              <a:off x="2730500" y="2511425"/>
              <a:ext cx="25400" cy="11113"/>
            </a:xfrm>
            <a:custGeom>
              <a:avLst/>
              <a:gdLst>
                <a:gd name="T0" fmla="*/ 6 w 60"/>
                <a:gd name="T1" fmla="*/ 25 h 25"/>
                <a:gd name="T2" fmla="*/ 6 w 60"/>
                <a:gd name="T3" fmla="*/ 25 h 25"/>
                <a:gd name="T4" fmla="*/ 6 w 60"/>
                <a:gd name="T5" fmla="*/ 25 h 25"/>
                <a:gd name="T6" fmla="*/ 55 w 60"/>
                <a:gd name="T7" fmla="*/ 20 h 25"/>
                <a:gd name="T8" fmla="*/ 60 w 60"/>
                <a:gd name="T9" fmla="*/ 10 h 25"/>
                <a:gd name="T10" fmla="*/ 55 w 60"/>
                <a:gd name="T11" fmla="*/ 0 h 25"/>
                <a:gd name="T12" fmla="*/ 6 w 60"/>
                <a:gd name="T13" fmla="*/ 5 h 25"/>
                <a:gd name="T14" fmla="*/ 0 w 60"/>
                <a:gd name="T15" fmla="*/ 15 h 25"/>
                <a:gd name="T16" fmla="*/ 6 w 60"/>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25">
                  <a:moveTo>
                    <a:pt x="6" y="25"/>
                  </a:moveTo>
                  <a:lnTo>
                    <a:pt x="6" y="25"/>
                  </a:lnTo>
                  <a:lnTo>
                    <a:pt x="6" y="25"/>
                  </a:lnTo>
                  <a:lnTo>
                    <a:pt x="55" y="20"/>
                  </a:lnTo>
                  <a:cubicBezTo>
                    <a:pt x="58" y="20"/>
                    <a:pt x="60" y="16"/>
                    <a:pt x="60" y="10"/>
                  </a:cubicBezTo>
                  <a:cubicBezTo>
                    <a:pt x="60" y="4"/>
                    <a:pt x="58" y="0"/>
                    <a:pt x="55" y="0"/>
                  </a:cubicBezTo>
                  <a:lnTo>
                    <a:pt x="6" y="5"/>
                  </a:lnTo>
                  <a:cubicBezTo>
                    <a:pt x="3" y="5"/>
                    <a:pt x="0" y="9"/>
                    <a:pt x="0" y="15"/>
                  </a:cubicBezTo>
                  <a:cubicBezTo>
                    <a:pt x="0" y="21"/>
                    <a:pt x="3" y="25"/>
                    <a:pt x="6" y="25"/>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3" name="Freeform 33">
              <a:extLst>
                <a:ext uri="{FF2B5EF4-FFF2-40B4-BE49-F238E27FC236}">
                  <a16:creationId xmlns:a16="http://schemas.microsoft.com/office/drawing/2014/main" xmlns="" id="{34E9B67E-F467-4667-8A4D-44F839431BB6}"/>
                </a:ext>
              </a:extLst>
            </p:cNvPr>
            <p:cNvSpPr>
              <a:spLocks/>
            </p:cNvSpPr>
            <p:nvPr/>
          </p:nvSpPr>
          <p:spPr bwMode="gray">
            <a:xfrm>
              <a:off x="2730500" y="2527300"/>
              <a:ext cx="25400" cy="12700"/>
            </a:xfrm>
            <a:custGeom>
              <a:avLst/>
              <a:gdLst>
                <a:gd name="T0" fmla="*/ 55 w 60"/>
                <a:gd name="T1" fmla="*/ 0 h 28"/>
                <a:gd name="T2" fmla="*/ 55 w 60"/>
                <a:gd name="T3" fmla="*/ 0 h 28"/>
                <a:gd name="T4" fmla="*/ 55 w 60"/>
                <a:gd name="T5" fmla="*/ 0 h 28"/>
                <a:gd name="T6" fmla="*/ 6 w 60"/>
                <a:gd name="T7" fmla="*/ 8 h 28"/>
                <a:gd name="T8" fmla="*/ 0 w 60"/>
                <a:gd name="T9" fmla="*/ 18 h 28"/>
                <a:gd name="T10" fmla="*/ 6 w 60"/>
                <a:gd name="T11" fmla="*/ 28 h 28"/>
                <a:gd name="T12" fmla="*/ 6 w 60"/>
                <a:gd name="T13" fmla="*/ 28 h 28"/>
                <a:gd name="T14" fmla="*/ 55 w 60"/>
                <a:gd name="T15" fmla="*/ 21 h 28"/>
                <a:gd name="T16" fmla="*/ 60 w 60"/>
                <a:gd name="T17" fmla="*/ 11 h 28"/>
                <a:gd name="T18" fmla="*/ 55 w 60"/>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28">
                  <a:moveTo>
                    <a:pt x="55" y="0"/>
                  </a:moveTo>
                  <a:lnTo>
                    <a:pt x="55" y="0"/>
                  </a:lnTo>
                  <a:lnTo>
                    <a:pt x="55" y="0"/>
                  </a:lnTo>
                  <a:lnTo>
                    <a:pt x="6" y="8"/>
                  </a:lnTo>
                  <a:cubicBezTo>
                    <a:pt x="3" y="8"/>
                    <a:pt x="0" y="12"/>
                    <a:pt x="0" y="18"/>
                  </a:cubicBezTo>
                  <a:cubicBezTo>
                    <a:pt x="0" y="24"/>
                    <a:pt x="3" y="28"/>
                    <a:pt x="6" y="28"/>
                  </a:cubicBezTo>
                  <a:lnTo>
                    <a:pt x="6" y="28"/>
                  </a:lnTo>
                  <a:lnTo>
                    <a:pt x="55" y="21"/>
                  </a:lnTo>
                  <a:cubicBezTo>
                    <a:pt x="58" y="21"/>
                    <a:pt x="60" y="16"/>
                    <a:pt x="60" y="11"/>
                  </a:cubicBezTo>
                  <a:cubicBezTo>
                    <a:pt x="60" y="5"/>
                    <a:pt x="58" y="0"/>
                    <a:pt x="55" y="0"/>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4" name="Freeform 34">
              <a:extLst>
                <a:ext uri="{FF2B5EF4-FFF2-40B4-BE49-F238E27FC236}">
                  <a16:creationId xmlns:a16="http://schemas.microsoft.com/office/drawing/2014/main" xmlns="" id="{D542E7B3-C61E-42BD-BF63-5C6AAD5E845B}"/>
                </a:ext>
              </a:extLst>
            </p:cNvPr>
            <p:cNvSpPr>
              <a:spLocks noEditPoints="1"/>
            </p:cNvSpPr>
            <p:nvPr/>
          </p:nvSpPr>
          <p:spPr bwMode="gray">
            <a:xfrm>
              <a:off x="2730500" y="2232025"/>
              <a:ext cx="28575" cy="36513"/>
            </a:xfrm>
            <a:custGeom>
              <a:avLst/>
              <a:gdLst>
                <a:gd name="T0" fmla="*/ 14 w 63"/>
                <a:gd name="T1" fmla="*/ 21 h 83"/>
                <a:gd name="T2" fmla="*/ 14 w 63"/>
                <a:gd name="T3" fmla="*/ 21 h 83"/>
                <a:gd name="T4" fmla="*/ 15 w 63"/>
                <a:gd name="T5" fmla="*/ 14 h 83"/>
                <a:gd name="T6" fmla="*/ 48 w 63"/>
                <a:gd name="T7" fmla="*/ 24 h 83"/>
                <a:gd name="T8" fmla="*/ 50 w 63"/>
                <a:gd name="T9" fmla="*/ 32 h 83"/>
                <a:gd name="T10" fmla="*/ 50 w 63"/>
                <a:gd name="T11" fmla="*/ 62 h 83"/>
                <a:gd name="T12" fmla="*/ 48 w 63"/>
                <a:gd name="T13" fmla="*/ 69 h 83"/>
                <a:gd name="T14" fmla="*/ 16 w 63"/>
                <a:gd name="T15" fmla="*/ 66 h 83"/>
                <a:gd name="T16" fmla="*/ 14 w 63"/>
                <a:gd name="T17" fmla="*/ 57 h 83"/>
                <a:gd name="T18" fmla="*/ 14 w 63"/>
                <a:gd name="T19" fmla="*/ 21 h 83"/>
                <a:gd name="T20" fmla="*/ 3 w 63"/>
                <a:gd name="T21" fmla="*/ 71 h 83"/>
                <a:gd name="T22" fmla="*/ 3 w 63"/>
                <a:gd name="T23" fmla="*/ 71 h 83"/>
                <a:gd name="T24" fmla="*/ 14 w 63"/>
                <a:gd name="T25" fmla="*/ 79 h 83"/>
                <a:gd name="T26" fmla="*/ 50 w 63"/>
                <a:gd name="T27" fmla="*/ 83 h 83"/>
                <a:gd name="T28" fmla="*/ 50 w 63"/>
                <a:gd name="T29" fmla="*/ 83 h 83"/>
                <a:gd name="T30" fmla="*/ 63 w 63"/>
                <a:gd name="T31" fmla="*/ 62 h 83"/>
                <a:gd name="T32" fmla="*/ 63 w 63"/>
                <a:gd name="T33" fmla="*/ 32 h 83"/>
                <a:gd name="T34" fmla="*/ 52 w 63"/>
                <a:gd name="T35" fmla="*/ 12 h 83"/>
                <a:gd name="T36" fmla="*/ 15 w 63"/>
                <a:gd name="T37" fmla="*/ 0 h 83"/>
                <a:gd name="T38" fmla="*/ 14 w 63"/>
                <a:gd name="T39" fmla="*/ 0 h 83"/>
                <a:gd name="T40" fmla="*/ 0 w 63"/>
                <a:gd name="T41" fmla="*/ 21 h 83"/>
                <a:gd name="T42" fmla="*/ 0 w 63"/>
                <a:gd name="T43" fmla="*/ 57 h 83"/>
                <a:gd name="T44" fmla="*/ 3 w 63"/>
                <a:gd name="T45"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83">
                  <a:moveTo>
                    <a:pt x="14" y="21"/>
                  </a:moveTo>
                  <a:lnTo>
                    <a:pt x="14" y="21"/>
                  </a:lnTo>
                  <a:cubicBezTo>
                    <a:pt x="14" y="18"/>
                    <a:pt x="14" y="15"/>
                    <a:pt x="15" y="14"/>
                  </a:cubicBezTo>
                  <a:lnTo>
                    <a:pt x="48" y="24"/>
                  </a:lnTo>
                  <a:cubicBezTo>
                    <a:pt x="48" y="25"/>
                    <a:pt x="50" y="28"/>
                    <a:pt x="50" y="32"/>
                  </a:cubicBezTo>
                  <a:lnTo>
                    <a:pt x="50" y="62"/>
                  </a:lnTo>
                  <a:cubicBezTo>
                    <a:pt x="50" y="66"/>
                    <a:pt x="49" y="68"/>
                    <a:pt x="48" y="69"/>
                  </a:cubicBezTo>
                  <a:lnTo>
                    <a:pt x="16" y="66"/>
                  </a:lnTo>
                  <a:cubicBezTo>
                    <a:pt x="15" y="65"/>
                    <a:pt x="14" y="62"/>
                    <a:pt x="14" y="57"/>
                  </a:cubicBezTo>
                  <a:lnTo>
                    <a:pt x="14" y="21"/>
                  </a:lnTo>
                  <a:close/>
                  <a:moveTo>
                    <a:pt x="3" y="71"/>
                  </a:moveTo>
                  <a:lnTo>
                    <a:pt x="3" y="71"/>
                  </a:lnTo>
                  <a:cubicBezTo>
                    <a:pt x="6" y="79"/>
                    <a:pt x="12" y="80"/>
                    <a:pt x="14" y="79"/>
                  </a:cubicBezTo>
                  <a:lnTo>
                    <a:pt x="50" y="83"/>
                  </a:lnTo>
                  <a:lnTo>
                    <a:pt x="50" y="83"/>
                  </a:lnTo>
                  <a:cubicBezTo>
                    <a:pt x="58" y="82"/>
                    <a:pt x="63" y="73"/>
                    <a:pt x="63" y="62"/>
                  </a:cubicBezTo>
                  <a:lnTo>
                    <a:pt x="63" y="32"/>
                  </a:lnTo>
                  <a:cubicBezTo>
                    <a:pt x="63" y="23"/>
                    <a:pt x="59" y="13"/>
                    <a:pt x="52" y="12"/>
                  </a:cubicBezTo>
                  <a:lnTo>
                    <a:pt x="15" y="0"/>
                  </a:lnTo>
                  <a:lnTo>
                    <a:pt x="14" y="0"/>
                  </a:lnTo>
                  <a:cubicBezTo>
                    <a:pt x="6" y="0"/>
                    <a:pt x="0" y="8"/>
                    <a:pt x="0" y="21"/>
                  </a:cubicBezTo>
                  <a:lnTo>
                    <a:pt x="0" y="57"/>
                  </a:lnTo>
                  <a:cubicBezTo>
                    <a:pt x="0" y="62"/>
                    <a:pt x="1" y="67"/>
                    <a:pt x="3" y="71"/>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5" name="Freeform 35">
              <a:extLst>
                <a:ext uri="{FF2B5EF4-FFF2-40B4-BE49-F238E27FC236}">
                  <a16:creationId xmlns:a16="http://schemas.microsoft.com/office/drawing/2014/main" xmlns="" id="{1500C5AE-B4FE-4509-9483-0267B9A6B5EA}"/>
                </a:ext>
              </a:extLst>
            </p:cNvPr>
            <p:cNvSpPr>
              <a:spLocks noEditPoints="1"/>
            </p:cNvSpPr>
            <p:nvPr/>
          </p:nvSpPr>
          <p:spPr bwMode="gray">
            <a:xfrm>
              <a:off x="2732088" y="2328863"/>
              <a:ext cx="25400" cy="36513"/>
            </a:xfrm>
            <a:custGeom>
              <a:avLst/>
              <a:gdLst>
                <a:gd name="T0" fmla="*/ 14 w 59"/>
                <a:gd name="T1" fmla="*/ 20 h 81"/>
                <a:gd name="T2" fmla="*/ 14 w 59"/>
                <a:gd name="T3" fmla="*/ 20 h 81"/>
                <a:gd name="T4" fmla="*/ 15 w 59"/>
                <a:gd name="T5" fmla="*/ 14 h 81"/>
                <a:gd name="T6" fmla="*/ 44 w 59"/>
                <a:gd name="T7" fmla="*/ 21 h 81"/>
                <a:gd name="T8" fmla="*/ 46 w 59"/>
                <a:gd name="T9" fmla="*/ 27 h 81"/>
                <a:gd name="T10" fmla="*/ 46 w 59"/>
                <a:gd name="T11" fmla="*/ 62 h 81"/>
                <a:gd name="T12" fmla="*/ 45 w 59"/>
                <a:gd name="T13" fmla="*/ 67 h 81"/>
                <a:gd name="T14" fmla="*/ 15 w 59"/>
                <a:gd name="T15" fmla="*/ 68 h 81"/>
                <a:gd name="T16" fmla="*/ 14 w 59"/>
                <a:gd name="T17" fmla="*/ 61 h 81"/>
                <a:gd name="T18" fmla="*/ 14 w 59"/>
                <a:gd name="T19" fmla="*/ 20 h 81"/>
                <a:gd name="T20" fmla="*/ 13 w 59"/>
                <a:gd name="T21" fmla="*/ 81 h 81"/>
                <a:gd name="T22" fmla="*/ 13 w 59"/>
                <a:gd name="T23" fmla="*/ 81 h 81"/>
                <a:gd name="T24" fmla="*/ 47 w 59"/>
                <a:gd name="T25" fmla="*/ 81 h 81"/>
                <a:gd name="T26" fmla="*/ 59 w 59"/>
                <a:gd name="T27" fmla="*/ 62 h 81"/>
                <a:gd name="T28" fmla="*/ 59 w 59"/>
                <a:gd name="T29" fmla="*/ 27 h 81"/>
                <a:gd name="T30" fmla="*/ 48 w 59"/>
                <a:gd name="T31" fmla="*/ 8 h 81"/>
                <a:gd name="T32" fmla="*/ 15 w 59"/>
                <a:gd name="T33" fmla="*/ 0 h 81"/>
                <a:gd name="T34" fmla="*/ 13 w 59"/>
                <a:gd name="T35" fmla="*/ 0 h 81"/>
                <a:gd name="T36" fmla="*/ 0 w 59"/>
                <a:gd name="T37" fmla="*/ 20 h 81"/>
                <a:gd name="T38" fmla="*/ 0 w 59"/>
                <a:gd name="T39" fmla="*/ 61 h 81"/>
                <a:gd name="T40" fmla="*/ 13 w 59"/>
                <a:gd name="T4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1">
                  <a:moveTo>
                    <a:pt x="14" y="20"/>
                  </a:moveTo>
                  <a:lnTo>
                    <a:pt x="14" y="20"/>
                  </a:lnTo>
                  <a:cubicBezTo>
                    <a:pt x="14" y="17"/>
                    <a:pt x="14" y="15"/>
                    <a:pt x="15" y="14"/>
                  </a:cubicBezTo>
                  <a:lnTo>
                    <a:pt x="44" y="21"/>
                  </a:lnTo>
                  <a:cubicBezTo>
                    <a:pt x="45" y="21"/>
                    <a:pt x="46" y="24"/>
                    <a:pt x="46" y="27"/>
                  </a:cubicBezTo>
                  <a:lnTo>
                    <a:pt x="46" y="62"/>
                  </a:lnTo>
                  <a:cubicBezTo>
                    <a:pt x="46" y="65"/>
                    <a:pt x="45" y="67"/>
                    <a:pt x="45" y="67"/>
                  </a:cubicBezTo>
                  <a:lnTo>
                    <a:pt x="15" y="68"/>
                  </a:lnTo>
                  <a:cubicBezTo>
                    <a:pt x="14" y="67"/>
                    <a:pt x="14" y="64"/>
                    <a:pt x="14" y="61"/>
                  </a:cubicBezTo>
                  <a:lnTo>
                    <a:pt x="14" y="20"/>
                  </a:lnTo>
                  <a:close/>
                  <a:moveTo>
                    <a:pt x="13" y="81"/>
                  </a:moveTo>
                  <a:lnTo>
                    <a:pt x="13" y="81"/>
                  </a:lnTo>
                  <a:lnTo>
                    <a:pt x="47" y="81"/>
                  </a:lnTo>
                  <a:cubicBezTo>
                    <a:pt x="54" y="80"/>
                    <a:pt x="59" y="72"/>
                    <a:pt x="59" y="62"/>
                  </a:cubicBezTo>
                  <a:lnTo>
                    <a:pt x="59" y="27"/>
                  </a:lnTo>
                  <a:cubicBezTo>
                    <a:pt x="59" y="17"/>
                    <a:pt x="54" y="9"/>
                    <a:pt x="48" y="8"/>
                  </a:cubicBezTo>
                  <a:lnTo>
                    <a:pt x="15" y="0"/>
                  </a:lnTo>
                  <a:lnTo>
                    <a:pt x="13" y="0"/>
                  </a:lnTo>
                  <a:cubicBezTo>
                    <a:pt x="6" y="0"/>
                    <a:pt x="0" y="8"/>
                    <a:pt x="0" y="20"/>
                  </a:cubicBezTo>
                  <a:lnTo>
                    <a:pt x="0" y="61"/>
                  </a:lnTo>
                  <a:cubicBezTo>
                    <a:pt x="0" y="73"/>
                    <a:pt x="6" y="81"/>
                    <a:pt x="13" y="81"/>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26" name="Freeform 36">
              <a:extLst>
                <a:ext uri="{FF2B5EF4-FFF2-40B4-BE49-F238E27FC236}">
                  <a16:creationId xmlns:a16="http://schemas.microsoft.com/office/drawing/2014/main" xmlns="" id="{D179DD5B-C313-455F-BE76-7F2F9852D4A0}"/>
                </a:ext>
              </a:extLst>
            </p:cNvPr>
            <p:cNvSpPr>
              <a:spLocks noEditPoints="1"/>
            </p:cNvSpPr>
            <p:nvPr/>
          </p:nvSpPr>
          <p:spPr bwMode="gray">
            <a:xfrm>
              <a:off x="2730500" y="2419350"/>
              <a:ext cx="26988" cy="34925"/>
            </a:xfrm>
            <a:custGeom>
              <a:avLst/>
              <a:gdLst>
                <a:gd name="T0" fmla="*/ 13 w 61"/>
                <a:gd name="T1" fmla="*/ 19 h 80"/>
                <a:gd name="T2" fmla="*/ 13 w 61"/>
                <a:gd name="T3" fmla="*/ 19 h 80"/>
                <a:gd name="T4" fmla="*/ 14 w 61"/>
                <a:gd name="T5" fmla="*/ 13 h 80"/>
                <a:gd name="T6" fmla="*/ 47 w 61"/>
                <a:gd name="T7" fmla="*/ 14 h 80"/>
                <a:gd name="T8" fmla="*/ 48 w 61"/>
                <a:gd name="T9" fmla="*/ 20 h 80"/>
                <a:gd name="T10" fmla="*/ 48 w 61"/>
                <a:gd name="T11" fmla="*/ 58 h 80"/>
                <a:gd name="T12" fmla="*/ 47 w 61"/>
                <a:gd name="T13" fmla="*/ 63 h 80"/>
                <a:gd name="T14" fmla="*/ 14 w 61"/>
                <a:gd name="T15" fmla="*/ 66 h 80"/>
                <a:gd name="T16" fmla="*/ 13 w 61"/>
                <a:gd name="T17" fmla="*/ 60 h 80"/>
                <a:gd name="T18" fmla="*/ 13 w 61"/>
                <a:gd name="T19" fmla="*/ 19 h 80"/>
                <a:gd name="T20" fmla="*/ 12 w 61"/>
                <a:gd name="T21" fmla="*/ 80 h 80"/>
                <a:gd name="T22" fmla="*/ 12 w 61"/>
                <a:gd name="T23" fmla="*/ 80 h 80"/>
                <a:gd name="T24" fmla="*/ 50 w 61"/>
                <a:gd name="T25" fmla="*/ 76 h 80"/>
                <a:gd name="T26" fmla="*/ 61 w 61"/>
                <a:gd name="T27" fmla="*/ 58 h 80"/>
                <a:gd name="T28" fmla="*/ 61 w 61"/>
                <a:gd name="T29" fmla="*/ 20 h 80"/>
                <a:gd name="T30" fmla="*/ 49 w 61"/>
                <a:gd name="T31" fmla="*/ 1 h 80"/>
                <a:gd name="T32" fmla="*/ 13 w 61"/>
                <a:gd name="T33" fmla="*/ 0 h 80"/>
                <a:gd name="T34" fmla="*/ 11 w 61"/>
                <a:gd name="T35" fmla="*/ 0 h 80"/>
                <a:gd name="T36" fmla="*/ 0 w 61"/>
                <a:gd name="T37" fmla="*/ 19 h 80"/>
                <a:gd name="T38" fmla="*/ 0 w 61"/>
                <a:gd name="T39" fmla="*/ 60 h 80"/>
                <a:gd name="T40" fmla="*/ 12 w 61"/>
                <a:gd name="T4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80">
                  <a:moveTo>
                    <a:pt x="13" y="19"/>
                  </a:moveTo>
                  <a:lnTo>
                    <a:pt x="13" y="19"/>
                  </a:lnTo>
                  <a:cubicBezTo>
                    <a:pt x="13" y="17"/>
                    <a:pt x="13" y="15"/>
                    <a:pt x="14" y="13"/>
                  </a:cubicBezTo>
                  <a:lnTo>
                    <a:pt x="47" y="14"/>
                  </a:lnTo>
                  <a:cubicBezTo>
                    <a:pt x="47" y="15"/>
                    <a:pt x="48" y="17"/>
                    <a:pt x="48" y="20"/>
                  </a:cubicBezTo>
                  <a:lnTo>
                    <a:pt x="48" y="58"/>
                  </a:lnTo>
                  <a:cubicBezTo>
                    <a:pt x="48" y="60"/>
                    <a:pt x="47" y="62"/>
                    <a:pt x="47" y="63"/>
                  </a:cubicBezTo>
                  <a:lnTo>
                    <a:pt x="14" y="66"/>
                  </a:lnTo>
                  <a:cubicBezTo>
                    <a:pt x="14" y="65"/>
                    <a:pt x="13" y="63"/>
                    <a:pt x="13" y="60"/>
                  </a:cubicBezTo>
                  <a:lnTo>
                    <a:pt x="13" y="19"/>
                  </a:lnTo>
                  <a:close/>
                  <a:moveTo>
                    <a:pt x="12" y="80"/>
                  </a:moveTo>
                  <a:lnTo>
                    <a:pt x="12" y="80"/>
                  </a:lnTo>
                  <a:lnTo>
                    <a:pt x="50" y="76"/>
                  </a:lnTo>
                  <a:cubicBezTo>
                    <a:pt x="56" y="75"/>
                    <a:pt x="61" y="68"/>
                    <a:pt x="61" y="58"/>
                  </a:cubicBezTo>
                  <a:lnTo>
                    <a:pt x="61" y="20"/>
                  </a:lnTo>
                  <a:cubicBezTo>
                    <a:pt x="61" y="12"/>
                    <a:pt x="58" y="3"/>
                    <a:pt x="49" y="1"/>
                  </a:cubicBezTo>
                  <a:lnTo>
                    <a:pt x="13" y="0"/>
                  </a:lnTo>
                  <a:lnTo>
                    <a:pt x="11" y="0"/>
                  </a:lnTo>
                  <a:cubicBezTo>
                    <a:pt x="4" y="0"/>
                    <a:pt x="0" y="8"/>
                    <a:pt x="0" y="19"/>
                  </a:cubicBezTo>
                  <a:lnTo>
                    <a:pt x="0" y="60"/>
                  </a:lnTo>
                  <a:cubicBezTo>
                    <a:pt x="0" y="72"/>
                    <a:pt x="4" y="80"/>
                    <a:pt x="12" y="80"/>
                  </a:cubicBezTo>
                  <a:close/>
                </a:path>
              </a:pathLst>
            </a:custGeom>
            <a:grpFill/>
            <a:ln w="0">
              <a:noFill/>
              <a:prstDash val="solid"/>
              <a:round/>
              <a:headEnd/>
              <a:tailEnd/>
            </a:ln>
          </p:spPr>
          <p:txBody>
            <a:bodyPr>
              <a:noAutofit/>
            </a:bodyPr>
            <a:lstStyle/>
            <a:p>
              <a:pPr defTabSz="511816" fontAlgn="ctr">
                <a:defRPr/>
              </a:pPr>
              <a:endParaRPr lang="en-US" altLang="zh-CN" dirty="0"/>
            </a:p>
          </p:txBody>
        </p:sp>
      </p:grpSp>
      <p:sp>
        <p:nvSpPr>
          <p:cNvPr id="27" name="矩形 26">
            <a:extLst>
              <a:ext uri="{FF2B5EF4-FFF2-40B4-BE49-F238E27FC236}">
                <a16:creationId xmlns:a16="http://schemas.microsoft.com/office/drawing/2014/main" xmlns="" id="{C2C98435-845A-413C-A641-A85C1646D487}"/>
              </a:ext>
            </a:extLst>
          </p:cNvPr>
          <p:cNvSpPr/>
          <p:nvPr/>
        </p:nvSpPr>
        <p:spPr bwMode="gray">
          <a:xfrm>
            <a:off x="7721342" y="1986342"/>
            <a:ext cx="1237533" cy="338554"/>
          </a:xfrm>
          <a:prstGeom prst="rect">
            <a:avLst/>
          </a:prstGeom>
          <a:noFill/>
        </p:spPr>
        <p:txBody>
          <a:bodyPr wrap="square" anchor="ctr">
            <a:noAutofit/>
          </a:bodyPr>
          <a:lstStyle/>
          <a:p>
            <a:pPr lvl="0" algn="r" defTabSz="914400" fontAlgn="ctr">
              <a:defRPr/>
            </a:pPr>
            <a:r>
              <a:rPr lang="en-US" sz="1400" b="1" dirty="0"/>
              <a:t>Data center</a:t>
            </a:r>
            <a:endParaRPr lang="en-US" altLang="zh-CN" sz="1400" b="1" dirty="0"/>
          </a:p>
        </p:txBody>
      </p:sp>
      <p:sp>
        <p:nvSpPr>
          <p:cNvPr id="29" name="矩形 28">
            <a:extLst>
              <a:ext uri="{FF2B5EF4-FFF2-40B4-BE49-F238E27FC236}">
                <a16:creationId xmlns:a16="http://schemas.microsoft.com/office/drawing/2014/main" xmlns="" id="{7D252FE8-9816-43A9-82ED-C4BB565FCA2C}"/>
              </a:ext>
            </a:extLst>
          </p:cNvPr>
          <p:cNvSpPr/>
          <p:nvPr/>
        </p:nvSpPr>
        <p:spPr bwMode="gray">
          <a:xfrm>
            <a:off x="8965309" y="1970953"/>
            <a:ext cx="2479020" cy="338554"/>
          </a:xfrm>
          <a:prstGeom prst="rect">
            <a:avLst/>
          </a:prstGeom>
        </p:spPr>
        <p:txBody>
          <a:bodyPr wrap="square">
            <a:noAutofit/>
          </a:bodyPr>
          <a:lstStyle/>
          <a:p>
            <a:pPr algn="ctr" defTabSz="914400" fontAlgn="ctr">
              <a:defRPr/>
            </a:pPr>
            <a:r>
              <a:rPr lang="en-US" sz="1400" b="1" dirty="0"/>
              <a:t>iMaster NCE-Fabric </a:t>
            </a:r>
            <a:r>
              <a:rPr lang="zh-CN" altLang="en-US" sz="1400" b="1" dirty="0">
                <a:solidFill>
                  <a:srgbClr val="EC7061"/>
                </a:solidFill>
              </a:rPr>
              <a:t>*</a:t>
            </a:r>
            <a:endParaRPr lang="en-US" altLang="zh-CN" sz="1400" b="1" dirty="0">
              <a:solidFill>
                <a:srgbClr val="EC7061"/>
              </a:solidFill>
            </a:endParaRPr>
          </a:p>
          <a:p>
            <a:pPr lvl="0" algn="ctr" defTabSz="914400" fontAlgn="ctr">
              <a:defRPr/>
            </a:pPr>
            <a:endParaRPr lang="en-US" altLang="zh-CN" sz="1400" b="1" dirty="0">
              <a:solidFill>
                <a:srgbClr val="EC7061"/>
              </a:solidFill>
            </a:endParaRPr>
          </a:p>
        </p:txBody>
      </p:sp>
      <p:sp>
        <p:nvSpPr>
          <p:cNvPr id="30" name="矩形 29">
            <a:extLst>
              <a:ext uri="{FF2B5EF4-FFF2-40B4-BE49-F238E27FC236}">
                <a16:creationId xmlns:a16="http://schemas.microsoft.com/office/drawing/2014/main" xmlns="" id="{B5A9069C-FCF3-42D0-B05C-0FD94D78944D}"/>
              </a:ext>
            </a:extLst>
          </p:cNvPr>
          <p:cNvSpPr/>
          <p:nvPr/>
        </p:nvSpPr>
        <p:spPr bwMode="gray">
          <a:xfrm>
            <a:off x="7542707" y="2717605"/>
            <a:ext cx="1237533" cy="338554"/>
          </a:xfrm>
          <a:prstGeom prst="rect">
            <a:avLst/>
          </a:prstGeom>
          <a:noFill/>
        </p:spPr>
        <p:txBody>
          <a:bodyPr wrap="square" anchor="ctr">
            <a:noAutofit/>
          </a:bodyPr>
          <a:lstStyle/>
          <a:p>
            <a:pPr lvl="0" algn="r" defTabSz="914400" fontAlgn="ctr">
              <a:defRPr/>
            </a:pPr>
            <a:r>
              <a:rPr lang="en-US" sz="1400" b="1" dirty="0"/>
              <a:t>Enterprise campus</a:t>
            </a:r>
            <a:endParaRPr lang="en-US" altLang="zh-CN" sz="1400" b="1" dirty="0"/>
          </a:p>
        </p:txBody>
      </p:sp>
      <p:sp>
        <p:nvSpPr>
          <p:cNvPr id="32" name="矩形 31">
            <a:extLst>
              <a:ext uri="{FF2B5EF4-FFF2-40B4-BE49-F238E27FC236}">
                <a16:creationId xmlns:a16="http://schemas.microsoft.com/office/drawing/2014/main" xmlns="" id="{A6D0E7CB-4A70-4593-A949-E56BAF33E7AD}"/>
              </a:ext>
            </a:extLst>
          </p:cNvPr>
          <p:cNvSpPr/>
          <p:nvPr/>
        </p:nvSpPr>
        <p:spPr bwMode="gray">
          <a:xfrm>
            <a:off x="8738920" y="2699573"/>
            <a:ext cx="2827186" cy="338554"/>
          </a:xfrm>
          <a:prstGeom prst="rect">
            <a:avLst/>
          </a:prstGeom>
        </p:spPr>
        <p:txBody>
          <a:bodyPr wrap="square">
            <a:noAutofit/>
          </a:bodyPr>
          <a:lstStyle/>
          <a:p>
            <a:pPr lvl="0" algn="ctr" defTabSz="914400" fontAlgn="ctr">
              <a:defRPr/>
            </a:pPr>
            <a:r>
              <a:rPr lang="en-US" sz="1400" b="1" dirty="0"/>
              <a:t>iMaster NCE-Campus </a:t>
            </a:r>
            <a:r>
              <a:rPr lang="zh-CN" altLang="en-US" sz="1400" b="1" dirty="0">
                <a:solidFill>
                  <a:srgbClr val="EC7061"/>
                </a:solidFill>
              </a:rPr>
              <a:t>*</a:t>
            </a:r>
            <a:endParaRPr lang="en-US" altLang="zh-CN" sz="1400" b="1" dirty="0">
              <a:solidFill>
                <a:srgbClr val="EC7061"/>
              </a:solidFill>
            </a:endParaRPr>
          </a:p>
        </p:txBody>
      </p:sp>
      <p:grpSp>
        <p:nvGrpSpPr>
          <p:cNvPr id="42" name="组合 7193">
            <a:extLst>
              <a:ext uri="{FF2B5EF4-FFF2-40B4-BE49-F238E27FC236}">
                <a16:creationId xmlns:a16="http://schemas.microsoft.com/office/drawing/2014/main" xmlns="" id="{287913B9-C3E3-4A70-B21F-4443F9D02DB3}"/>
              </a:ext>
            </a:extLst>
          </p:cNvPr>
          <p:cNvGrpSpPr/>
          <p:nvPr/>
        </p:nvGrpSpPr>
        <p:grpSpPr bwMode="gray">
          <a:xfrm>
            <a:off x="7045474" y="2691134"/>
            <a:ext cx="518681" cy="347561"/>
            <a:chOff x="6848475" y="2165350"/>
            <a:chExt cx="688975" cy="498475"/>
          </a:xfrm>
          <a:solidFill>
            <a:srgbClr val="56C4D2"/>
          </a:solidFill>
        </p:grpSpPr>
        <p:sp>
          <p:nvSpPr>
            <p:cNvPr id="43" name="Freeform 40">
              <a:extLst>
                <a:ext uri="{FF2B5EF4-FFF2-40B4-BE49-F238E27FC236}">
                  <a16:creationId xmlns:a16="http://schemas.microsoft.com/office/drawing/2014/main" xmlns="" id="{CAD44B77-E026-438B-9967-26D985A246B9}"/>
                </a:ext>
              </a:extLst>
            </p:cNvPr>
            <p:cNvSpPr>
              <a:spLocks/>
            </p:cNvSpPr>
            <p:nvPr/>
          </p:nvSpPr>
          <p:spPr bwMode="gray">
            <a:xfrm>
              <a:off x="6848475" y="2165350"/>
              <a:ext cx="688975" cy="498475"/>
            </a:xfrm>
            <a:custGeom>
              <a:avLst/>
              <a:gdLst>
                <a:gd name="T0" fmla="*/ 33 w 1582"/>
                <a:gd name="T1" fmla="*/ 1108 h 1145"/>
                <a:gd name="T2" fmla="*/ 33 w 1582"/>
                <a:gd name="T3" fmla="*/ 1108 h 1145"/>
                <a:gd name="T4" fmla="*/ 838 w 1582"/>
                <a:gd name="T5" fmla="*/ 1108 h 1145"/>
                <a:gd name="T6" fmla="*/ 898 w 1582"/>
                <a:gd name="T7" fmla="*/ 1145 h 1145"/>
                <a:gd name="T8" fmla="*/ 968 w 1582"/>
                <a:gd name="T9" fmla="*/ 1075 h 1145"/>
                <a:gd name="T10" fmla="*/ 898 w 1582"/>
                <a:gd name="T11" fmla="*/ 1006 h 1145"/>
                <a:gd name="T12" fmla="*/ 838 w 1582"/>
                <a:gd name="T13" fmla="*/ 1042 h 1145"/>
                <a:gd name="T14" fmla="*/ 80 w 1582"/>
                <a:gd name="T15" fmla="*/ 1042 h 1145"/>
                <a:gd name="T16" fmla="*/ 128 w 1582"/>
                <a:gd name="T17" fmla="*/ 908 h 1145"/>
                <a:gd name="T18" fmla="*/ 194 w 1582"/>
                <a:gd name="T19" fmla="*/ 908 h 1145"/>
                <a:gd name="T20" fmla="*/ 194 w 1582"/>
                <a:gd name="T21" fmla="*/ 260 h 1145"/>
                <a:gd name="T22" fmla="*/ 319 w 1582"/>
                <a:gd name="T23" fmla="*/ 260 h 1145"/>
                <a:gd name="T24" fmla="*/ 319 w 1582"/>
                <a:gd name="T25" fmla="*/ 176 h 1145"/>
                <a:gd name="T26" fmla="*/ 440 w 1582"/>
                <a:gd name="T27" fmla="*/ 132 h 1145"/>
                <a:gd name="T28" fmla="*/ 440 w 1582"/>
                <a:gd name="T29" fmla="*/ 260 h 1145"/>
                <a:gd name="T30" fmla="*/ 514 w 1582"/>
                <a:gd name="T31" fmla="*/ 260 h 1145"/>
                <a:gd name="T32" fmla="*/ 514 w 1582"/>
                <a:gd name="T33" fmla="*/ 914 h 1145"/>
                <a:gd name="T34" fmla="*/ 709 w 1582"/>
                <a:gd name="T35" fmla="*/ 914 h 1145"/>
                <a:gd name="T36" fmla="*/ 709 w 1582"/>
                <a:gd name="T37" fmla="*/ 541 h 1145"/>
                <a:gd name="T38" fmla="*/ 875 w 1582"/>
                <a:gd name="T39" fmla="*/ 488 h 1145"/>
                <a:gd name="T40" fmla="*/ 875 w 1582"/>
                <a:gd name="T41" fmla="*/ 550 h 1145"/>
                <a:gd name="T42" fmla="*/ 931 w 1582"/>
                <a:gd name="T43" fmla="*/ 550 h 1145"/>
                <a:gd name="T44" fmla="*/ 931 w 1582"/>
                <a:gd name="T45" fmla="*/ 908 h 1145"/>
                <a:gd name="T46" fmla="*/ 1128 w 1582"/>
                <a:gd name="T47" fmla="*/ 908 h 1145"/>
                <a:gd name="T48" fmla="*/ 1128 w 1582"/>
                <a:gd name="T49" fmla="*/ 67 h 1145"/>
                <a:gd name="T50" fmla="*/ 1345 w 1582"/>
                <a:gd name="T51" fmla="*/ 67 h 1145"/>
                <a:gd name="T52" fmla="*/ 1345 w 1582"/>
                <a:gd name="T53" fmla="*/ 908 h 1145"/>
                <a:gd name="T54" fmla="*/ 1437 w 1582"/>
                <a:gd name="T55" fmla="*/ 908 h 1145"/>
                <a:gd name="T56" fmla="*/ 1502 w 1582"/>
                <a:gd name="T57" fmla="*/ 1034 h 1145"/>
                <a:gd name="T58" fmla="*/ 1229 w 1582"/>
                <a:gd name="T59" fmla="*/ 1034 h 1145"/>
                <a:gd name="T60" fmla="*/ 1174 w 1582"/>
                <a:gd name="T61" fmla="*/ 1006 h 1145"/>
                <a:gd name="T62" fmla="*/ 1105 w 1582"/>
                <a:gd name="T63" fmla="*/ 1075 h 1145"/>
                <a:gd name="T64" fmla="*/ 1174 w 1582"/>
                <a:gd name="T65" fmla="*/ 1145 h 1145"/>
                <a:gd name="T66" fmla="*/ 1239 w 1582"/>
                <a:gd name="T67" fmla="*/ 1100 h 1145"/>
                <a:gd name="T68" fmla="*/ 1582 w 1582"/>
                <a:gd name="T69" fmla="*/ 1100 h 1145"/>
                <a:gd name="T70" fmla="*/ 1582 w 1582"/>
                <a:gd name="T71" fmla="*/ 1042 h 1145"/>
                <a:gd name="T72" fmla="*/ 1478 w 1582"/>
                <a:gd name="T73" fmla="*/ 842 h 1145"/>
                <a:gd name="T74" fmla="*/ 1412 w 1582"/>
                <a:gd name="T75" fmla="*/ 842 h 1145"/>
                <a:gd name="T76" fmla="*/ 1412 w 1582"/>
                <a:gd name="T77" fmla="*/ 0 h 1145"/>
                <a:gd name="T78" fmla="*/ 1061 w 1582"/>
                <a:gd name="T79" fmla="*/ 0 h 1145"/>
                <a:gd name="T80" fmla="*/ 1061 w 1582"/>
                <a:gd name="T81" fmla="*/ 842 h 1145"/>
                <a:gd name="T82" fmla="*/ 997 w 1582"/>
                <a:gd name="T83" fmla="*/ 842 h 1145"/>
                <a:gd name="T84" fmla="*/ 997 w 1582"/>
                <a:gd name="T85" fmla="*/ 483 h 1145"/>
                <a:gd name="T86" fmla="*/ 941 w 1582"/>
                <a:gd name="T87" fmla="*/ 483 h 1145"/>
                <a:gd name="T88" fmla="*/ 941 w 1582"/>
                <a:gd name="T89" fmla="*/ 397 h 1145"/>
                <a:gd name="T90" fmla="*/ 643 w 1582"/>
                <a:gd name="T91" fmla="*/ 492 h 1145"/>
                <a:gd name="T92" fmla="*/ 643 w 1582"/>
                <a:gd name="T93" fmla="*/ 847 h 1145"/>
                <a:gd name="T94" fmla="*/ 581 w 1582"/>
                <a:gd name="T95" fmla="*/ 847 h 1145"/>
                <a:gd name="T96" fmla="*/ 581 w 1582"/>
                <a:gd name="T97" fmla="*/ 193 h 1145"/>
                <a:gd name="T98" fmla="*/ 506 w 1582"/>
                <a:gd name="T99" fmla="*/ 193 h 1145"/>
                <a:gd name="T100" fmla="*/ 506 w 1582"/>
                <a:gd name="T101" fmla="*/ 37 h 1145"/>
                <a:gd name="T102" fmla="*/ 253 w 1582"/>
                <a:gd name="T103" fmla="*/ 129 h 1145"/>
                <a:gd name="T104" fmla="*/ 253 w 1582"/>
                <a:gd name="T105" fmla="*/ 193 h 1145"/>
                <a:gd name="T106" fmla="*/ 128 w 1582"/>
                <a:gd name="T107" fmla="*/ 193 h 1145"/>
                <a:gd name="T108" fmla="*/ 128 w 1582"/>
                <a:gd name="T109" fmla="*/ 842 h 1145"/>
                <a:gd name="T110" fmla="*/ 81 w 1582"/>
                <a:gd name="T111" fmla="*/ 842 h 1145"/>
                <a:gd name="T112" fmla="*/ 10 w 1582"/>
                <a:gd name="T113" fmla="*/ 1039 h 1145"/>
                <a:gd name="T114" fmla="*/ 8 w 1582"/>
                <a:gd name="T115" fmla="*/ 1053 h 1145"/>
                <a:gd name="T116" fmla="*/ 0 w 1582"/>
                <a:gd name="T117" fmla="*/ 1075 h 1145"/>
                <a:gd name="T118" fmla="*/ 33 w 1582"/>
                <a:gd name="T119" fmla="*/ 110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82" h="1145">
                  <a:moveTo>
                    <a:pt x="33" y="1108"/>
                  </a:moveTo>
                  <a:lnTo>
                    <a:pt x="33" y="1108"/>
                  </a:lnTo>
                  <a:lnTo>
                    <a:pt x="838" y="1108"/>
                  </a:lnTo>
                  <a:cubicBezTo>
                    <a:pt x="849" y="1130"/>
                    <a:pt x="872" y="1145"/>
                    <a:pt x="898" y="1145"/>
                  </a:cubicBezTo>
                  <a:cubicBezTo>
                    <a:pt x="936" y="1145"/>
                    <a:pt x="968" y="1113"/>
                    <a:pt x="968" y="1075"/>
                  </a:cubicBezTo>
                  <a:cubicBezTo>
                    <a:pt x="968" y="1037"/>
                    <a:pt x="936" y="1006"/>
                    <a:pt x="898" y="1006"/>
                  </a:cubicBezTo>
                  <a:cubicBezTo>
                    <a:pt x="872" y="1006"/>
                    <a:pt x="849" y="1020"/>
                    <a:pt x="838" y="1042"/>
                  </a:cubicBezTo>
                  <a:lnTo>
                    <a:pt x="80" y="1042"/>
                  </a:lnTo>
                  <a:lnTo>
                    <a:pt x="128" y="908"/>
                  </a:lnTo>
                  <a:lnTo>
                    <a:pt x="194" y="908"/>
                  </a:lnTo>
                  <a:lnTo>
                    <a:pt x="194" y="260"/>
                  </a:lnTo>
                  <a:lnTo>
                    <a:pt x="319" y="260"/>
                  </a:lnTo>
                  <a:lnTo>
                    <a:pt x="319" y="176"/>
                  </a:lnTo>
                  <a:lnTo>
                    <a:pt x="440" y="132"/>
                  </a:lnTo>
                  <a:lnTo>
                    <a:pt x="440" y="260"/>
                  </a:lnTo>
                  <a:lnTo>
                    <a:pt x="514" y="260"/>
                  </a:lnTo>
                  <a:lnTo>
                    <a:pt x="514" y="914"/>
                  </a:lnTo>
                  <a:lnTo>
                    <a:pt x="709" y="914"/>
                  </a:lnTo>
                  <a:lnTo>
                    <a:pt x="709" y="541"/>
                  </a:lnTo>
                  <a:lnTo>
                    <a:pt x="875" y="488"/>
                  </a:lnTo>
                  <a:lnTo>
                    <a:pt x="875" y="550"/>
                  </a:lnTo>
                  <a:lnTo>
                    <a:pt x="931" y="550"/>
                  </a:lnTo>
                  <a:lnTo>
                    <a:pt x="931" y="908"/>
                  </a:lnTo>
                  <a:lnTo>
                    <a:pt x="1128" y="908"/>
                  </a:lnTo>
                  <a:lnTo>
                    <a:pt x="1128" y="67"/>
                  </a:lnTo>
                  <a:lnTo>
                    <a:pt x="1345" y="67"/>
                  </a:lnTo>
                  <a:lnTo>
                    <a:pt x="1345" y="908"/>
                  </a:lnTo>
                  <a:lnTo>
                    <a:pt x="1437" y="908"/>
                  </a:lnTo>
                  <a:lnTo>
                    <a:pt x="1502" y="1034"/>
                  </a:lnTo>
                  <a:lnTo>
                    <a:pt x="1229" y="1034"/>
                  </a:lnTo>
                  <a:cubicBezTo>
                    <a:pt x="1217" y="1017"/>
                    <a:pt x="1197" y="1006"/>
                    <a:pt x="1174" y="1006"/>
                  </a:cubicBezTo>
                  <a:cubicBezTo>
                    <a:pt x="1136" y="1006"/>
                    <a:pt x="1105" y="1037"/>
                    <a:pt x="1105" y="1075"/>
                  </a:cubicBezTo>
                  <a:cubicBezTo>
                    <a:pt x="1105" y="1113"/>
                    <a:pt x="1136" y="1145"/>
                    <a:pt x="1174" y="1145"/>
                  </a:cubicBezTo>
                  <a:cubicBezTo>
                    <a:pt x="1203" y="1145"/>
                    <a:pt x="1228" y="1126"/>
                    <a:pt x="1239" y="1100"/>
                  </a:cubicBezTo>
                  <a:lnTo>
                    <a:pt x="1582" y="1100"/>
                  </a:lnTo>
                  <a:lnTo>
                    <a:pt x="1582" y="1042"/>
                  </a:lnTo>
                  <a:lnTo>
                    <a:pt x="1478" y="842"/>
                  </a:lnTo>
                  <a:lnTo>
                    <a:pt x="1412" y="842"/>
                  </a:lnTo>
                  <a:lnTo>
                    <a:pt x="1412" y="0"/>
                  </a:lnTo>
                  <a:lnTo>
                    <a:pt x="1061" y="0"/>
                  </a:lnTo>
                  <a:lnTo>
                    <a:pt x="1061" y="842"/>
                  </a:lnTo>
                  <a:lnTo>
                    <a:pt x="997" y="842"/>
                  </a:lnTo>
                  <a:lnTo>
                    <a:pt x="997" y="483"/>
                  </a:lnTo>
                  <a:lnTo>
                    <a:pt x="941" y="483"/>
                  </a:lnTo>
                  <a:lnTo>
                    <a:pt x="941" y="397"/>
                  </a:lnTo>
                  <a:lnTo>
                    <a:pt x="643" y="492"/>
                  </a:lnTo>
                  <a:lnTo>
                    <a:pt x="643" y="847"/>
                  </a:lnTo>
                  <a:lnTo>
                    <a:pt x="581" y="847"/>
                  </a:lnTo>
                  <a:lnTo>
                    <a:pt x="581" y="193"/>
                  </a:lnTo>
                  <a:lnTo>
                    <a:pt x="506" y="193"/>
                  </a:lnTo>
                  <a:lnTo>
                    <a:pt x="506" y="37"/>
                  </a:lnTo>
                  <a:lnTo>
                    <a:pt x="253" y="129"/>
                  </a:lnTo>
                  <a:lnTo>
                    <a:pt x="253" y="193"/>
                  </a:lnTo>
                  <a:lnTo>
                    <a:pt x="128" y="193"/>
                  </a:lnTo>
                  <a:lnTo>
                    <a:pt x="128" y="842"/>
                  </a:lnTo>
                  <a:lnTo>
                    <a:pt x="81" y="842"/>
                  </a:lnTo>
                  <a:lnTo>
                    <a:pt x="10" y="1039"/>
                  </a:lnTo>
                  <a:cubicBezTo>
                    <a:pt x="8" y="1044"/>
                    <a:pt x="8" y="1048"/>
                    <a:pt x="8" y="1053"/>
                  </a:cubicBezTo>
                  <a:cubicBezTo>
                    <a:pt x="3" y="1059"/>
                    <a:pt x="0" y="1067"/>
                    <a:pt x="0" y="1075"/>
                  </a:cubicBezTo>
                  <a:cubicBezTo>
                    <a:pt x="0" y="1093"/>
                    <a:pt x="15" y="1108"/>
                    <a:pt x="33" y="1108"/>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4" name="Freeform 41">
              <a:extLst>
                <a:ext uri="{FF2B5EF4-FFF2-40B4-BE49-F238E27FC236}">
                  <a16:creationId xmlns:a16="http://schemas.microsoft.com/office/drawing/2014/main" xmlns="" id="{DB6D8731-9D7C-41E3-8217-51647BA0E9BA}"/>
                </a:ext>
              </a:extLst>
            </p:cNvPr>
            <p:cNvSpPr>
              <a:spLocks/>
            </p:cNvSpPr>
            <p:nvPr/>
          </p:nvSpPr>
          <p:spPr bwMode="gray">
            <a:xfrm>
              <a:off x="6962775" y="2339975"/>
              <a:ext cx="28575" cy="28575"/>
            </a:xfrm>
            <a:custGeom>
              <a:avLst/>
              <a:gdLst>
                <a:gd name="T0" fmla="*/ 64 w 64"/>
                <a:gd name="T1" fmla="*/ 0 h 64"/>
                <a:gd name="T2" fmla="*/ 64 w 64"/>
                <a:gd name="T3" fmla="*/ 0 h 64"/>
                <a:gd name="T4" fmla="*/ 0 w 64"/>
                <a:gd name="T5" fmla="*/ 0 h 64"/>
                <a:gd name="T6" fmla="*/ 0 w 64"/>
                <a:gd name="T7" fmla="*/ 64 h 64"/>
                <a:gd name="T8" fmla="*/ 64 w 64"/>
                <a:gd name="T9" fmla="*/ 64 h 64"/>
                <a:gd name="T10" fmla="*/ 64 w 64"/>
                <a:gd name="T11" fmla="*/ 0 h 64"/>
              </a:gdLst>
              <a:ahLst/>
              <a:cxnLst>
                <a:cxn ang="0">
                  <a:pos x="T0" y="T1"/>
                </a:cxn>
                <a:cxn ang="0">
                  <a:pos x="T2" y="T3"/>
                </a:cxn>
                <a:cxn ang="0">
                  <a:pos x="T4" y="T5"/>
                </a:cxn>
                <a:cxn ang="0">
                  <a:pos x="T6" y="T7"/>
                </a:cxn>
                <a:cxn ang="0">
                  <a:pos x="T8" y="T9"/>
                </a:cxn>
                <a:cxn ang="0">
                  <a:pos x="T10" y="T11"/>
                </a:cxn>
              </a:cxnLst>
              <a:rect l="0" t="0" r="r" b="b"/>
              <a:pathLst>
                <a:path w="64" h="64">
                  <a:moveTo>
                    <a:pt x="64" y="0"/>
                  </a:moveTo>
                  <a:lnTo>
                    <a:pt x="64" y="0"/>
                  </a:lnTo>
                  <a:lnTo>
                    <a:pt x="0" y="0"/>
                  </a:lnTo>
                  <a:lnTo>
                    <a:pt x="0" y="64"/>
                  </a:lnTo>
                  <a:lnTo>
                    <a:pt x="64" y="64"/>
                  </a:lnTo>
                  <a:lnTo>
                    <a:pt x="64" y="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5" name="Freeform 42">
              <a:extLst>
                <a:ext uri="{FF2B5EF4-FFF2-40B4-BE49-F238E27FC236}">
                  <a16:creationId xmlns:a16="http://schemas.microsoft.com/office/drawing/2014/main" xmlns="" id="{80DCD90F-9B3A-4882-A809-F17844271AE1}"/>
                </a:ext>
              </a:extLst>
            </p:cNvPr>
            <p:cNvSpPr>
              <a:spLocks/>
            </p:cNvSpPr>
            <p:nvPr/>
          </p:nvSpPr>
          <p:spPr bwMode="gray">
            <a:xfrm>
              <a:off x="7010400" y="2387600"/>
              <a:ext cx="28575" cy="26988"/>
            </a:xfrm>
            <a:custGeom>
              <a:avLst/>
              <a:gdLst>
                <a:gd name="T0" fmla="*/ 63 w 63"/>
                <a:gd name="T1" fmla="*/ 0 h 64"/>
                <a:gd name="T2" fmla="*/ 63 w 63"/>
                <a:gd name="T3" fmla="*/ 0 h 64"/>
                <a:gd name="T4" fmla="*/ 0 w 63"/>
                <a:gd name="T5" fmla="*/ 0 h 64"/>
                <a:gd name="T6" fmla="*/ 0 w 63"/>
                <a:gd name="T7" fmla="*/ 64 h 64"/>
                <a:gd name="T8" fmla="*/ 63 w 63"/>
                <a:gd name="T9" fmla="*/ 64 h 64"/>
                <a:gd name="T10" fmla="*/ 63 w 63"/>
                <a:gd name="T11" fmla="*/ 0 h 64"/>
              </a:gdLst>
              <a:ahLst/>
              <a:cxnLst>
                <a:cxn ang="0">
                  <a:pos x="T0" y="T1"/>
                </a:cxn>
                <a:cxn ang="0">
                  <a:pos x="T2" y="T3"/>
                </a:cxn>
                <a:cxn ang="0">
                  <a:pos x="T4" y="T5"/>
                </a:cxn>
                <a:cxn ang="0">
                  <a:pos x="T6" y="T7"/>
                </a:cxn>
                <a:cxn ang="0">
                  <a:pos x="T8" y="T9"/>
                </a:cxn>
                <a:cxn ang="0">
                  <a:pos x="T10" y="T11"/>
                </a:cxn>
              </a:cxnLst>
              <a:rect l="0" t="0" r="r" b="b"/>
              <a:pathLst>
                <a:path w="63" h="64">
                  <a:moveTo>
                    <a:pt x="63" y="0"/>
                  </a:moveTo>
                  <a:lnTo>
                    <a:pt x="63" y="0"/>
                  </a:lnTo>
                  <a:lnTo>
                    <a:pt x="0" y="0"/>
                  </a:lnTo>
                  <a:lnTo>
                    <a:pt x="0" y="64"/>
                  </a:lnTo>
                  <a:lnTo>
                    <a:pt x="63" y="64"/>
                  </a:lnTo>
                  <a:lnTo>
                    <a:pt x="63" y="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6" name="Freeform 43">
              <a:extLst>
                <a:ext uri="{FF2B5EF4-FFF2-40B4-BE49-F238E27FC236}">
                  <a16:creationId xmlns:a16="http://schemas.microsoft.com/office/drawing/2014/main" xmlns="" id="{8E8C3D0C-344C-4BA3-8364-7BF900CAFDB4}"/>
                </a:ext>
              </a:extLst>
            </p:cNvPr>
            <p:cNvSpPr>
              <a:spLocks/>
            </p:cNvSpPr>
            <p:nvPr/>
          </p:nvSpPr>
          <p:spPr bwMode="gray">
            <a:xfrm>
              <a:off x="6962775" y="2435225"/>
              <a:ext cx="28575" cy="26988"/>
            </a:xfrm>
            <a:custGeom>
              <a:avLst/>
              <a:gdLst>
                <a:gd name="T0" fmla="*/ 0 w 64"/>
                <a:gd name="T1" fmla="*/ 64 h 64"/>
                <a:gd name="T2" fmla="*/ 0 w 64"/>
                <a:gd name="T3" fmla="*/ 64 h 64"/>
                <a:gd name="T4" fmla="*/ 64 w 64"/>
                <a:gd name="T5" fmla="*/ 64 h 64"/>
                <a:gd name="T6" fmla="*/ 64 w 64"/>
                <a:gd name="T7" fmla="*/ 0 h 64"/>
                <a:gd name="T8" fmla="*/ 0 w 64"/>
                <a:gd name="T9" fmla="*/ 0 h 64"/>
                <a:gd name="T10" fmla="*/ 0 w 64"/>
                <a:gd name="T11" fmla="*/ 64 h 64"/>
              </a:gdLst>
              <a:ahLst/>
              <a:cxnLst>
                <a:cxn ang="0">
                  <a:pos x="T0" y="T1"/>
                </a:cxn>
                <a:cxn ang="0">
                  <a:pos x="T2" y="T3"/>
                </a:cxn>
                <a:cxn ang="0">
                  <a:pos x="T4" y="T5"/>
                </a:cxn>
                <a:cxn ang="0">
                  <a:pos x="T6" y="T7"/>
                </a:cxn>
                <a:cxn ang="0">
                  <a:pos x="T8" y="T9"/>
                </a:cxn>
                <a:cxn ang="0">
                  <a:pos x="T10" y="T11"/>
                </a:cxn>
              </a:cxnLst>
              <a:rect l="0" t="0" r="r" b="b"/>
              <a:pathLst>
                <a:path w="64" h="64">
                  <a:moveTo>
                    <a:pt x="0" y="64"/>
                  </a:moveTo>
                  <a:lnTo>
                    <a:pt x="0" y="64"/>
                  </a:lnTo>
                  <a:lnTo>
                    <a:pt x="64" y="64"/>
                  </a:lnTo>
                  <a:lnTo>
                    <a:pt x="64" y="0"/>
                  </a:lnTo>
                  <a:lnTo>
                    <a:pt x="0" y="0"/>
                  </a:lnTo>
                  <a:lnTo>
                    <a:pt x="0" y="64"/>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7" name="Freeform 44">
              <a:extLst>
                <a:ext uri="{FF2B5EF4-FFF2-40B4-BE49-F238E27FC236}">
                  <a16:creationId xmlns:a16="http://schemas.microsoft.com/office/drawing/2014/main" xmlns="" id="{A0805364-6430-4D04-B5FF-E75D8C9C4123}"/>
                </a:ext>
              </a:extLst>
            </p:cNvPr>
            <p:cNvSpPr>
              <a:spLocks/>
            </p:cNvSpPr>
            <p:nvPr/>
          </p:nvSpPr>
          <p:spPr bwMode="gray">
            <a:xfrm>
              <a:off x="7010400" y="2478088"/>
              <a:ext cx="28575" cy="26988"/>
            </a:xfrm>
            <a:custGeom>
              <a:avLst/>
              <a:gdLst>
                <a:gd name="T0" fmla="*/ 0 w 63"/>
                <a:gd name="T1" fmla="*/ 64 h 64"/>
                <a:gd name="T2" fmla="*/ 0 w 63"/>
                <a:gd name="T3" fmla="*/ 64 h 64"/>
                <a:gd name="T4" fmla="*/ 63 w 63"/>
                <a:gd name="T5" fmla="*/ 64 h 64"/>
                <a:gd name="T6" fmla="*/ 63 w 63"/>
                <a:gd name="T7" fmla="*/ 0 h 64"/>
                <a:gd name="T8" fmla="*/ 0 w 63"/>
                <a:gd name="T9" fmla="*/ 0 h 64"/>
                <a:gd name="T10" fmla="*/ 0 w 63"/>
                <a:gd name="T11" fmla="*/ 64 h 64"/>
              </a:gdLst>
              <a:ahLst/>
              <a:cxnLst>
                <a:cxn ang="0">
                  <a:pos x="T0" y="T1"/>
                </a:cxn>
                <a:cxn ang="0">
                  <a:pos x="T2" y="T3"/>
                </a:cxn>
                <a:cxn ang="0">
                  <a:pos x="T4" y="T5"/>
                </a:cxn>
                <a:cxn ang="0">
                  <a:pos x="T6" y="T7"/>
                </a:cxn>
                <a:cxn ang="0">
                  <a:pos x="T8" y="T9"/>
                </a:cxn>
                <a:cxn ang="0">
                  <a:pos x="T10" y="T11"/>
                </a:cxn>
              </a:cxnLst>
              <a:rect l="0" t="0" r="r" b="b"/>
              <a:pathLst>
                <a:path w="63" h="64">
                  <a:moveTo>
                    <a:pt x="0" y="64"/>
                  </a:moveTo>
                  <a:lnTo>
                    <a:pt x="0" y="64"/>
                  </a:lnTo>
                  <a:lnTo>
                    <a:pt x="63" y="64"/>
                  </a:lnTo>
                  <a:lnTo>
                    <a:pt x="63" y="0"/>
                  </a:lnTo>
                  <a:lnTo>
                    <a:pt x="0" y="0"/>
                  </a:lnTo>
                  <a:lnTo>
                    <a:pt x="0" y="64"/>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8" name="Freeform 45">
              <a:extLst>
                <a:ext uri="{FF2B5EF4-FFF2-40B4-BE49-F238E27FC236}">
                  <a16:creationId xmlns:a16="http://schemas.microsoft.com/office/drawing/2014/main" xmlns="" id="{5C69E606-A3C0-4DD6-BD6E-9D2EA0FDF48A}"/>
                </a:ext>
              </a:extLst>
            </p:cNvPr>
            <p:cNvSpPr>
              <a:spLocks/>
            </p:cNvSpPr>
            <p:nvPr/>
          </p:nvSpPr>
          <p:spPr bwMode="gray">
            <a:xfrm>
              <a:off x="7173913" y="2435225"/>
              <a:ext cx="9525" cy="20638"/>
            </a:xfrm>
            <a:custGeom>
              <a:avLst/>
              <a:gdLst>
                <a:gd name="T0" fmla="*/ 22 w 22"/>
                <a:gd name="T1" fmla="*/ 0 h 50"/>
                <a:gd name="T2" fmla="*/ 22 w 22"/>
                <a:gd name="T3" fmla="*/ 0 h 50"/>
                <a:gd name="T4" fmla="*/ 0 w 22"/>
                <a:gd name="T5" fmla="*/ 0 h 50"/>
                <a:gd name="T6" fmla="*/ 0 w 22"/>
                <a:gd name="T7" fmla="*/ 50 h 50"/>
                <a:gd name="T8" fmla="*/ 22 w 22"/>
                <a:gd name="T9" fmla="*/ 50 h 50"/>
                <a:gd name="T10" fmla="*/ 22 w 22"/>
                <a:gd name="T11" fmla="*/ 0 h 50"/>
              </a:gdLst>
              <a:ahLst/>
              <a:cxnLst>
                <a:cxn ang="0">
                  <a:pos x="T0" y="T1"/>
                </a:cxn>
                <a:cxn ang="0">
                  <a:pos x="T2" y="T3"/>
                </a:cxn>
                <a:cxn ang="0">
                  <a:pos x="T4" y="T5"/>
                </a:cxn>
                <a:cxn ang="0">
                  <a:pos x="T6" y="T7"/>
                </a:cxn>
                <a:cxn ang="0">
                  <a:pos x="T8" y="T9"/>
                </a:cxn>
                <a:cxn ang="0">
                  <a:pos x="T10" y="T11"/>
                </a:cxn>
              </a:cxnLst>
              <a:rect l="0" t="0" r="r" b="b"/>
              <a:pathLst>
                <a:path w="22" h="50">
                  <a:moveTo>
                    <a:pt x="22" y="0"/>
                  </a:moveTo>
                  <a:lnTo>
                    <a:pt x="22" y="0"/>
                  </a:lnTo>
                  <a:lnTo>
                    <a:pt x="0" y="0"/>
                  </a:lnTo>
                  <a:lnTo>
                    <a:pt x="0" y="50"/>
                  </a:lnTo>
                  <a:lnTo>
                    <a:pt x="22" y="50"/>
                  </a:lnTo>
                  <a:lnTo>
                    <a:pt x="22" y="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49" name="Freeform 46">
              <a:extLst>
                <a:ext uri="{FF2B5EF4-FFF2-40B4-BE49-F238E27FC236}">
                  <a16:creationId xmlns:a16="http://schemas.microsoft.com/office/drawing/2014/main" xmlns="" id="{964E4A53-CB4E-4FED-A3B5-D31F80D00035}"/>
                </a:ext>
              </a:extLst>
            </p:cNvPr>
            <p:cNvSpPr>
              <a:spLocks/>
            </p:cNvSpPr>
            <p:nvPr/>
          </p:nvSpPr>
          <p:spPr bwMode="gray">
            <a:xfrm>
              <a:off x="7227888" y="2435225"/>
              <a:ext cx="9525" cy="20638"/>
            </a:xfrm>
            <a:custGeom>
              <a:avLst/>
              <a:gdLst>
                <a:gd name="T0" fmla="*/ 0 w 22"/>
                <a:gd name="T1" fmla="*/ 50 h 50"/>
                <a:gd name="T2" fmla="*/ 0 w 22"/>
                <a:gd name="T3" fmla="*/ 50 h 50"/>
                <a:gd name="T4" fmla="*/ 22 w 22"/>
                <a:gd name="T5" fmla="*/ 50 h 50"/>
                <a:gd name="T6" fmla="*/ 22 w 22"/>
                <a:gd name="T7" fmla="*/ 0 h 50"/>
                <a:gd name="T8" fmla="*/ 0 w 22"/>
                <a:gd name="T9" fmla="*/ 0 h 50"/>
                <a:gd name="T10" fmla="*/ 0 w 22"/>
                <a:gd name="T11" fmla="*/ 50 h 50"/>
              </a:gdLst>
              <a:ahLst/>
              <a:cxnLst>
                <a:cxn ang="0">
                  <a:pos x="T0" y="T1"/>
                </a:cxn>
                <a:cxn ang="0">
                  <a:pos x="T2" y="T3"/>
                </a:cxn>
                <a:cxn ang="0">
                  <a:pos x="T4" y="T5"/>
                </a:cxn>
                <a:cxn ang="0">
                  <a:pos x="T6" y="T7"/>
                </a:cxn>
                <a:cxn ang="0">
                  <a:pos x="T8" y="T9"/>
                </a:cxn>
                <a:cxn ang="0">
                  <a:pos x="T10" y="T11"/>
                </a:cxn>
              </a:cxnLst>
              <a:rect l="0" t="0" r="r" b="b"/>
              <a:pathLst>
                <a:path w="22" h="50">
                  <a:moveTo>
                    <a:pt x="0" y="50"/>
                  </a:moveTo>
                  <a:lnTo>
                    <a:pt x="0" y="50"/>
                  </a:lnTo>
                  <a:lnTo>
                    <a:pt x="22" y="50"/>
                  </a:lnTo>
                  <a:lnTo>
                    <a:pt x="22" y="0"/>
                  </a:lnTo>
                  <a:lnTo>
                    <a:pt x="0" y="0"/>
                  </a:lnTo>
                  <a:lnTo>
                    <a:pt x="0" y="5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0" name="Freeform 47">
              <a:extLst>
                <a:ext uri="{FF2B5EF4-FFF2-40B4-BE49-F238E27FC236}">
                  <a16:creationId xmlns:a16="http://schemas.microsoft.com/office/drawing/2014/main" xmlns="" id="{26B77486-A969-4FE4-AF4A-82D32039B8B6}"/>
                </a:ext>
              </a:extLst>
            </p:cNvPr>
            <p:cNvSpPr>
              <a:spLocks/>
            </p:cNvSpPr>
            <p:nvPr/>
          </p:nvSpPr>
          <p:spPr bwMode="gray">
            <a:xfrm>
              <a:off x="7196138" y="2435225"/>
              <a:ext cx="19050" cy="20638"/>
            </a:xfrm>
            <a:custGeom>
              <a:avLst/>
              <a:gdLst>
                <a:gd name="T0" fmla="*/ 43 w 43"/>
                <a:gd name="T1" fmla="*/ 0 h 50"/>
                <a:gd name="T2" fmla="*/ 43 w 43"/>
                <a:gd name="T3" fmla="*/ 0 h 50"/>
                <a:gd name="T4" fmla="*/ 0 w 43"/>
                <a:gd name="T5" fmla="*/ 0 h 50"/>
                <a:gd name="T6" fmla="*/ 0 w 43"/>
                <a:gd name="T7" fmla="*/ 50 h 50"/>
                <a:gd name="T8" fmla="*/ 43 w 43"/>
                <a:gd name="T9" fmla="*/ 50 h 50"/>
                <a:gd name="T10" fmla="*/ 43 w 43"/>
                <a:gd name="T11" fmla="*/ 0 h 50"/>
              </a:gdLst>
              <a:ahLst/>
              <a:cxnLst>
                <a:cxn ang="0">
                  <a:pos x="T0" y="T1"/>
                </a:cxn>
                <a:cxn ang="0">
                  <a:pos x="T2" y="T3"/>
                </a:cxn>
                <a:cxn ang="0">
                  <a:pos x="T4" y="T5"/>
                </a:cxn>
                <a:cxn ang="0">
                  <a:pos x="T6" y="T7"/>
                </a:cxn>
                <a:cxn ang="0">
                  <a:pos x="T8" y="T9"/>
                </a:cxn>
                <a:cxn ang="0">
                  <a:pos x="T10" y="T11"/>
                </a:cxn>
              </a:cxnLst>
              <a:rect l="0" t="0" r="r" b="b"/>
              <a:pathLst>
                <a:path w="43" h="50">
                  <a:moveTo>
                    <a:pt x="43" y="0"/>
                  </a:moveTo>
                  <a:lnTo>
                    <a:pt x="43" y="0"/>
                  </a:lnTo>
                  <a:lnTo>
                    <a:pt x="0" y="0"/>
                  </a:lnTo>
                  <a:lnTo>
                    <a:pt x="0" y="50"/>
                  </a:lnTo>
                  <a:lnTo>
                    <a:pt x="43" y="50"/>
                  </a:lnTo>
                  <a:lnTo>
                    <a:pt x="43" y="0"/>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1" name="Freeform 48">
              <a:extLst>
                <a:ext uri="{FF2B5EF4-FFF2-40B4-BE49-F238E27FC236}">
                  <a16:creationId xmlns:a16="http://schemas.microsoft.com/office/drawing/2014/main" xmlns="" id="{0F949C9D-32E6-460D-9DAF-5D74E64D93B6}"/>
                </a:ext>
              </a:extLst>
            </p:cNvPr>
            <p:cNvSpPr>
              <a:spLocks/>
            </p:cNvSpPr>
            <p:nvPr/>
          </p:nvSpPr>
          <p:spPr bwMode="gray">
            <a:xfrm>
              <a:off x="7359650" y="2214563"/>
              <a:ext cx="7938"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2" name="Freeform 49">
              <a:extLst>
                <a:ext uri="{FF2B5EF4-FFF2-40B4-BE49-F238E27FC236}">
                  <a16:creationId xmlns:a16="http://schemas.microsoft.com/office/drawing/2014/main" xmlns="" id="{7EE6AB08-A372-4911-9A1C-18235F0E4B5A}"/>
                </a:ext>
              </a:extLst>
            </p:cNvPr>
            <p:cNvSpPr>
              <a:spLocks/>
            </p:cNvSpPr>
            <p:nvPr/>
          </p:nvSpPr>
          <p:spPr bwMode="gray">
            <a:xfrm>
              <a:off x="7381875" y="2214563"/>
              <a:ext cx="6350"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3" name="Freeform 50">
              <a:extLst>
                <a:ext uri="{FF2B5EF4-FFF2-40B4-BE49-F238E27FC236}">
                  <a16:creationId xmlns:a16="http://schemas.microsoft.com/office/drawing/2014/main" xmlns="" id="{5516E6BD-6AB6-4276-A5F4-AB477FD8398B}"/>
                </a:ext>
              </a:extLst>
            </p:cNvPr>
            <p:cNvSpPr>
              <a:spLocks/>
            </p:cNvSpPr>
            <p:nvPr/>
          </p:nvSpPr>
          <p:spPr bwMode="gray">
            <a:xfrm>
              <a:off x="7402513" y="2214563"/>
              <a:ext cx="7938" cy="350838"/>
            </a:xfrm>
            <a:custGeom>
              <a:avLst/>
              <a:gdLst>
                <a:gd name="T0" fmla="*/ 0 w 17"/>
                <a:gd name="T1" fmla="*/ 802 h 802"/>
                <a:gd name="T2" fmla="*/ 0 w 17"/>
                <a:gd name="T3" fmla="*/ 802 h 802"/>
                <a:gd name="T4" fmla="*/ 17 w 17"/>
                <a:gd name="T5" fmla="*/ 802 h 802"/>
                <a:gd name="T6" fmla="*/ 17 w 17"/>
                <a:gd name="T7" fmla="*/ 0 h 802"/>
                <a:gd name="T8" fmla="*/ 0 w 17"/>
                <a:gd name="T9" fmla="*/ 0 h 802"/>
                <a:gd name="T10" fmla="*/ 0 w 17"/>
                <a:gd name="T11" fmla="*/ 802 h 802"/>
              </a:gdLst>
              <a:ahLst/>
              <a:cxnLst>
                <a:cxn ang="0">
                  <a:pos x="T0" y="T1"/>
                </a:cxn>
                <a:cxn ang="0">
                  <a:pos x="T2" y="T3"/>
                </a:cxn>
                <a:cxn ang="0">
                  <a:pos x="T4" y="T5"/>
                </a:cxn>
                <a:cxn ang="0">
                  <a:pos x="T6" y="T7"/>
                </a:cxn>
                <a:cxn ang="0">
                  <a:pos x="T8" y="T9"/>
                </a:cxn>
                <a:cxn ang="0">
                  <a:pos x="T10" y="T11"/>
                </a:cxn>
              </a:cxnLst>
              <a:rect l="0" t="0" r="r" b="b"/>
              <a:pathLst>
                <a:path w="17" h="802">
                  <a:moveTo>
                    <a:pt x="0" y="802"/>
                  </a:moveTo>
                  <a:lnTo>
                    <a:pt x="0" y="802"/>
                  </a:lnTo>
                  <a:lnTo>
                    <a:pt x="17" y="802"/>
                  </a:lnTo>
                  <a:lnTo>
                    <a:pt x="17" y="0"/>
                  </a:lnTo>
                  <a:lnTo>
                    <a:pt x="0" y="0"/>
                  </a:lnTo>
                  <a:lnTo>
                    <a:pt x="0" y="802"/>
                  </a:ln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4" name="Freeform 51">
              <a:extLst>
                <a:ext uri="{FF2B5EF4-FFF2-40B4-BE49-F238E27FC236}">
                  <a16:creationId xmlns:a16="http://schemas.microsoft.com/office/drawing/2014/main" xmlns="" id="{A62E1358-1BA3-4E1E-8748-6F4C458080CB}"/>
                </a:ext>
              </a:extLst>
            </p:cNvPr>
            <p:cNvSpPr>
              <a:spLocks/>
            </p:cNvSpPr>
            <p:nvPr/>
          </p:nvSpPr>
          <p:spPr bwMode="gray">
            <a:xfrm>
              <a:off x="7151688" y="2233613"/>
              <a:ext cx="95250" cy="33338"/>
            </a:xfrm>
            <a:custGeom>
              <a:avLst/>
              <a:gdLst>
                <a:gd name="T0" fmla="*/ 0 w 222"/>
                <a:gd name="T1" fmla="*/ 39 h 77"/>
                <a:gd name="T2" fmla="*/ 0 w 222"/>
                <a:gd name="T3" fmla="*/ 39 h 77"/>
                <a:gd name="T4" fmla="*/ 38 w 222"/>
                <a:gd name="T5" fmla="*/ 77 h 77"/>
                <a:gd name="T6" fmla="*/ 111 w 222"/>
                <a:gd name="T7" fmla="*/ 53 h 77"/>
                <a:gd name="T8" fmla="*/ 184 w 222"/>
                <a:gd name="T9" fmla="*/ 77 h 77"/>
                <a:gd name="T10" fmla="*/ 222 w 222"/>
                <a:gd name="T11" fmla="*/ 39 h 77"/>
                <a:gd name="T12" fmla="*/ 111 w 222"/>
                <a:gd name="T13" fmla="*/ 0 h 77"/>
                <a:gd name="T14" fmla="*/ 0 w 222"/>
                <a:gd name="T15" fmla="*/ 39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77">
                  <a:moveTo>
                    <a:pt x="0" y="39"/>
                  </a:moveTo>
                  <a:lnTo>
                    <a:pt x="0" y="39"/>
                  </a:lnTo>
                  <a:lnTo>
                    <a:pt x="38" y="77"/>
                  </a:lnTo>
                  <a:cubicBezTo>
                    <a:pt x="52" y="62"/>
                    <a:pt x="81" y="53"/>
                    <a:pt x="111" y="53"/>
                  </a:cubicBezTo>
                  <a:cubicBezTo>
                    <a:pt x="142" y="53"/>
                    <a:pt x="170" y="62"/>
                    <a:pt x="184" y="77"/>
                  </a:cubicBezTo>
                  <a:lnTo>
                    <a:pt x="222" y="39"/>
                  </a:lnTo>
                  <a:cubicBezTo>
                    <a:pt x="198" y="15"/>
                    <a:pt x="157" y="0"/>
                    <a:pt x="111" y="0"/>
                  </a:cubicBezTo>
                  <a:cubicBezTo>
                    <a:pt x="66" y="0"/>
                    <a:pt x="24" y="15"/>
                    <a:pt x="0" y="39"/>
                  </a:cubicBezTo>
                  <a:close/>
                </a:path>
              </a:pathLst>
            </a:custGeom>
            <a:grpFill/>
            <a:ln w="0">
              <a:noFill/>
              <a:prstDash val="solid"/>
              <a:round/>
              <a:headEnd/>
              <a:tailEnd/>
            </a:ln>
          </p:spPr>
          <p:txBody>
            <a:bodyPr>
              <a:noAutofit/>
            </a:bodyPr>
            <a:lstStyle/>
            <a:p>
              <a:pPr defTabSz="511816" fontAlgn="ctr">
                <a:defRPr/>
              </a:pPr>
              <a:endParaRPr lang="en-US" altLang="zh-CN" dirty="0"/>
            </a:p>
          </p:txBody>
        </p:sp>
        <p:sp>
          <p:nvSpPr>
            <p:cNvPr id="55" name="Freeform 52">
              <a:extLst>
                <a:ext uri="{FF2B5EF4-FFF2-40B4-BE49-F238E27FC236}">
                  <a16:creationId xmlns:a16="http://schemas.microsoft.com/office/drawing/2014/main" xmlns="" id="{B249D853-5742-4C73-82CE-34B858FB4788}"/>
                </a:ext>
              </a:extLst>
            </p:cNvPr>
            <p:cNvSpPr>
              <a:spLocks/>
            </p:cNvSpPr>
            <p:nvPr/>
          </p:nvSpPr>
          <p:spPr bwMode="gray">
            <a:xfrm>
              <a:off x="7116763" y="2184400"/>
              <a:ext cx="165100" cy="42863"/>
            </a:xfrm>
            <a:custGeom>
              <a:avLst/>
              <a:gdLst>
                <a:gd name="T0" fmla="*/ 190 w 380"/>
                <a:gd name="T1" fmla="*/ 53 h 99"/>
                <a:gd name="T2" fmla="*/ 190 w 380"/>
                <a:gd name="T3" fmla="*/ 53 h 99"/>
                <a:gd name="T4" fmla="*/ 344 w 380"/>
                <a:gd name="T5" fmla="*/ 98 h 99"/>
                <a:gd name="T6" fmla="*/ 380 w 380"/>
                <a:gd name="T7" fmla="*/ 59 h 99"/>
                <a:gd name="T8" fmla="*/ 190 w 380"/>
                <a:gd name="T9" fmla="*/ 0 h 99"/>
                <a:gd name="T10" fmla="*/ 0 w 380"/>
                <a:gd name="T11" fmla="*/ 59 h 99"/>
                <a:gd name="T12" fmla="*/ 36 w 380"/>
                <a:gd name="T13" fmla="*/ 99 h 99"/>
                <a:gd name="T14" fmla="*/ 190 w 380"/>
                <a:gd name="T15" fmla="*/ 53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99">
                  <a:moveTo>
                    <a:pt x="190" y="53"/>
                  </a:moveTo>
                  <a:lnTo>
                    <a:pt x="190" y="53"/>
                  </a:lnTo>
                  <a:cubicBezTo>
                    <a:pt x="255" y="53"/>
                    <a:pt x="314" y="71"/>
                    <a:pt x="344" y="98"/>
                  </a:cubicBezTo>
                  <a:lnTo>
                    <a:pt x="380" y="59"/>
                  </a:lnTo>
                  <a:cubicBezTo>
                    <a:pt x="339" y="22"/>
                    <a:pt x="268" y="0"/>
                    <a:pt x="190" y="0"/>
                  </a:cubicBezTo>
                  <a:cubicBezTo>
                    <a:pt x="112" y="0"/>
                    <a:pt x="41" y="22"/>
                    <a:pt x="0" y="59"/>
                  </a:cubicBezTo>
                  <a:lnTo>
                    <a:pt x="36" y="99"/>
                  </a:lnTo>
                  <a:cubicBezTo>
                    <a:pt x="67" y="71"/>
                    <a:pt x="126" y="53"/>
                    <a:pt x="190" y="53"/>
                  </a:cubicBezTo>
                  <a:close/>
                </a:path>
              </a:pathLst>
            </a:custGeom>
            <a:grpFill/>
            <a:ln w="0">
              <a:noFill/>
              <a:prstDash val="solid"/>
              <a:round/>
              <a:headEnd/>
              <a:tailEnd/>
            </a:ln>
          </p:spPr>
          <p:txBody>
            <a:bodyPr>
              <a:noAutofit/>
            </a:bodyPr>
            <a:lstStyle/>
            <a:p>
              <a:pPr defTabSz="511816" fontAlgn="ctr">
                <a:defRPr/>
              </a:pPr>
              <a:endParaRPr lang="en-US" altLang="zh-CN" dirty="0"/>
            </a:p>
          </p:txBody>
        </p:sp>
      </p:grpSp>
      <p:sp>
        <p:nvSpPr>
          <p:cNvPr id="33" name="矩形 32">
            <a:extLst>
              <a:ext uri="{FF2B5EF4-FFF2-40B4-BE49-F238E27FC236}">
                <a16:creationId xmlns:a16="http://schemas.microsoft.com/office/drawing/2014/main" xmlns="" id="{9A05A9CD-4A08-453A-991B-1F3D682DE154}"/>
              </a:ext>
            </a:extLst>
          </p:cNvPr>
          <p:cNvSpPr/>
          <p:nvPr/>
        </p:nvSpPr>
        <p:spPr bwMode="gray">
          <a:xfrm>
            <a:off x="7429921" y="3453329"/>
            <a:ext cx="1290268" cy="338554"/>
          </a:xfrm>
          <a:prstGeom prst="rect">
            <a:avLst/>
          </a:prstGeom>
          <a:noFill/>
        </p:spPr>
        <p:txBody>
          <a:bodyPr wrap="square" anchor="ctr">
            <a:noAutofit/>
          </a:bodyPr>
          <a:lstStyle/>
          <a:p>
            <a:pPr lvl="0" algn="r" defTabSz="914400" fontAlgn="ctr">
              <a:defRPr/>
            </a:pPr>
            <a:r>
              <a:rPr lang="en-US" sz="1400" b="1" dirty="0"/>
              <a:t>SD-WAN</a:t>
            </a:r>
          </a:p>
        </p:txBody>
      </p:sp>
      <p:sp>
        <p:nvSpPr>
          <p:cNvPr id="35" name="矩形 34">
            <a:extLst>
              <a:ext uri="{FF2B5EF4-FFF2-40B4-BE49-F238E27FC236}">
                <a16:creationId xmlns:a16="http://schemas.microsoft.com/office/drawing/2014/main" xmlns="" id="{85F9EF80-41A8-4902-99BB-AD01D76C0C58}"/>
              </a:ext>
            </a:extLst>
          </p:cNvPr>
          <p:cNvSpPr/>
          <p:nvPr/>
        </p:nvSpPr>
        <p:spPr bwMode="gray">
          <a:xfrm>
            <a:off x="8481299" y="3434803"/>
            <a:ext cx="2622074" cy="338554"/>
          </a:xfrm>
          <a:prstGeom prst="rect">
            <a:avLst/>
          </a:prstGeom>
          <a:noFill/>
        </p:spPr>
        <p:txBody>
          <a:bodyPr wrap="square">
            <a:noAutofit/>
          </a:bodyPr>
          <a:lstStyle/>
          <a:p>
            <a:pPr lvl="0" algn="ctr" defTabSz="914400" fontAlgn="ctr">
              <a:defRPr/>
            </a:pPr>
            <a:r>
              <a:rPr lang="en-US" sz="1400" b="1" dirty="0" err="1"/>
              <a:t>iMaster</a:t>
            </a:r>
            <a:r>
              <a:rPr lang="en-US" sz="1400" b="1" dirty="0"/>
              <a:t> NCE-WAN  </a:t>
            </a:r>
            <a:endParaRPr lang="en-US" altLang="zh-CN" sz="1400" b="1" dirty="0">
              <a:solidFill>
                <a:srgbClr val="EC7061"/>
              </a:solidFill>
            </a:endParaRPr>
          </a:p>
        </p:txBody>
      </p:sp>
      <p:grpSp>
        <p:nvGrpSpPr>
          <p:cNvPr id="56" name="组合 318">
            <a:extLst>
              <a:ext uri="{FF2B5EF4-FFF2-40B4-BE49-F238E27FC236}">
                <a16:creationId xmlns:a16="http://schemas.microsoft.com/office/drawing/2014/main" xmlns="" id="{E96D0777-5EE0-4CC8-8156-598B267A3E94}"/>
              </a:ext>
            </a:extLst>
          </p:cNvPr>
          <p:cNvGrpSpPr>
            <a:grpSpLocks/>
          </p:cNvGrpSpPr>
          <p:nvPr/>
        </p:nvGrpSpPr>
        <p:grpSpPr bwMode="gray">
          <a:xfrm>
            <a:off x="6907274" y="3449330"/>
            <a:ext cx="541815" cy="313586"/>
            <a:chOff x="6519863" y="1038226"/>
            <a:chExt cx="736600" cy="461963"/>
          </a:xfrm>
          <a:solidFill>
            <a:srgbClr val="56C4D2"/>
          </a:solidFill>
        </p:grpSpPr>
        <p:sp>
          <p:nvSpPr>
            <p:cNvPr id="57" name="Freeform 69">
              <a:extLst>
                <a:ext uri="{FF2B5EF4-FFF2-40B4-BE49-F238E27FC236}">
                  <a16:creationId xmlns:a16="http://schemas.microsoft.com/office/drawing/2014/main" xmlns="" id="{0AAE9186-0362-4162-89DE-F400CD858034}"/>
                </a:ext>
              </a:extLst>
            </p:cNvPr>
            <p:cNvSpPr>
              <a:spLocks/>
            </p:cNvSpPr>
            <p:nvPr/>
          </p:nvSpPr>
          <p:spPr bwMode="gray">
            <a:xfrm>
              <a:off x="6899275" y="1441451"/>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58" name="Freeform 70">
              <a:extLst>
                <a:ext uri="{FF2B5EF4-FFF2-40B4-BE49-F238E27FC236}">
                  <a16:creationId xmlns:a16="http://schemas.microsoft.com/office/drawing/2014/main" xmlns="" id="{E80537B2-D58A-431A-BE89-E662E69156C1}"/>
                </a:ext>
              </a:extLst>
            </p:cNvPr>
            <p:cNvSpPr>
              <a:spLocks/>
            </p:cNvSpPr>
            <p:nvPr/>
          </p:nvSpPr>
          <p:spPr bwMode="gray">
            <a:xfrm>
              <a:off x="6988175" y="1441451"/>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59" name="Freeform 71">
              <a:extLst>
                <a:ext uri="{FF2B5EF4-FFF2-40B4-BE49-F238E27FC236}">
                  <a16:creationId xmlns:a16="http://schemas.microsoft.com/office/drawing/2014/main" xmlns="" id="{806A545C-C07A-4EBF-B0C1-925D0896FAF6}"/>
                </a:ext>
              </a:extLst>
            </p:cNvPr>
            <p:cNvSpPr>
              <a:spLocks/>
            </p:cNvSpPr>
            <p:nvPr/>
          </p:nvSpPr>
          <p:spPr bwMode="gray">
            <a:xfrm>
              <a:off x="6519863" y="1038226"/>
              <a:ext cx="736600" cy="446088"/>
            </a:xfrm>
            <a:custGeom>
              <a:avLst/>
              <a:gdLst>
                <a:gd name="T0" fmla="*/ 2147483646 w 1754"/>
                <a:gd name="T1" fmla="*/ 2147483646 h 1065"/>
                <a:gd name="T2" fmla="*/ 2147483646 w 1754"/>
                <a:gd name="T3" fmla="*/ 2147483646 h 1065"/>
                <a:gd name="T4" fmla="*/ 2147483646 w 1754"/>
                <a:gd name="T5" fmla="*/ 2147483646 h 1065"/>
                <a:gd name="T6" fmla="*/ 2147483646 w 1754"/>
                <a:gd name="T7" fmla="*/ 2147483646 h 1065"/>
                <a:gd name="T8" fmla="*/ 2147483646 w 1754"/>
                <a:gd name="T9" fmla="*/ 2147483646 h 1065"/>
                <a:gd name="T10" fmla="*/ 2147483646 w 1754"/>
                <a:gd name="T11" fmla="*/ 2147483646 h 1065"/>
                <a:gd name="T12" fmla="*/ 2147483646 w 1754"/>
                <a:gd name="T13" fmla="*/ 2147483646 h 1065"/>
                <a:gd name="T14" fmla="*/ 2147483646 w 1754"/>
                <a:gd name="T15" fmla="*/ 2147483646 h 1065"/>
                <a:gd name="T16" fmla="*/ 2147483646 w 1754"/>
                <a:gd name="T17" fmla="*/ 2147483646 h 1065"/>
                <a:gd name="T18" fmla="*/ 2147483646 w 1754"/>
                <a:gd name="T19" fmla="*/ 2147483646 h 1065"/>
                <a:gd name="T20" fmla="*/ 2147483646 w 1754"/>
                <a:gd name="T21" fmla="*/ 2147483646 h 1065"/>
                <a:gd name="T22" fmla="*/ 2147483646 w 1754"/>
                <a:gd name="T23" fmla="*/ 2147483646 h 1065"/>
                <a:gd name="T24" fmla="*/ 2147483646 w 1754"/>
                <a:gd name="T25" fmla="*/ 2147483646 h 1065"/>
                <a:gd name="T26" fmla="*/ 2147483646 w 1754"/>
                <a:gd name="T27" fmla="*/ 2147483646 h 1065"/>
                <a:gd name="T28" fmla="*/ 2147483646 w 1754"/>
                <a:gd name="T29" fmla="*/ 2147483646 h 1065"/>
                <a:gd name="T30" fmla="*/ 2147483646 w 1754"/>
                <a:gd name="T31" fmla="*/ 2147483646 h 1065"/>
                <a:gd name="T32" fmla="*/ 2147483646 w 1754"/>
                <a:gd name="T33" fmla="*/ 2147483646 h 1065"/>
                <a:gd name="T34" fmla="*/ 2147483646 w 1754"/>
                <a:gd name="T35" fmla="*/ 2147483646 h 1065"/>
                <a:gd name="T36" fmla="*/ 2147483646 w 1754"/>
                <a:gd name="T37" fmla="*/ 2147483646 h 1065"/>
                <a:gd name="T38" fmla="*/ 2147483646 w 1754"/>
                <a:gd name="T39" fmla="*/ 2147483646 h 1065"/>
                <a:gd name="T40" fmla="*/ 2147483646 w 1754"/>
                <a:gd name="T41" fmla="*/ 2147483646 h 1065"/>
                <a:gd name="T42" fmla="*/ 2147483646 w 1754"/>
                <a:gd name="T43" fmla="*/ 2147483646 h 1065"/>
                <a:gd name="T44" fmla="*/ 2147483646 w 1754"/>
                <a:gd name="T45" fmla="*/ 2147483646 h 1065"/>
                <a:gd name="T46" fmla="*/ 2147483646 w 1754"/>
                <a:gd name="T47" fmla="*/ 2147483646 h 1065"/>
                <a:gd name="T48" fmla="*/ 2147483646 w 1754"/>
                <a:gd name="T49" fmla="*/ 2147483646 h 1065"/>
                <a:gd name="T50" fmla="*/ 2147483646 w 1754"/>
                <a:gd name="T51" fmla="*/ 2147483646 h 1065"/>
                <a:gd name="T52" fmla="*/ 2147483646 w 1754"/>
                <a:gd name="T53" fmla="*/ 2147483646 h 1065"/>
                <a:gd name="T54" fmla="*/ 2147483646 w 1754"/>
                <a:gd name="T55" fmla="*/ 2147483646 h 1065"/>
                <a:gd name="T56" fmla="*/ 2147483646 w 1754"/>
                <a:gd name="T57" fmla="*/ 2147483646 h 1065"/>
                <a:gd name="T58" fmla="*/ 2147483646 w 1754"/>
                <a:gd name="T59" fmla="*/ 2147483646 h 1065"/>
                <a:gd name="T60" fmla="*/ 2147483646 w 1754"/>
                <a:gd name="T61" fmla="*/ 2147483646 h 1065"/>
                <a:gd name="T62" fmla="*/ 2147483646 w 1754"/>
                <a:gd name="T63" fmla="*/ 2147483646 h 1065"/>
                <a:gd name="T64" fmla="*/ 2147483646 w 1754"/>
                <a:gd name="T65" fmla="*/ 2147483646 h 1065"/>
                <a:gd name="T66" fmla="*/ 2147483646 w 1754"/>
                <a:gd name="T67" fmla="*/ 2147483646 h 1065"/>
                <a:gd name="T68" fmla="*/ 2147483646 w 1754"/>
                <a:gd name="T69" fmla="*/ 2147483646 h 1065"/>
                <a:gd name="T70" fmla="*/ 2147483646 w 1754"/>
                <a:gd name="T71" fmla="*/ 2147483646 h 1065"/>
                <a:gd name="T72" fmla="*/ 2147483646 w 1754"/>
                <a:gd name="T73" fmla="*/ 2147483646 h 1065"/>
                <a:gd name="T74" fmla="*/ 2147483646 w 1754"/>
                <a:gd name="T75" fmla="*/ 2147483646 h 1065"/>
                <a:gd name="T76" fmla="*/ 2147483646 w 1754"/>
                <a:gd name="T77" fmla="*/ 2147483646 h 1065"/>
                <a:gd name="T78" fmla="*/ 2147483646 w 1754"/>
                <a:gd name="T79" fmla="*/ 2147483646 h 1065"/>
                <a:gd name="T80" fmla="*/ 2147483646 w 1754"/>
                <a:gd name="T81" fmla="*/ 2147483646 h 1065"/>
                <a:gd name="T82" fmla="*/ 2147483646 w 1754"/>
                <a:gd name="T83" fmla="*/ 2147483646 h 1065"/>
                <a:gd name="T84" fmla="*/ 0 w 1754"/>
                <a:gd name="T85" fmla="*/ 2147483646 h 1065"/>
                <a:gd name="T86" fmla="*/ 2147483646 w 1754"/>
                <a:gd name="T87" fmla="*/ 2147483646 h 1065"/>
                <a:gd name="T88" fmla="*/ 2147483646 w 1754"/>
                <a:gd name="T89" fmla="*/ 0 h 1065"/>
                <a:gd name="T90" fmla="*/ 2147483646 w 1754"/>
                <a:gd name="T91" fmla="*/ 2147483646 h 1065"/>
                <a:gd name="T92" fmla="*/ 2147483646 w 1754"/>
                <a:gd name="T93" fmla="*/ 2147483646 h 1065"/>
                <a:gd name="T94" fmla="*/ 2147483646 w 1754"/>
                <a:gd name="T95" fmla="*/ 2147483646 h 1065"/>
                <a:gd name="T96" fmla="*/ 2147483646 w 1754"/>
                <a:gd name="T97" fmla="*/ 2147483646 h 10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54"/>
                <a:gd name="T148" fmla="*/ 0 h 1065"/>
                <a:gd name="T149" fmla="*/ 1754 w 1754"/>
                <a:gd name="T150" fmla="*/ 1065 h 10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54" h="1065">
                  <a:moveTo>
                    <a:pt x="1493" y="1065"/>
                  </a:moveTo>
                  <a:lnTo>
                    <a:pt x="1493" y="1065"/>
                  </a:lnTo>
                  <a:lnTo>
                    <a:pt x="1184" y="1065"/>
                  </a:lnTo>
                  <a:lnTo>
                    <a:pt x="1184" y="999"/>
                  </a:lnTo>
                  <a:lnTo>
                    <a:pt x="1493" y="999"/>
                  </a:lnTo>
                  <a:cubicBezTo>
                    <a:pt x="1519" y="999"/>
                    <a:pt x="1541" y="992"/>
                    <a:pt x="1554" y="981"/>
                  </a:cubicBezTo>
                  <a:cubicBezTo>
                    <a:pt x="1639" y="912"/>
                    <a:pt x="1688" y="813"/>
                    <a:pt x="1688" y="710"/>
                  </a:cubicBezTo>
                  <a:cubicBezTo>
                    <a:pt x="1688" y="522"/>
                    <a:pt x="1535" y="368"/>
                    <a:pt x="1347" y="366"/>
                  </a:cubicBezTo>
                  <a:cubicBezTo>
                    <a:pt x="1335" y="366"/>
                    <a:pt x="1324" y="359"/>
                    <a:pt x="1319" y="349"/>
                  </a:cubicBezTo>
                  <a:cubicBezTo>
                    <a:pt x="1221" y="175"/>
                    <a:pt x="1037" y="66"/>
                    <a:pt x="838" y="66"/>
                  </a:cubicBezTo>
                  <a:cubicBezTo>
                    <a:pt x="588" y="66"/>
                    <a:pt x="370" y="235"/>
                    <a:pt x="307" y="478"/>
                  </a:cubicBezTo>
                  <a:cubicBezTo>
                    <a:pt x="304" y="490"/>
                    <a:pt x="293" y="500"/>
                    <a:pt x="280" y="502"/>
                  </a:cubicBezTo>
                  <a:cubicBezTo>
                    <a:pt x="158" y="520"/>
                    <a:pt x="67" y="626"/>
                    <a:pt x="67" y="749"/>
                  </a:cubicBezTo>
                  <a:cubicBezTo>
                    <a:pt x="67" y="887"/>
                    <a:pt x="179" y="999"/>
                    <a:pt x="316" y="999"/>
                  </a:cubicBezTo>
                  <a:lnTo>
                    <a:pt x="604" y="999"/>
                  </a:lnTo>
                  <a:lnTo>
                    <a:pt x="604" y="661"/>
                  </a:lnTo>
                  <a:lnTo>
                    <a:pt x="522" y="661"/>
                  </a:lnTo>
                  <a:cubicBezTo>
                    <a:pt x="510" y="661"/>
                    <a:pt x="498" y="654"/>
                    <a:pt x="493" y="643"/>
                  </a:cubicBezTo>
                  <a:cubicBezTo>
                    <a:pt x="487" y="632"/>
                    <a:pt x="488" y="619"/>
                    <a:pt x="495" y="609"/>
                  </a:cubicBezTo>
                  <a:lnTo>
                    <a:pt x="689" y="332"/>
                  </a:lnTo>
                  <a:cubicBezTo>
                    <a:pt x="695" y="323"/>
                    <a:pt x="705" y="318"/>
                    <a:pt x="716" y="318"/>
                  </a:cubicBezTo>
                  <a:cubicBezTo>
                    <a:pt x="727" y="318"/>
                    <a:pt x="737" y="323"/>
                    <a:pt x="744" y="332"/>
                  </a:cubicBezTo>
                  <a:lnTo>
                    <a:pt x="931" y="605"/>
                  </a:lnTo>
                  <a:cubicBezTo>
                    <a:pt x="938" y="615"/>
                    <a:pt x="938" y="628"/>
                    <a:pt x="933" y="639"/>
                  </a:cubicBezTo>
                  <a:cubicBezTo>
                    <a:pt x="927" y="650"/>
                    <a:pt x="915" y="657"/>
                    <a:pt x="903" y="657"/>
                  </a:cubicBezTo>
                  <a:lnTo>
                    <a:pt x="819" y="657"/>
                  </a:lnTo>
                  <a:lnTo>
                    <a:pt x="819" y="999"/>
                  </a:lnTo>
                  <a:lnTo>
                    <a:pt x="979" y="999"/>
                  </a:lnTo>
                  <a:lnTo>
                    <a:pt x="979" y="1065"/>
                  </a:lnTo>
                  <a:lnTo>
                    <a:pt x="786" y="1065"/>
                  </a:lnTo>
                  <a:cubicBezTo>
                    <a:pt x="767" y="1065"/>
                    <a:pt x="752" y="1050"/>
                    <a:pt x="752" y="1032"/>
                  </a:cubicBezTo>
                  <a:lnTo>
                    <a:pt x="752" y="623"/>
                  </a:lnTo>
                  <a:cubicBezTo>
                    <a:pt x="752" y="605"/>
                    <a:pt x="767" y="590"/>
                    <a:pt x="786" y="590"/>
                  </a:cubicBezTo>
                  <a:lnTo>
                    <a:pt x="840" y="590"/>
                  </a:lnTo>
                  <a:lnTo>
                    <a:pt x="716" y="409"/>
                  </a:lnTo>
                  <a:lnTo>
                    <a:pt x="586" y="595"/>
                  </a:lnTo>
                  <a:lnTo>
                    <a:pt x="637" y="595"/>
                  </a:lnTo>
                  <a:cubicBezTo>
                    <a:pt x="656" y="595"/>
                    <a:pt x="671" y="610"/>
                    <a:pt x="671" y="628"/>
                  </a:cubicBezTo>
                  <a:lnTo>
                    <a:pt x="671" y="1032"/>
                  </a:lnTo>
                  <a:cubicBezTo>
                    <a:pt x="671" y="1050"/>
                    <a:pt x="656" y="1065"/>
                    <a:pt x="637" y="1065"/>
                  </a:cubicBezTo>
                  <a:lnTo>
                    <a:pt x="316" y="1065"/>
                  </a:lnTo>
                  <a:cubicBezTo>
                    <a:pt x="142" y="1065"/>
                    <a:pt x="0" y="923"/>
                    <a:pt x="0" y="749"/>
                  </a:cubicBezTo>
                  <a:cubicBezTo>
                    <a:pt x="0" y="601"/>
                    <a:pt x="105" y="472"/>
                    <a:pt x="248" y="440"/>
                  </a:cubicBezTo>
                  <a:cubicBezTo>
                    <a:pt x="325" y="180"/>
                    <a:pt x="565" y="0"/>
                    <a:pt x="838" y="0"/>
                  </a:cubicBezTo>
                  <a:cubicBezTo>
                    <a:pt x="1055" y="0"/>
                    <a:pt x="1256" y="114"/>
                    <a:pt x="1367" y="300"/>
                  </a:cubicBezTo>
                  <a:cubicBezTo>
                    <a:pt x="1582" y="313"/>
                    <a:pt x="1754" y="492"/>
                    <a:pt x="1754" y="710"/>
                  </a:cubicBezTo>
                  <a:cubicBezTo>
                    <a:pt x="1754" y="834"/>
                    <a:pt x="1697" y="951"/>
                    <a:pt x="1597" y="1033"/>
                  </a:cubicBezTo>
                  <a:cubicBezTo>
                    <a:pt x="1571" y="1054"/>
                    <a:pt x="1535" y="1065"/>
                    <a:pt x="1493" y="106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sp>
          <p:nvSpPr>
            <p:cNvPr id="60" name="Freeform 72">
              <a:extLst>
                <a:ext uri="{FF2B5EF4-FFF2-40B4-BE49-F238E27FC236}">
                  <a16:creationId xmlns:a16="http://schemas.microsoft.com/office/drawing/2014/main" xmlns="" id="{C5733F60-A0F1-450F-A2A1-FBBB93D570C7}"/>
                </a:ext>
              </a:extLst>
            </p:cNvPr>
            <p:cNvSpPr>
              <a:spLocks/>
            </p:cNvSpPr>
            <p:nvPr/>
          </p:nvSpPr>
          <p:spPr bwMode="gray">
            <a:xfrm>
              <a:off x="6877050" y="1201738"/>
              <a:ext cx="190500" cy="271463"/>
            </a:xfrm>
            <a:custGeom>
              <a:avLst/>
              <a:gdLst>
                <a:gd name="T0" fmla="*/ 2147483646 w 452"/>
                <a:gd name="T1" fmla="*/ 2147483646 h 645"/>
                <a:gd name="T2" fmla="*/ 2147483646 w 452"/>
                <a:gd name="T3" fmla="*/ 2147483646 h 645"/>
                <a:gd name="T4" fmla="*/ 2147483646 w 452"/>
                <a:gd name="T5" fmla="*/ 2147483646 h 645"/>
                <a:gd name="T6" fmla="*/ 2147483646 w 452"/>
                <a:gd name="T7" fmla="*/ 2147483646 h 645"/>
                <a:gd name="T8" fmla="*/ 2147483646 w 452"/>
                <a:gd name="T9" fmla="*/ 2147483646 h 645"/>
                <a:gd name="T10" fmla="*/ 2147483646 w 452"/>
                <a:gd name="T11" fmla="*/ 2147483646 h 645"/>
                <a:gd name="T12" fmla="*/ 2147483646 w 452"/>
                <a:gd name="T13" fmla="*/ 2147483646 h 645"/>
                <a:gd name="T14" fmla="*/ 2147483646 w 452"/>
                <a:gd name="T15" fmla="*/ 2147483646 h 645"/>
                <a:gd name="T16" fmla="*/ 2147483646 w 452"/>
                <a:gd name="T17" fmla="*/ 2147483646 h 645"/>
                <a:gd name="T18" fmla="*/ 2147483646 w 452"/>
                <a:gd name="T19" fmla="*/ 2147483646 h 645"/>
                <a:gd name="T20" fmla="*/ 2147483646 w 452"/>
                <a:gd name="T21" fmla="*/ 2147483646 h 645"/>
                <a:gd name="T22" fmla="*/ 2147483646 w 452"/>
                <a:gd name="T23" fmla="*/ 2147483646 h 645"/>
                <a:gd name="T24" fmla="*/ 2147483646 w 452"/>
                <a:gd name="T25" fmla="*/ 2147483646 h 645"/>
                <a:gd name="T26" fmla="*/ 2147483646 w 452"/>
                <a:gd name="T27" fmla="*/ 2147483646 h 645"/>
                <a:gd name="T28" fmla="*/ 2147483646 w 452"/>
                <a:gd name="T29" fmla="*/ 2147483646 h 645"/>
                <a:gd name="T30" fmla="*/ 2147483646 w 452"/>
                <a:gd name="T31" fmla="*/ 2147483646 h 645"/>
                <a:gd name="T32" fmla="*/ 2147483646 w 452"/>
                <a:gd name="T33" fmla="*/ 2147483646 h 645"/>
                <a:gd name="T34" fmla="*/ 2147483646 w 452"/>
                <a:gd name="T35" fmla="*/ 2147483646 h 645"/>
                <a:gd name="T36" fmla="*/ 2147483646 w 452"/>
                <a:gd name="T37" fmla="*/ 0 h 645"/>
                <a:gd name="T38" fmla="*/ 2147483646 w 452"/>
                <a:gd name="T39" fmla="*/ 0 h 645"/>
                <a:gd name="T40" fmla="*/ 2147483646 w 452"/>
                <a:gd name="T41" fmla="*/ 2147483646 h 645"/>
                <a:gd name="T42" fmla="*/ 2147483646 w 452"/>
                <a:gd name="T43" fmla="*/ 2147483646 h 645"/>
                <a:gd name="T44" fmla="*/ 2147483646 w 452"/>
                <a:gd name="T45" fmla="*/ 2147483646 h 645"/>
                <a:gd name="T46" fmla="*/ 2147483646 w 452"/>
                <a:gd name="T47" fmla="*/ 2147483646 h 645"/>
                <a:gd name="T48" fmla="*/ 2147483646 w 452"/>
                <a:gd name="T49" fmla="*/ 2147483646 h 645"/>
                <a:gd name="T50" fmla="*/ 2147483646 w 452"/>
                <a:gd name="T51" fmla="*/ 2147483646 h 6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52"/>
                <a:gd name="T79" fmla="*/ 0 h 645"/>
                <a:gd name="T80" fmla="*/ 452 w 452"/>
                <a:gd name="T81" fmla="*/ 645 h 64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52" h="645">
                  <a:moveTo>
                    <a:pt x="328" y="645"/>
                  </a:moveTo>
                  <a:lnTo>
                    <a:pt x="328" y="645"/>
                  </a:lnTo>
                  <a:lnTo>
                    <a:pt x="273" y="606"/>
                  </a:lnTo>
                  <a:lnTo>
                    <a:pt x="352" y="493"/>
                  </a:lnTo>
                  <a:lnTo>
                    <a:pt x="301" y="493"/>
                  </a:lnTo>
                  <a:cubicBezTo>
                    <a:pt x="283" y="493"/>
                    <a:pt x="268" y="479"/>
                    <a:pt x="268" y="460"/>
                  </a:cubicBezTo>
                  <a:lnTo>
                    <a:pt x="268" y="66"/>
                  </a:lnTo>
                  <a:lnTo>
                    <a:pt x="186" y="66"/>
                  </a:lnTo>
                  <a:lnTo>
                    <a:pt x="186" y="465"/>
                  </a:lnTo>
                  <a:cubicBezTo>
                    <a:pt x="186" y="483"/>
                    <a:pt x="171" y="498"/>
                    <a:pt x="153" y="498"/>
                  </a:cubicBezTo>
                  <a:lnTo>
                    <a:pt x="99" y="498"/>
                  </a:lnTo>
                  <a:lnTo>
                    <a:pt x="171" y="604"/>
                  </a:lnTo>
                  <a:lnTo>
                    <a:pt x="116" y="641"/>
                  </a:lnTo>
                  <a:lnTo>
                    <a:pt x="8" y="484"/>
                  </a:lnTo>
                  <a:cubicBezTo>
                    <a:pt x="1" y="473"/>
                    <a:pt x="0" y="460"/>
                    <a:pt x="6" y="449"/>
                  </a:cubicBezTo>
                  <a:cubicBezTo>
                    <a:pt x="12" y="438"/>
                    <a:pt x="23" y="431"/>
                    <a:pt x="36" y="431"/>
                  </a:cubicBezTo>
                  <a:lnTo>
                    <a:pt x="120" y="431"/>
                  </a:lnTo>
                  <a:lnTo>
                    <a:pt x="120" y="33"/>
                  </a:lnTo>
                  <a:cubicBezTo>
                    <a:pt x="120" y="15"/>
                    <a:pt x="135" y="0"/>
                    <a:pt x="153" y="0"/>
                  </a:cubicBezTo>
                  <a:lnTo>
                    <a:pt x="301" y="0"/>
                  </a:lnTo>
                  <a:cubicBezTo>
                    <a:pt x="320" y="0"/>
                    <a:pt x="335" y="15"/>
                    <a:pt x="335" y="33"/>
                  </a:cubicBezTo>
                  <a:lnTo>
                    <a:pt x="335" y="427"/>
                  </a:lnTo>
                  <a:lnTo>
                    <a:pt x="416" y="427"/>
                  </a:lnTo>
                  <a:cubicBezTo>
                    <a:pt x="429" y="427"/>
                    <a:pt x="440" y="434"/>
                    <a:pt x="446" y="445"/>
                  </a:cubicBezTo>
                  <a:cubicBezTo>
                    <a:pt x="452" y="456"/>
                    <a:pt x="451" y="469"/>
                    <a:pt x="444" y="479"/>
                  </a:cubicBezTo>
                  <a:lnTo>
                    <a:pt x="328" y="64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noAutofit/>
            </a:bodyPr>
            <a:lstStyle/>
            <a:p>
              <a:pPr fontAlgn="ctr"/>
              <a:endParaRPr lang="en-US" altLang="zh-CN" dirty="0"/>
            </a:p>
          </p:txBody>
        </p:sp>
      </p:grpSp>
      <p:sp>
        <p:nvSpPr>
          <p:cNvPr id="36" name="矩形 35">
            <a:extLst>
              <a:ext uri="{FF2B5EF4-FFF2-40B4-BE49-F238E27FC236}">
                <a16:creationId xmlns:a16="http://schemas.microsoft.com/office/drawing/2014/main" xmlns="" id="{09BAF593-5B8F-4542-841B-973B139970B6}"/>
              </a:ext>
            </a:extLst>
          </p:cNvPr>
          <p:cNvSpPr/>
          <p:nvPr/>
        </p:nvSpPr>
        <p:spPr bwMode="gray">
          <a:xfrm>
            <a:off x="6991302" y="4911782"/>
            <a:ext cx="1354889" cy="338554"/>
          </a:xfrm>
          <a:prstGeom prst="rect">
            <a:avLst/>
          </a:prstGeom>
          <a:noFill/>
        </p:spPr>
        <p:txBody>
          <a:bodyPr wrap="square" anchor="ctr">
            <a:noAutofit/>
          </a:bodyPr>
          <a:lstStyle/>
          <a:p>
            <a:pPr lvl="0" algn="r" defTabSz="914400" fontAlgn="ctr">
              <a:defRPr/>
            </a:pPr>
            <a:r>
              <a:rPr lang="en-US" sz="1400" b="1" dirty="0"/>
              <a:t>WAN transmission</a:t>
            </a:r>
            <a:endParaRPr lang="en-US" altLang="zh-CN" sz="1400" b="1" dirty="0"/>
          </a:p>
        </p:txBody>
      </p:sp>
      <p:sp>
        <p:nvSpPr>
          <p:cNvPr id="38" name="矩形 37">
            <a:extLst>
              <a:ext uri="{FF2B5EF4-FFF2-40B4-BE49-F238E27FC236}">
                <a16:creationId xmlns:a16="http://schemas.microsoft.com/office/drawing/2014/main" xmlns="" id="{C83D3DC9-D6CC-4340-A9F7-EAE4B9CDC8A2}"/>
              </a:ext>
            </a:extLst>
          </p:cNvPr>
          <p:cNvSpPr/>
          <p:nvPr/>
        </p:nvSpPr>
        <p:spPr bwMode="gray">
          <a:xfrm>
            <a:off x="8166436" y="4896392"/>
            <a:ext cx="2183703" cy="338554"/>
          </a:xfrm>
          <a:prstGeom prst="rect">
            <a:avLst/>
          </a:prstGeom>
        </p:spPr>
        <p:txBody>
          <a:bodyPr wrap="square">
            <a:noAutofit/>
          </a:bodyPr>
          <a:lstStyle/>
          <a:p>
            <a:pPr lvl="0" algn="ctr" defTabSz="914400" fontAlgn="ctr">
              <a:defRPr/>
            </a:pPr>
            <a:r>
              <a:rPr lang="en-US" sz="1400" b="1" dirty="0" err="1"/>
              <a:t>iMaster</a:t>
            </a:r>
            <a:r>
              <a:rPr lang="en-US" sz="1400" b="1" dirty="0"/>
              <a:t> NCE-T</a:t>
            </a:r>
            <a:endParaRPr lang="en-US" altLang="zh-CN" sz="1400" b="1" dirty="0"/>
          </a:p>
        </p:txBody>
      </p:sp>
      <p:grpSp>
        <p:nvGrpSpPr>
          <p:cNvPr id="61" name="组合 4">
            <a:extLst>
              <a:ext uri="{FF2B5EF4-FFF2-40B4-BE49-F238E27FC236}">
                <a16:creationId xmlns:a16="http://schemas.microsoft.com/office/drawing/2014/main" xmlns="" id="{6D327266-1BD6-4017-96E3-6376D7C4A24C}"/>
              </a:ext>
            </a:extLst>
          </p:cNvPr>
          <p:cNvGrpSpPr>
            <a:grpSpLocks/>
          </p:cNvGrpSpPr>
          <p:nvPr/>
        </p:nvGrpSpPr>
        <p:grpSpPr bwMode="gray">
          <a:xfrm>
            <a:off x="6615546" y="4892080"/>
            <a:ext cx="432456" cy="407514"/>
            <a:chOff x="4727639" y="2369879"/>
            <a:chExt cx="456831" cy="465563"/>
          </a:xfrm>
          <a:solidFill>
            <a:srgbClr val="56C4D2"/>
          </a:solidFill>
        </p:grpSpPr>
        <p:sp>
          <p:nvSpPr>
            <p:cNvPr id="62" name="Freeform 777">
              <a:extLst>
                <a:ext uri="{FF2B5EF4-FFF2-40B4-BE49-F238E27FC236}">
                  <a16:creationId xmlns:a16="http://schemas.microsoft.com/office/drawing/2014/main" xmlns="" id="{FC6A7864-7BB5-4125-8522-41867300303E}"/>
                </a:ext>
              </a:extLst>
            </p:cNvPr>
            <p:cNvSpPr>
              <a:spLocks/>
            </p:cNvSpPr>
            <p:nvPr/>
          </p:nvSpPr>
          <p:spPr bwMode="gray">
            <a:xfrm>
              <a:off x="4727639" y="2369879"/>
              <a:ext cx="456831" cy="456831"/>
            </a:xfrm>
            <a:custGeom>
              <a:avLst/>
              <a:gdLst>
                <a:gd name="T0" fmla="*/ 2147483646 w 1429"/>
                <a:gd name="T1" fmla="*/ 2147483646 h 1424"/>
                <a:gd name="T2" fmla="*/ 2147483646 w 1429"/>
                <a:gd name="T3" fmla="*/ 2147483646 h 1424"/>
                <a:gd name="T4" fmla="*/ 2147483646 w 1429"/>
                <a:gd name="T5" fmla="*/ 2147483646 h 1424"/>
                <a:gd name="T6" fmla="*/ 0 w 1429"/>
                <a:gd name="T7" fmla="*/ 2147483646 h 1424"/>
                <a:gd name="T8" fmla="*/ 2147483646 w 1429"/>
                <a:gd name="T9" fmla="*/ 0 h 1424"/>
                <a:gd name="T10" fmla="*/ 2147483646 w 1429"/>
                <a:gd name="T11" fmla="*/ 2147483646 h 1424"/>
                <a:gd name="T12" fmla="*/ 2147483646 w 1429"/>
                <a:gd name="T13" fmla="*/ 2147483646 h 1424"/>
                <a:gd name="T14" fmla="*/ 2147483646 w 1429"/>
                <a:gd name="T15" fmla="*/ 2147483646 h 1424"/>
                <a:gd name="T16" fmla="*/ 2147483646 w 1429"/>
                <a:gd name="T17" fmla="*/ 2147483646 h 1424"/>
                <a:gd name="T18" fmla="*/ 2147483646 w 1429"/>
                <a:gd name="T19" fmla="*/ 2147483646 h 1424"/>
                <a:gd name="T20" fmla="*/ 2147483646 w 1429"/>
                <a:gd name="T21" fmla="*/ 2147483646 h 1424"/>
                <a:gd name="T22" fmla="*/ 2147483646 w 1429"/>
                <a:gd name="T23" fmla="*/ 2147483646 h 1424"/>
                <a:gd name="T24" fmla="*/ 2147483646 w 1429"/>
                <a:gd name="T25" fmla="*/ 2147483646 h 1424"/>
                <a:gd name="T26" fmla="*/ 2147483646 w 1429"/>
                <a:gd name="T27" fmla="*/ 2147483646 h 1424"/>
                <a:gd name="T28" fmla="*/ 2147483646 w 1429"/>
                <a:gd name="T29" fmla="*/ 2147483646 h 14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9" h="1424">
                  <a:moveTo>
                    <a:pt x="612" y="1422"/>
                  </a:moveTo>
                  <a:lnTo>
                    <a:pt x="612" y="1422"/>
                  </a:lnTo>
                  <a:cubicBezTo>
                    <a:pt x="610" y="1422"/>
                    <a:pt x="609" y="1422"/>
                    <a:pt x="607" y="1422"/>
                  </a:cubicBezTo>
                  <a:cubicBezTo>
                    <a:pt x="261" y="1369"/>
                    <a:pt x="0" y="1066"/>
                    <a:pt x="0" y="715"/>
                  </a:cubicBezTo>
                  <a:cubicBezTo>
                    <a:pt x="0" y="321"/>
                    <a:pt x="320" y="0"/>
                    <a:pt x="714" y="0"/>
                  </a:cubicBezTo>
                  <a:cubicBezTo>
                    <a:pt x="1108" y="0"/>
                    <a:pt x="1429" y="321"/>
                    <a:pt x="1429" y="715"/>
                  </a:cubicBezTo>
                  <a:cubicBezTo>
                    <a:pt x="1429" y="1066"/>
                    <a:pt x="1168" y="1369"/>
                    <a:pt x="822" y="1422"/>
                  </a:cubicBezTo>
                  <a:cubicBezTo>
                    <a:pt x="803" y="1424"/>
                    <a:pt x="786" y="1412"/>
                    <a:pt x="784" y="1394"/>
                  </a:cubicBezTo>
                  <a:cubicBezTo>
                    <a:pt x="781" y="1375"/>
                    <a:pt x="794" y="1358"/>
                    <a:pt x="812" y="1356"/>
                  </a:cubicBezTo>
                  <a:cubicBezTo>
                    <a:pt x="1126" y="1308"/>
                    <a:pt x="1362" y="1033"/>
                    <a:pt x="1362" y="715"/>
                  </a:cubicBezTo>
                  <a:cubicBezTo>
                    <a:pt x="1362" y="357"/>
                    <a:pt x="1072" y="67"/>
                    <a:pt x="714" y="67"/>
                  </a:cubicBezTo>
                  <a:cubicBezTo>
                    <a:pt x="357" y="67"/>
                    <a:pt x="66" y="357"/>
                    <a:pt x="66" y="715"/>
                  </a:cubicBezTo>
                  <a:cubicBezTo>
                    <a:pt x="66" y="1033"/>
                    <a:pt x="303" y="1308"/>
                    <a:pt x="617" y="1356"/>
                  </a:cubicBezTo>
                  <a:cubicBezTo>
                    <a:pt x="635" y="1358"/>
                    <a:pt x="648" y="1375"/>
                    <a:pt x="645" y="1394"/>
                  </a:cubicBezTo>
                  <a:cubicBezTo>
                    <a:pt x="643" y="1410"/>
                    <a:pt x="628" y="1422"/>
                    <a:pt x="612" y="142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3" name="Freeform 778">
              <a:extLst>
                <a:ext uri="{FF2B5EF4-FFF2-40B4-BE49-F238E27FC236}">
                  <a16:creationId xmlns:a16="http://schemas.microsoft.com/office/drawing/2014/main" xmlns="" id="{199371F3-7ADA-4787-AFF4-E7D25D359219}"/>
                </a:ext>
              </a:extLst>
            </p:cNvPr>
            <p:cNvSpPr>
              <a:spLocks/>
            </p:cNvSpPr>
            <p:nvPr/>
          </p:nvSpPr>
          <p:spPr bwMode="gray">
            <a:xfrm>
              <a:off x="4899313" y="2791795"/>
              <a:ext cx="43645" cy="43647"/>
            </a:xfrm>
            <a:custGeom>
              <a:avLst/>
              <a:gdLst>
                <a:gd name="T0" fmla="*/ 2147483646 w 139"/>
                <a:gd name="T1" fmla="*/ 2147483646 h 138"/>
                <a:gd name="T2" fmla="*/ 2147483646 w 139"/>
                <a:gd name="T3" fmla="*/ 2147483646 h 138"/>
                <a:gd name="T4" fmla="*/ 0 w 139"/>
                <a:gd name="T5" fmla="*/ 2147483646 h 138"/>
                <a:gd name="T6" fmla="*/ 2147483646 w 139"/>
                <a:gd name="T7" fmla="*/ 0 h 138"/>
                <a:gd name="T8" fmla="*/ 2147483646 w 139"/>
                <a:gd name="T9" fmla="*/ 2147483646 h 138"/>
                <a:gd name="T10" fmla="*/ 2147483646 w 139"/>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4" name="Freeform 779">
              <a:extLst>
                <a:ext uri="{FF2B5EF4-FFF2-40B4-BE49-F238E27FC236}">
                  <a16:creationId xmlns:a16="http://schemas.microsoft.com/office/drawing/2014/main" xmlns="" id="{8C08D653-DB7D-4496-86DE-11E3E7242783}"/>
                </a:ext>
              </a:extLst>
            </p:cNvPr>
            <p:cNvSpPr>
              <a:spLocks/>
            </p:cNvSpPr>
            <p:nvPr/>
          </p:nvSpPr>
          <p:spPr bwMode="gray">
            <a:xfrm>
              <a:off x="4966237" y="2791795"/>
              <a:ext cx="46556" cy="43647"/>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5" name="Freeform 780">
              <a:extLst>
                <a:ext uri="{FF2B5EF4-FFF2-40B4-BE49-F238E27FC236}">
                  <a16:creationId xmlns:a16="http://schemas.microsoft.com/office/drawing/2014/main" xmlns="" id="{94994A6A-5E1D-4134-82D5-1427EEA9603C}"/>
                </a:ext>
              </a:extLst>
            </p:cNvPr>
            <p:cNvSpPr>
              <a:spLocks noEditPoints="1"/>
            </p:cNvSpPr>
            <p:nvPr/>
          </p:nvSpPr>
          <p:spPr bwMode="gray">
            <a:xfrm>
              <a:off x="4910952" y="2559015"/>
              <a:ext cx="93112" cy="90203"/>
            </a:xfrm>
            <a:custGeom>
              <a:avLst/>
              <a:gdLst>
                <a:gd name="T0" fmla="*/ 2147483646 w 288"/>
                <a:gd name="T1" fmla="*/ 2147483646 h 287"/>
                <a:gd name="T2" fmla="*/ 2147483646 w 288"/>
                <a:gd name="T3" fmla="*/ 2147483646 h 287"/>
                <a:gd name="T4" fmla="*/ 2147483646 w 288"/>
                <a:gd name="T5" fmla="*/ 2147483646 h 287"/>
                <a:gd name="T6" fmla="*/ 2147483646 w 288"/>
                <a:gd name="T7" fmla="*/ 2147483646 h 287"/>
                <a:gd name="T8" fmla="*/ 2147483646 w 288"/>
                <a:gd name="T9" fmla="*/ 2147483646 h 287"/>
                <a:gd name="T10" fmla="*/ 2147483646 w 288"/>
                <a:gd name="T11" fmla="*/ 2147483646 h 287"/>
                <a:gd name="T12" fmla="*/ 2147483646 w 288"/>
                <a:gd name="T13" fmla="*/ 2147483646 h 287"/>
                <a:gd name="T14" fmla="*/ 2147483646 w 288"/>
                <a:gd name="T15" fmla="*/ 2147483646 h 287"/>
                <a:gd name="T16" fmla="*/ 0 w 288"/>
                <a:gd name="T17" fmla="*/ 2147483646 h 287"/>
                <a:gd name="T18" fmla="*/ 2147483646 w 288"/>
                <a:gd name="T19" fmla="*/ 0 h 287"/>
                <a:gd name="T20" fmla="*/ 2147483646 w 288"/>
                <a:gd name="T21" fmla="*/ 2147483646 h 287"/>
                <a:gd name="T22" fmla="*/ 2147483646 w 288"/>
                <a:gd name="T23" fmla="*/ 2147483646 h 2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 h="287">
                  <a:moveTo>
                    <a:pt x="144" y="13"/>
                  </a:moveTo>
                  <a:lnTo>
                    <a:pt x="144" y="13"/>
                  </a:lnTo>
                  <a:cubicBezTo>
                    <a:pt x="72" y="13"/>
                    <a:pt x="14" y="72"/>
                    <a:pt x="14" y="144"/>
                  </a:cubicBezTo>
                  <a:cubicBezTo>
                    <a:pt x="14" y="215"/>
                    <a:pt x="72" y="274"/>
                    <a:pt x="144" y="274"/>
                  </a:cubicBezTo>
                  <a:cubicBezTo>
                    <a:pt x="216" y="274"/>
                    <a:pt x="274" y="215"/>
                    <a:pt x="274" y="144"/>
                  </a:cubicBezTo>
                  <a:cubicBezTo>
                    <a:pt x="274" y="72"/>
                    <a:pt x="216" y="13"/>
                    <a:pt x="144" y="13"/>
                  </a:cubicBezTo>
                  <a:close/>
                  <a:moveTo>
                    <a:pt x="144" y="287"/>
                  </a:moveTo>
                  <a:lnTo>
                    <a:pt x="144" y="287"/>
                  </a:lnTo>
                  <a:cubicBezTo>
                    <a:pt x="65" y="287"/>
                    <a:pt x="0" y="223"/>
                    <a:pt x="0" y="144"/>
                  </a:cubicBezTo>
                  <a:cubicBezTo>
                    <a:pt x="0" y="64"/>
                    <a:pt x="65" y="0"/>
                    <a:pt x="144" y="0"/>
                  </a:cubicBezTo>
                  <a:cubicBezTo>
                    <a:pt x="223" y="0"/>
                    <a:pt x="288" y="64"/>
                    <a:pt x="288" y="144"/>
                  </a:cubicBezTo>
                  <a:cubicBezTo>
                    <a:pt x="288" y="223"/>
                    <a:pt x="223" y="287"/>
                    <a:pt x="144" y="28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6" name="Freeform 781">
              <a:extLst>
                <a:ext uri="{FF2B5EF4-FFF2-40B4-BE49-F238E27FC236}">
                  <a16:creationId xmlns:a16="http://schemas.microsoft.com/office/drawing/2014/main" xmlns="" id="{6CFDA31A-C12F-4E7F-A85A-D8744E418776}"/>
                </a:ext>
              </a:extLst>
            </p:cNvPr>
            <p:cNvSpPr>
              <a:spLocks/>
            </p:cNvSpPr>
            <p:nvPr/>
          </p:nvSpPr>
          <p:spPr bwMode="gray">
            <a:xfrm>
              <a:off x="4945869" y="2430986"/>
              <a:ext cx="23278" cy="130940"/>
            </a:xfrm>
            <a:custGeom>
              <a:avLst/>
              <a:gdLst>
                <a:gd name="T0" fmla="*/ 0 w 70"/>
                <a:gd name="T1" fmla="*/ 0 h 410"/>
                <a:gd name="T2" fmla="*/ 0 w 70"/>
                <a:gd name="T3" fmla="*/ 0 h 410"/>
                <a:gd name="T4" fmla="*/ 2147483646 w 70"/>
                <a:gd name="T5" fmla="*/ 0 h 410"/>
                <a:gd name="T6" fmla="*/ 2147483646 w 70"/>
                <a:gd name="T7" fmla="*/ 2147483646 h 410"/>
                <a:gd name="T8" fmla="*/ 2147483646 w 70"/>
                <a:gd name="T9" fmla="*/ 2147483646 h 410"/>
                <a:gd name="T10" fmla="*/ 2147483646 w 70"/>
                <a:gd name="T11" fmla="*/ 2147483646 h 410"/>
                <a:gd name="T12" fmla="*/ 0 w 70"/>
                <a:gd name="T13" fmla="*/ 0 h 4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410">
                  <a:moveTo>
                    <a:pt x="0" y="0"/>
                  </a:moveTo>
                  <a:lnTo>
                    <a:pt x="0" y="0"/>
                  </a:lnTo>
                  <a:lnTo>
                    <a:pt x="70" y="0"/>
                  </a:lnTo>
                  <a:lnTo>
                    <a:pt x="61" y="410"/>
                  </a:lnTo>
                  <a:cubicBezTo>
                    <a:pt x="61" y="410"/>
                    <a:pt x="51" y="408"/>
                    <a:pt x="35" y="408"/>
                  </a:cubicBezTo>
                  <a:cubicBezTo>
                    <a:pt x="19" y="408"/>
                    <a:pt x="9" y="410"/>
                    <a:pt x="9" y="410"/>
                  </a:cubicBezTo>
                  <a:lnTo>
                    <a:pt x="0"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7" name="Freeform 782">
              <a:extLst>
                <a:ext uri="{FF2B5EF4-FFF2-40B4-BE49-F238E27FC236}">
                  <a16:creationId xmlns:a16="http://schemas.microsoft.com/office/drawing/2014/main" xmlns="" id="{27FC06CB-55F3-4E32-9EDF-FF5DBCC19885}"/>
                </a:ext>
              </a:extLst>
            </p:cNvPr>
            <p:cNvSpPr>
              <a:spLocks/>
            </p:cNvSpPr>
            <p:nvPr/>
          </p:nvSpPr>
          <p:spPr bwMode="gray">
            <a:xfrm>
              <a:off x="4966237" y="2515368"/>
              <a:ext cx="23278" cy="46556"/>
            </a:xfrm>
            <a:custGeom>
              <a:avLst/>
              <a:gdLst>
                <a:gd name="T0" fmla="*/ 2147483646 w 68"/>
                <a:gd name="T1" fmla="*/ 0 h 141"/>
                <a:gd name="T2" fmla="*/ 2147483646 w 68"/>
                <a:gd name="T3" fmla="*/ 0 h 141"/>
                <a:gd name="T4" fmla="*/ 2147483646 w 68"/>
                <a:gd name="T5" fmla="*/ 2147483646 h 141"/>
                <a:gd name="T6" fmla="*/ 2147483646 w 68"/>
                <a:gd name="T7" fmla="*/ 2147483646 h 141"/>
                <a:gd name="T8" fmla="*/ 2147483646 w 68"/>
                <a:gd name="T9" fmla="*/ 2147483646 h 141"/>
                <a:gd name="T10" fmla="*/ 0 w 68"/>
                <a:gd name="T11" fmla="*/ 2147483646 h 141"/>
                <a:gd name="T12" fmla="*/ 2147483646 w 68"/>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41">
                  <a:moveTo>
                    <a:pt x="30" y="0"/>
                  </a:moveTo>
                  <a:lnTo>
                    <a:pt x="30" y="0"/>
                  </a:lnTo>
                  <a:lnTo>
                    <a:pt x="68" y="12"/>
                  </a:lnTo>
                  <a:lnTo>
                    <a:pt x="17" y="141"/>
                  </a:lnTo>
                  <a:cubicBezTo>
                    <a:pt x="17" y="141"/>
                    <a:pt x="14" y="139"/>
                    <a:pt x="9" y="137"/>
                  </a:cubicBezTo>
                  <a:cubicBezTo>
                    <a:pt x="4" y="136"/>
                    <a:pt x="0" y="136"/>
                    <a:pt x="0" y="136"/>
                  </a:cubicBezTo>
                  <a:lnTo>
                    <a:pt x="30"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8" name="Freeform 783">
              <a:extLst>
                <a:ext uri="{FF2B5EF4-FFF2-40B4-BE49-F238E27FC236}">
                  <a16:creationId xmlns:a16="http://schemas.microsoft.com/office/drawing/2014/main" xmlns="" id="{006C3C8E-A3C0-4DB9-9119-20EE3CF5006D}"/>
                </a:ext>
              </a:extLst>
            </p:cNvPr>
            <p:cNvSpPr>
              <a:spLocks/>
            </p:cNvSpPr>
            <p:nvPr/>
          </p:nvSpPr>
          <p:spPr bwMode="gray">
            <a:xfrm>
              <a:off x="4972056" y="2471722"/>
              <a:ext cx="69834" cy="98932"/>
            </a:xfrm>
            <a:custGeom>
              <a:avLst/>
              <a:gdLst>
                <a:gd name="T0" fmla="*/ 2147483646 w 217"/>
                <a:gd name="T1" fmla="*/ 0 h 309"/>
                <a:gd name="T2" fmla="*/ 2147483646 w 217"/>
                <a:gd name="T3" fmla="*/ 0 h 309"/>
                <a:gd name="T4" fmla="*/ 2147483646 w 217"/>
                <a:gd name="T5" fmla="*/ 2147483646 h 309"/>
                <a:gd name="T6" fmla="*/ 2147483646 w 217"/>
                <a:gd name="T7" fmla="*/ 2147483646 h 309"/>
                <a:gd name="T8" fmla="*/ 2147483646 w 217"/>
                <a:gd name="T9" fmla="*/ 2147483646 h 309"/>
                <a:gd name="T10" fmla="*/ 0 w 217"/>
                <a:gd name="T11" fmla="*/ 2147483646 h 309"/>
                <a:gd name="T12" fmla="*/ 2147483646 w 217"/>
                <a:gd name="T13" fmla="*/ 0 h 30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 h="309">
                  <a:moveTo>
                    <a:pt x="156" y="0"/>
                  </a:moveTo>
                  <a:lnTo>
                    <a:pt x="156" y="0"/>
                  </a:lnTo>
                  <a:lnTo>
                    <a:pt x="217" y="35"/>
                  </a:lnTo>
                  <a:lnTo>
                    <a:pt x="45" y="309"/>
                  </a:lnTo>
                  <a:cubicBezTo>
                    <a:pt x="45" y="309"/>
                    <a:pt x="37" y="302"/>
                    <a:pt x="24" y="294"/>
                  </a:cubicBezTo>
                  <a:cubicBezTo>
                    <a:pt x="10" y="286"/>
                    <a:pt x="0" y="283"/>
                    <a:pt x="0" y="283"/>
                  </a:cubicBezTo>
                  <a:lnTo>
                    <a:pt x="156"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69" name="Freeform 784">
              <a:extLst>
                <a:ext uri="{FF2B5EF4-FFF2-40B4-BE49-F238E27FC236}">
                  <a16:creationId xmlns:a16="http://schemas.microsoft.com/office/drawing/2014/main" xmlns="" id="{BF2946F4-A2CE-4471-8E5D-7DCA1ADCC0D4}"/>
                </a:ext>
              </a:extLst>
            </p:cNvPr>
            <p:cNvSpPr>
              <a:spLocks/>
            </p:cNvSpPr>
            <p:nvPr/>
          </p:nvSpPr>
          <p:spPr bwMode="gray">
            <a:xfrm>
              <a:off x="4989515" y="2538646"/>
              <a:ext cx="37826" cy="34917"/>
            </a:xfrm>
            <a:custGeom>
              <a:avLst/>
              <a:gdLst>
                <a:gd name="T0" fmla="*/ 2147483646 w 121"/>
                <a:gd name="T1" fmla="*/ 0 h 115"/>
                <a:gd name="T2" fmla="*/ 2147483646 w 121"/>
                <a:gd name="T3" fmla="*/ 0 h 115"/>
                <a:gd name="T4" fmla="*/ 2147483646 w 121"/>
                <a:gd name="T5" fmla="*/ 2147483646 h 115"/>
                <a:gd name="T6" fmla="*/ 2147483646 w 121"/>
                <a:gd name="T7" fmla="*/ 2147483646 h 115"/>
                <a:gd name="T8" fmla="*/ 2147483646 w 121"/>
                <a:gd name="T9" fmla="*/ 2147483646 h 115"/>
                <a:gd name="T10" fmla="*/ 0 w 121"/>
                <a:gd name="T11" fmla="*/ 2147483646 h 115"/>
                <a:gd name="T12" fmla="*/ 2147483646 w 121"/>
                <a:gd name="T13" fmla="*/ 0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15">
                  <a:moveTo>
                    <a:pt x="94" y="0"/>
                  </a:moveTo>
                  <a:lnTo>
                    <a:pt x="94" y="0"/>
                  </a:lnTo>
                  <a:lnTo>
                    <a:pt x="121" y="30"/>
                  </a:lnTo>
                  <a:lnTo>
                    <a:pt x="12" y="115"/>
                  </a:lnTo>
                  <a:cubicBezTo>
                    <a:pt x="12" y="115"/>
                    <a:pt x="10" y="112"/>
                    <a:pt x="6" y="108"/>
                  </a:cubicBezTo>
                  <a:cubicBezTo>
                    <a:pt x="3" y="104"/>
                    <a:pt x="0" y="102"/>
                    <a:pt x="0" y="102"/>
                  </a:cubicBezTo>
                  <a:lnTo>
                    <a:pt x="94"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0" name="Freeform 785">
              <a:extLst>
                <a:ext uri="{FF2B5EF4-FFF2-40B4-BE49-F238E27FC236}">
                  <a16:creationId xmlns:a16="http://schemas.microsoft.com/office/drawing/2014/main" xmlns="" id="{E5C250A1-6802-4EC9-84B4-28ACCDF75A74}"/>
                </a:ext>
              </a:extLst>
            </p:cNvPr>
            <p:cNvSpPr>
              <a:spLocks/>
            </p:cNvSpPr>
            <p:nvPr/>
          </p:nvSpPr>
          <p:spPr bwMode="gray">
            <a:xfrm>
              <a:off x="4992425" y="2521187"/>
              <a:ext cx="96021" cy="69834"/>
            </a:xfrm>
            <a:custGeom>
              <a:avLst/>
              <a:gdLst>
                <a:gd name="T0" fmla="*/ 2147483646 w 307"/>
                <a:gd name="T1" fmla="*/ 0 h 212"/>
                <a:gd name="T2" fmla="*/ 2147483646 w 307"/>
                <a:gd name="T3" fmla="*/ 0 h 212"/>
                <a:gd name="T4" fmla="*/ 2147483646 w 307"/>
                <a:gd name="T5" fmla="*/ 2147483646 h 212"/>
                <a:gd name="T6" fmla="*/ 2147483646 w 307"/>
                <a:gd name="T7" fmla="*/ 2147483646 h 212"/>
                <a:gd name="T8" fmla="*/ 2147483646 w 307"/>
                <a:gd name="T9" fmla="*/ 2147483646 h 212"/>
                <a:gd name="T10" fmla="*/ 0 w 307"/>
                <a:gd name="T11" fmla="*/ 2147483646 h 212"/>
                <a:gd name="T12" fmla="*/ 2147483646 w 307"/>
                <a:gd name="T13" fmla="*/ 0 h 2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7" h="212">
                  <a:moveTo>
                    <a:pt x="273" y="0"/>
                  </a:moveTo>
                  <a:lnTo>
                    <a:pt x="273" y="0"/>
                  </a:lnTo>
                  <a:lnTo>
                    <a:pt x="307" y="61"/>
                  </a:lnTo>
                  <a:lnTo>
                    <a:pt x="25" y="212"/>
                  </a:lnTo>
                  <a:cubicBezTo>
                    <a:pt x="25" y="212"/>
                    <a:pt x="22" y="202"/>
                    <a:pt x="14" y="188"/>
                  </a:cubicBezTo>
                  <a:cubicBezTo>
                    <a:pt x="7" y="175"/>
                    <a:pt x="0" y="167"/>
                    <a:pt x="0" y="167"/>
                  </a:cubicBezTo>
                  <a:lnTo>
                    <a:pt x="273"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1" name="Freeform 786">
              <a:extLst>
                <a:ext uri="{FF2B5EF4-FFF2-40B4-BE49-F238E27FC236}">
                  <a16:creationId xmlns:a16="http://schemas.microsoft.com/office/drawing/2014/main" xmlns="" id="{9D502D8D-E35B-45A2-BE8A-D6A4A1610784}"/>
                </a:ext>
              </a:extLst>
            </p:cNvPr>
            <p:cNvSpPr>
              <a:spLocks/>
            </p:cNvSpPr>
            <p:nvPr/>
          </p:nvSpPr>
          <p:spPr bwMode="gray">
            <a:xfrm>
              <a:off x="5001154" y="2576473"/>
              <a:ext cx="43645" cy="17459"/>
            </a:xfrm>
            <a:custGeom>
              <a:avLst/>
              <a:gdLst>
                <a:gd name="T0" fmla="*/ 2147483646 w 140"/>
                <a:gd name="T1" fmla="*/ 0 h 58"/>
                <a:gd name="T2" fmla="*/ 2147483646 w 140"/>
                <a:gd name="T3" fmla="*/ 0 h 58"/>
                <a:gd name="T4" fmla="*/ 2147483646 w 140"/>
                <a:gd name="T5" fmla="*/ 2147483646 h 58"/>
                <a:gd name="T6" fmla="*/ 2147483646 w 140"/>
                <a:gd name="T7" fmla="*/ 2147483646 h 58"/>
                <a:gd name="T8" fmla="*/ 2147483646 w 140"/>
                <a:gd name="T9" fmla="*/ 2147483646 h 58"/>
                <a:gd name="T10" fmla="*/ 0 w 140"/>
                <a:gd name="T11" fmla="*/ 2147483646 h 58"/>
                <a:gd name="T12" fmla="*/ 2147483646 w 140"/>
                <a:gd name="T13" fmla="*/ 0 h 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58">
                  <a:moveTo>
                    <a:pt x="132" y="0"/>
                  </a:moveTo>
                  <a:lnTo>
                    <a:pt x="132" y="0"/>
                  </a:lnTo>
                  <a:lnTo>
                    <a:pt x="140" y="39"/>
                  </a:lnTo>
                  <a:lnTo>
                    <a:pt x="3" y="58"/>
                  </a:lnTo>
                  <a:cubicBezTo>
                    <a:pt x="3" y="58"/>
                    <a:pt x="3" y="55"/>
                    <a:pt x="2" y="49"/>
                  </a:cubicBezTo>
                  <a:cubicBezTo>
                    <a:pt x="1" y="44"/>
                    <a:pt x="0" y="41"/>
                    <a:pt x="0" y="41"/>
                  </a:cubicBezTo>
                  <a:lnTo>
                    <a:pt x="132"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2" name="Freeform 787">
              <a:extLst>
                <a:ext uri="{FF2B5EF4-FFF2-40B4-BE49-F238E27FC236}">
                  <a16:creationId xmlns:a16="http://schemas.microsoft.com/office/drawing/2014/main" xmlns="" id="{3298EDA7-4B38-45B2-9BAC-14D7B4EFDC4E}"/>
                </a:ext>
              </a:extLst>
            </p:cNvPr>
            <p:cNvSpPr>
              <a:spLocks/>
            </p:cNvSpPr>
            <p:nvPr/>
          </p:nvSpPr>
          <p:spPr bwMode="gray">
            <a:xfrm>
              <a:off x="5001154" y="2593932"/>
              <a:ext cx="101841" cy="23278"/>
            </a:xfrm>
            <a:custGeom>
              <a:avLst/>
              <a:gdLst>
                <a:gd name="T0" fmla="*/ 2147483646 w 323"/>
                <a:gd name="T1" fmla="*/ 0 h 70"/>
                <a:gd name="T2" fmla="*/ 2147483646 w 323"/>
                <a:gd name="T3" fmla="*/ 0 h 70"/>
                <a:gd name="T4" fmla="*/ 2147483646 w 323"/>
                <a:gd name="T5" fmla="*/ 2147483646 h 70"/>
                <a:gd name="T6" fmla="*/ 0 w 323"/>
                <a:gd name="T7" fmla="*/ 2147483646 h 70"/>
                <a:gd name="T8" fmla="*/ 2147483646 w 323"/>
                <a:gd name="T9" fmla="*/ 2147483646 h 70"/>
                <a:gd name="T10" fmla="*/ 2147483646 w 323"/>
                <a:gd name="T11" fmla="*/ 2147483646 h 70"/>
                <a:gd name="T12" fmla="*/ 2147483646 w 323"/>
                <a:gd name="T13" fmla="*/ 0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3" h="70">
                  <a:moveTo>
                    <a:pt x="323" y="0"/>
                  </a:moveTo>
                  <a:lnTo>
                    <a:pt x="323" y="0"/>
                  </a:lnTo>
                  <a:lnTo>
                    <a:pt x="323" y="70"/>
                  </a:lnTo>
                  <a:lnTo>
                    <a:pt x="0" y="56"/>
                  </a:lnTo>
                  <a:cubicBezTo>
                    <a:pt x="0" y="56"/>
                    <a:pt x="3" y="46"/>
                    <a:pt x="3" y="30"/>
                  </a:cubicBezTo>
                  <a:cubicBezTo>
                    <a:pt x="3" y="14"/>
                    <a:pt x="1" y="4"/>
                    <a:pt x="1" y="4"/>
                  </a:cubicBezTo>
                  <a:lnTo>
                    <a:pt x="323"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3" name="Freeform 788">
              <a:extLst>
                <a:ext uri="{FF2B5EF4-FFF2-40B4-BE49-F238E27FC236}">
                  <a16:creationId xmlns:a16="http://schemas.microsoft.com/office/drawing/2014/main" xmlns="" id="{0F7DFDF7-DFFF-42D4-83E6-E6B2E9F67AD8}"/>
                </a:ext>
              </a:extLst>
            </p:cNvPr>
            <p:cNvSpPr>
              <a:spLocks/>
            </p:cNvSpPr>
            <p:nvPr/>
          </p:nvSpPr>
          <p:spPr bwMode="gray">
            <a:xfrm>
              <a:off x="5001154" y="2614299"/>
              <a:ext cx="43645" cy="20369"/>
            </a:xfrm>
            <a:custGeom>
              <a:avLst/>
              <a:gdLst>
                <a:gd name="T0" fmla="*/ 2147483646 w 141"/>
                <a:gd name="T1" fmla="*/ 2147483646 h 69"/>
                <a:gd name="T2" fmla="*/ 2147483646 w 141"/>
                <a:gd name="T3" fmla="*/ 2147483646 h 69"/>
                <a:gd name="T4" fmla="*/ 2147483646 w 141"/>
                <a:gd name="T5" fmla="*/ 2147483646 h 69"/>
                <a:gd name="T6" fmla="*/ 0 w 141"/>
                <a:gd name="T7" fmla="*/ 2147483646 h 69"/>
                <a:gd name="T8" fmla="*/ 2147483646 w 141"/>
                <a:gd name="T9" fmla="*/ 2147483646 h 69"/>
                <a:gd name="T10" fmla="*/ 2147483646 w 141"/>
                <a:gd name="T11" fmla="*/ 0 h 69"/>
                <a:gd name="T12" fmla="*/ 2147483646 w 141"/>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69">
                  <a:moveTo>
                    <a:pt x="141" y="31"/>
                  </a:moveTo>
                  <a:lnTo>
                    <a:pt x="141" y="31"/>
                  </a:lnTo>
                  <a:lnTo>
                    <a:pt x="128" y="69"/>
                  </a:lnTo>
                  <a:lnTo>
                    <a:pt x="0" y="16"/>
                  </a:lnTo>
                  <a:cubicBezTo>
                    <a:pt x="0" y="16"/>
                    <a:pt x="2" y="13"/>
                    <a:pt x="4" y="8"/>
                  </a:cubicBezTo>
                  <a:cubicBezTo>
                    <a:pt x="5" y="3"/>
                    <a:pt x="6" y="0"/>
                    <a:pt x="6" y="0"/>
                  </a:cubicBezTo>
                  <a:lnTo>
                    <a:pt x="141" y="31"/>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4" name="Freeform 789">
              <a:extLst>
                <a:ext uri="{FF2B5EF4-FFF2-40B4-BE49-F238E27FC236}">
                  <a16:creationId xmlns:a16="http://schemas.microsoft.com/office/drawing/2014/main" xmlns="" id="{C1CD9A23-DBBE-4A9C-AD3B-C399BAE80F7F}"/>
                </a:ext>
              </a:extLst>
            </p:cNvPr>
            <p:cNvSpPr>
              <a:spLocks/>
            </p:cNvSpPr>
            <p:nvPr/>
          </p:nvSpPr>
          <p:spPr bwMode="gray">
            <a:xfrm>
              <a:off x="4992425" y="2620119"/>
              <a:ext cx="96021" cy="69834"/>
            </a:xfrm>
            <a:custGeom>
              <a:avLst/>
              <a:gdLst>
                <a:gd name="T0" fmla="*/ 2147483646 w 309"/>
                <a:gd name="T1" fmla="*/ 2147483646 h 219"/>
                <a:gd name="T2" fmla="*/ 2147483646 w 309"/>
                <a:gd name="T3" fmla="*/ 2147483646 h 219"/>
                <a:gd name="T4" fmla="*/ 2147483646 w 309"/>
                <a:gd name="T5" fmla="*/ 2147483646 h 219"/>
                <a:gd name="T6" fmla="*/ 0 w 309"/>
                <a:gd name="T7" fmla="*/ 2147483646 h 219"/>
                <a:gd name="T8" fmla="*/ 2147483646 w 309"/>
                <a:gd name="T9" fmla="*/ 2147483646 h 219"/>
                <a:gd name="T10" fmla="*/ 2147483646 w 309"/>
                <a:gd name="T11" fmla="*/ 0 h 219"/>
                <a:gd name="T12" fmla="*/ 2147483646 w 309"/>
                <a:gd name="T13" fmla="*/ 2147483646 h 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9" h="219">
                  <a:moveTo>
                    <a:pt x="309" y="159"/>
                  </a:moveTo>
                  <a:lnTo>
                    <a:pt x="309" y="159"/>
                  </a:lnTo>
                  <a:lnTo>
                    <a:pt x="273" y="219"/>
                  </a:lnTo>
                  <a:lnTo>
                    <a:pt x="0" y="44"/>
                  </a:lnTo>
                  <a:cubicBezTo>
                    <a:pt x="0" y="44"/>
                    <a:pt x="7" y="37"/>
                    <a:pt x="15" y="24"/>
                  </a:cubicBezTo>
                  <a:cubicBezTo>
                    <a:pt x="23" y="10"/>
                    <a:pt x="26" y="0"/>
                    <a:pt x="26" y="0"/>
                  </a:cubicBezTo>
                  <a:lnTo>
                    <a:pt x="309" y="159"/>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5" name="Freeform 790">
              <a:extLst>
                <a:ext uri="{FF2B5EF4-FFF2-40B4-BE49-F238E27FC236}">
                  <a16:creationId xmlns:a16="http://schemas.microsoft.com/office/drawing/2014/main" xmlns="" id="{1C4D5BA3-7C6C-4276-BABC-7FC8982197B5}"/>
                </a:ext>
              </a:extLst>
            </p:cNvPr>
            <p:cNvSpPr>
              <a:spLocks/>
            </p:cNvSpPr>
            <p:nvPr/>
          </p:nvSpPr>
          <p:spPr bwMode="gray">
            <a:xfrm>
              <a:off x="4986606" y="2634669"/>
              <a:ext cx="37826" cy="37828"/>
            </a:xfrm>
            <a:custGeom>
              <a:avLst/>
              <a:gdLst>
                <a:gd name="T0" fmla="*/ 2147483646 w 115"/>
                <a:gd name="T1" fmla="*/ 2147483646 h 121"/>
                <a:gd name="T2" fmla="*/ 2147483646 w 115"/>
                <a:gd name="T3" fmla="*/ 2147483646 h 121"/>
                <a:gd name="T4" fmla="*/ 2147483646 w 115"/>
                <a:gd name="T5" fmla="*/ 2147483646 h 121"/>
                <a:gd name="T6" fmla="*/ 0 w 115"/>
                <a:gd name="T7" fmla="*/ 2147483646 h 121"/>
                <a:gd name="T8" fmla="*/ 2147483646 w 115"/>
                <a:gd name="T9" fmla="*/ 2147483646 h 121"/>
                <a:gd name="T10" fmla="*/ 2147483646 w 115"/>
                <a:gd name="T11" fmla="*/ 0 h 121"/>
                <a:gd name="T12" fmla="*/ 2147483646 w 115"/>
                <a:gd name="T13" fmla="*/ 21474836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 h="121">
                  <a:moveTo>
                    <a:pt x="115" y="94"/>
                  </a:moveTo>
                  <a:lnTo>
                    <a:pt x="115" y="94"/>
                  </a:lnTo>
                  <a:lnTo>
                    <a:pt x="85" y="121"/>
                  </a:lnTo>
                  <a:lnTo>
                    <a:pt x="0" y="11"/>
                  </a:lnTo>
                  <a:cubicBezTo>
                    <a:pt x="0" y="11"/>
                    <a:pt x="3" y="10"/>
                    <a:pt x="8" y="6"/>
                  </a:cubicBezTo>
                  <a:cubicBezTo>
                    <a:pt x="12" y="3"/>
                    <a:pt x="14" y="0"/>
                    <a:pt x="14" y="0"/>
                  </a:cubicBezTo>
                  <a:lnTo>
                    <a:pt x="115" y="9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6" name="Freeform 791">
              <a:extLst>
                <a:ext uri="{FF2B5EF4-FFF2-40B4-BE49-F238E27FC236}">
                  <a16:creationId xmlns:a16="http://schemas.microsoft.com/office/drawing/2014/main" xmlns="" id="{A889FFB8-03A8-4042-B5A3-3D74040AFE12}"/>
                </a:ext>
              </a:extLst>
            </p:cNvPr>
            <p:cNvSpPr>
              <a:spLocks/>
            </p:cNvSpPr>
            <p:nvPr/>
          </p:nvSpPr>
          <p:spPr bwMode="gray">
            <a:xfrm>
              <a:off x="4972056" y="2637577"/>
              <a:ext cx="69834" cy="101842"/>
            </a:xfrm>
            <a:custGeom>
              <a:avLst/>
              <a:gdLst>
                <a:gd name="T0" fmla="*/ 2147483646 w 221"/>
                <a:gd name="T1" fmla="*/ 2147483646 h 318"/>
                <a:gd name="T2" fmla="*/ 2147483646 w 221"/>
                <a:gd name="T3" fmla="*/ 2147483646 h 318"/>
                <a:gd name="T4" fmla="*/ 2147483646 w 221"/>
                <a:gd name="T5" fmla="*/ 2147483646 h 318"/>
                <a:gd name="T6" fmla="*/ 0 w 221"/>
                <a:gd name="T7" fmla="*/ 2147483646 h 318"/>
                <a:gd name="T8" fmla="*/ 2147483646 w 221"/>
                <a:gd name="T9" fmla="*/ 2147483646 h 318"/>
                <a:gd name="T10" fmla="*/ 2147483646 w 221"/>
                <a:gd name="T11" fmla="*/ 0 h 318"/>
                <a:gd name="T12" fmla="*/ 2147483646 w 221"/>
                <a:gd name="T13" fmla="*/ 2147483646 h 3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1" h="318">
                  <a:moveTo>
                    <a:pt x="221" y="284"/>
                  </a:moveTo>
                  <a:lnTo>
                    <a:pt x="221" y="284"/>
                  </a:lnTo>
                  <a:lnTo>
                    <a:pt x="159" y="318"/>
                  </a:lnTo>
                  <a:lnTo>
                    <a:pt x="0" y="26"/>
                  </a:lnTo>
                  <a:cubicBezTo>
                    <a:pt x="0" y="26"/>
                    <a:pt x="10" y="23"/>
                    <a:pt x="24" y="15"/>
                  </a:cubicBezTo>
                  <a:cubicBezTo>
                    <a:pt x="38" y="7"/>
                    <a:pt x="45" y="0"/>
                    <a:pt x="45" y="0"/>
                  </a:cubicBezTo>
                  <a:lnTo>
                    <a:pt x="221" y="28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7" name="Freeform 792">
              <a:extLst>
                <a:ext uri="{FF2B5EF4-FFF2-40B4-BE49-F238E27FC236}">
                  <a16:creationId xmlns:a16="http://schemas.microsoft.com/office/drawing/2014/main" xmlns="" id="{F32C988E-C436-4458-BCEB-676574482C95}"/>
                </a:ext>
              </a:extLst>
            </p:cNvPr>
            <p:cNvSpPr>
              <a:spLocks/>
            </p:cNvSpPr>
            <p:nvPr/>
          </p:nvSpPr>
          <p:spPr bwMode="gray">
            <a:xfrm>
              <a:off x="4966237" y="2646308"/>
              <a:ext cx="17459" cy="46556"/>
            </a:xfrm>
            <a:custGeom>
              <a:avLst/>
              <a:gdLst>
                <a:gd name="T0" fmla="*/ 2147483646 w 58"/>
                <a:gd name="T1" fmla="*/ 2147483646 h 141"/>
                <a:gd name="T2" fmla="*/ 2147483646 w 58"/>
                <a:gd name="T3" fmla="*/ 2147483646 h 141"/>
                <a:gd name="T4" fmla="*/ 2147483646 w 58"/>
                <a:gd name="T5" fmla="*/ 2147483646 h 141"/>
                <a:gd name="T6" fmla="*/ 0 w 58"/>
                <a:gd name="T7" fmla="*/ 2147483646 h 141"/>
                <a:gd name="T8" fmla="*/ 2147483646 w 58"/>
                <a:gd name="T9" fmla="*/ 2147483646 h 141"/>
                <a:gd name="T10" fmla="*/ 2147483646 w 58"/>
                <a:gd name="T11" fmla="*/ 0 h 141"/>
                <a:gd name="T12" fmla="*/ 2147483646 w 58"/>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141">
                  <a:moveTo>
                    <a:pt x="58" y="133"/>
                  </a:moveTo>
                  <a:lnTo>
                    <a:pt x="58" y="133"/>
                  </a:lnTo>
                  <a:lnTo>
                    <a:pt x="19" y="141"/>
                  </a:lnTo>
                  <a:lnTo>
                    <a:pt x="0" y="4"/>
                  </a:lnTo>
                  <a:cubicBezTo>
                    <a:pt x="0" y="4"/>
                    <a:pt x="4" y="4"/>
                    <a:pt x="9" y="3"/>
                  </a:cubicBezTo>
                  <a:cubicBezTo>
                    <a:pt x="14" y="2"/>
                    <a:pt x="17" y="0"/>
                    <a:pt x="17" y="0"/>
                  </a:cubicBezTo>
                  <a:lnTo>
                    <a:pt x="58" y="133"/>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8" name="Freeform 793">
              <a:extLst>
                <a:ext uri="{FF2B5EF4-FFF2-40B4-BE49-F238E27FC236}">
                  <a16:creationId xmlns:a16="http://schemas.microsoft.com/office/drawing/2014/main" xmlns="" id="{89CFE798-E16D-4F6E-BA2A-6B0F57517A89}"/>
                </a:ext>
              </a:extLst>
            </p:cNvPr>
            <p:cNvSpPr>
              <a:spLocks/>
            </p:cNvSpPr>
            <p:nvPr/>
          </p:nvSpPr>
          <p:spPr bwMode="gray">
            <a:xfrm>
              <a:off x="4942959" y="2646308"/>
              <a:ext cx="23278" cy="104751"/>
            </a:xfrm>
            <a:custGeom>
              <a:avLst/>
              <a:gdLst>
                <a:gd name="T0" fmla="*/ 2147483646 w 70"/>
                <a:gd name="T1" fmla="*/ 2147483646 h 323"/>
                <a:gd name="T2" fmla="*/ 2147483646 w 70"/>
                <a:gd name="T3" fmla="*/ 2147483646 h 323"/>
                <a:gd name="T4" fmla="*/ 0 w 70"/>
                <a:gd name="T5" fmla="*/ 2147483646 h 323"/>
                <a:gd name="T6" fmla="*/ 2147483646 w 70"/>
                <a:gd name="T7" fmla="*/ 0 h 323"/>
                <a:gd name="T8" fmla="*/ 2147483646 w 70"/>
                <a:gd name="T9" fmla="*/ 2147483646 h 323"/>
                <a:gd name="T10" fmla="*/ 2147483646 w 70"/>
                <a:gd name="T11" fmla="*/ 0 h 323"/>
                <a:gd name="T12" fmla="*/ 2147483646 w 70"/>
                <a:gd name="T13" fmla="*/ 2147483646 h 3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323">
                  <a:moveTo>
                    <a:pt x="70" y="323"/>
                  </a:moveTo>
                  <a:lnTo>
                    <a:pt x="70" y="323"/>
                  </a:lnTo>
                  <a:lnTo>
                    <a:pt x="0" y="322"/>
                  </a:lnTo>
                  <a:lnTo>
                    <a:pt x="15" y="0"/>
                  </a:lnTo>
                  <a:cubicBezTo>
                    <a:pt x="15" y="0"/>
                    <a:pt x="25" y="2"/>
                    <a:pt x="41" y="2"/>
                  </a:cubicBezTo>
                  <a:cubicBezTo>
                    <a:pt x="57" y="3"/>
                    <a:pt x="67" y="0"/>
                    <a:pt x="67" y="0"/>
                  </a:cubicBezTo>
                  <a:lnTo>
                    <a:pt x="70" y="323"/>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79" name="Freeform 794">
              <a:extLst>
                <a:ext uri="{FF2B5EF4-FFF2-40B4-BE49-F238E27FC236}">
                  <a16:creationId xmlns:a16="http://schemas.microsoft.com/office/drawing/2014/main" xmlns="" id="{889CB323-A0F6-41AA-8696-C44F3042BAA9}"/>
                </a:ext>
              </a:extLst>
            </p:cNvPr>
            <p:cNvSpPr>
              <a:spLocks/>
            </p:cNvSpPr>
            <p:nvPr/>
          </p:nvSpPr>
          <p:spPr bwMode="gray">
            <a:xfrm>
              <a:off x="4925500" y="2646308"/>
              <a:ext cx="23278" cy="43647"/>
            </a:xfrm>
            <a:custGeom>
              <a:avLst/>
              <a:gdLst>
                <a:gd name="T0" fmla="*/ 2147483646 w 69"/>
                <a:gd name="T1" fmla="*/ 2147483646 h 141"/>
                <a:gd name="T2" fmla="*/ 2147483646 w 69"/>
                <a:gd name="T3" fmla="*/ 2147483646 h 141"/>
                <a:gd name="T4" fmla="*/ 0 w 69"/>
                <a:gd name="T5" fmla="*/ 2147483646 h 141"/>
                <a:gd name="T6" fmla="*/ 2147483646 w 69"/>
                <a:gd name="T7" fmla="*/ 0 h 141"/>
                <a:gd name="T8" fmla="*/ 2147483646 w 69"/>
                <a:gd name="T9" fmla="*/ 2147483646 h 141"/>
                <a:gd name="T10" fmla="*/ 2147483646 w 69"/>
                <a:gd name="T11" fmla="*/ 2147483646 h 141"/>
                <a:gd name="T12" fmla="*/ 2147483646 w 69"/>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41">
                  <a:moveTo>
                    <a:pt x="38" y="141"/>
                  </a:moveTo>
                  <a:lnTo>
                    <a:pt x="38" y="141"/>
                  </a:lnTo>
                  <a:lnTo>
                    <a:pt x="0" y="129"/>
                  </a:lnTo>
                  <a:lnTo>
                    <a:pt x="53" y="0"/>
                  </a:lnTo>
                  <a:cubicBezTo>
                    <a:pt x="53" y="0"/>
                    <a:pt x="56" y="2"/>
                    <a:pt x="61" y="4"/>
                  </a:cubicBezTo>
                  <a:cubicBezTo>
                    <a:pt x="66" y="6"/>
                    <a:pt x="69" y="6"/>
                    <a:pt x="69" y="6"/>
                  </a:cubicBezTo>
                  <a:lnTo>
                    <a:pt x="38" y="141"/>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0" name="Freeform 795">
              <a:extLst>
                <a:ext uri="{FF2B5EF4-FFF2-40B4-BE49-F238E27FC236}">
                  <a16:creationId xmlns:a16="http://schemas.microsoft.com/office/drawing/2014/main" xmlns="" id="{A7DFCA17-D267-418E-870B-BE304C1A5853}"/>
                </a:ext>
              </a:extLst>
            </p:cNvPr>
            <p:cNvSpPr>
              <a:spLocks/>
            </p:cNvSpPr>
            <p:nvPr/>
          </p:nvSpPr>
          <p:spPr bwMode="gray">
            <a:xfrm>
              <a:off x="4873124" y="2637577"/>
              <a:ext cx="69834" cy="101842"/>
            </a:xfrm>
            <a:custGeom>
              <a:avLst/>
              <a:gdLst>
                <a:gd name="T0" fmla="*/ 2147483646 w 218"/>
                <a:gd name="T1" fmla="*/ 2147483646 h 320"/>
                <a:gd name="T2" fmla="*/ 2147483646 w 218"/>
                <a:gd name="T3" fmla="*/ 2147483646 h 320"/>
                <a:gd name="T4" fmla="*/ 0 w 218"/>
                <a:gd name="T5" fmla="*/ 2147483646 h 320"/>
                <a:gd name="T6" fmla="*/ 2147483646 w 218"/>
                <a:gd name="T7" fmla="*/ 0 h 320"/>
                <a:gd name="T8" fmla="*/ 2147483646 w 218"/>
                <a:gd name="T9" fmla="*/ 2147483646 h 320"/>
                <a:gd name="T10" fmla="*/ 2147483646 w 218"/>
                <a:gd name="T11" fmla="*/ 2147483646 h 320"/>
                <a:gd name="T12" fmla="*/ 2147483646 w 218"/>
                <a:gd name="T13" fmla="*/ 2147483646 h 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8" h="320">
                  <a:moveTo>
                    <a:pt x="60" y="320"/>
                  </a:moveTo>
                  <a:lnTo>
                    <a:pt x="60" y="320"/>
                  </a:lnTo>
                  <a:lnTo>
                    <a:pt x="0" y="284"/>
                  </a:lnTo>
                  <a:lnTo>
                    <a:pt x="174" y="0"/>
                  </a:lnTo>
                  <a:cubicBezTo>
                    <a:pt x="174" y="0"/>
                    <a:pt x="181" y="7"/>
                    <a:pt x="195" y="15"/>
                  </a:cubicBezTo>
                  <a:cubicBezTo>
                    <a:pt x="208" y="23"/>
                    <a:pt x="218" y="26"/>
                    <a:pt x="218" y="26"/>
                  </a:cubicBezTo>
                  <a:lnTo>
                    <a:pt x="60" y="32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1" name="Freeform 796">
              <a:extLst>
                <a:ext uri="{FF2B5EF4-FFF2-40B4-BE49-F238E27FC236}">
                  <a16:creationId xmlns:a16="http://schemas.microsoft.com/office/drawing/2014/main" xmlns="" id="{B8A45F8A-AF5B-4968-B5CB-C2D68E5E36ED}"/>
                </a:ext>
              </a:extLst>
            </p:cNvPr>
            <p:cNvSpPr>
              <a:spLocks/>
            </p:cNvSpPr>
            <p:nvPr/>
          </p:nvSpPr>
          <p:spPr bwMode="gray">
            <a:xfrm>
              <a:off x="4887674" y="2631758"/>
              <a:ext cx="40737" cy="37828"/>
            </a:xfrm>
            <a:custGeom>
              <a:avLst/>
              <a:gdLst>
                <a:gd name="T0" fmla="*/ 2147483646 w 122"/>
                <a:gd name="T1" fmla="*/ 2147483646 h 115"/>
                <a:gd name="T2" fmla="*/ 2147483646 w 122"/>
                <a:gd name="T3" fmla="*/ 2147483646 h 115"/>
                <a:gd name="T4" fmla="*/ 0 w 122"/>
                <a:gd name="T5" fmla="*/ 2147483646 h 115"/>
                <a:gd name="T6" fmla="*/ 2147483646 w 122"/>
                <a:gd name="T7" fmla="*/ 0 h 115"/>
                <a:gd name="T8" fmla="*/ 2147483646 w 122"/>
                <a:gd name="T9" fmla="*/ 2147483646 h 115"/>
                <a:gd name="T10" fmla="*/ 2147483646 w 122"/>
                <a:gd name="T11" fmla="*/ 2147483646 h 115"/>
                <a:gd name="T12" fmla="*/ 2147483646 w 122"/>
                <a:gd name="T13" fmla="*/ 214748364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 h="115">
                  <a:moveTo>
                    <a:pt x="27" y="115"/>
                  </a:moveTo>
                  <a:lnTo>
                    <a:pt x="27" y="115"/>
                  </a:lnTo>
                  <a:lnTo>
                    <a:pt x="0" y="85"/>
                  </a:lnTo>
                  <a:lnTo>
                    <a:pt x="110" y="0"/>
                  </a:lnTo>
                  <a:cubicBezTo>
                    <a:pt x="110" y="0"/>
                    <a:pt x="111" y="4"/>
                    <a:pt x="115" y="8"/>
                  </a:cubicBezTo>
                  <a:cubicBezTo>
                    <a:pt x="119" y="12"/>
                    <a:pt x="122" y="14"/>
                    <a:pt x="122" y="14"/>
                  </a:cubicBezTo>
                  <a:lnTo>
                    <a:pt x="27" y="115"/>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2" name="Freeform 797">
              <a:extLst>
                <a:ext uri="{FF2B5EF4-FFF2-40B4-BE49-F238E27FC236}">
                  <a16:creationId xmlns:a16="http://schemas.microsoft.com/office/drawing/2014/main" xmlns="" id="{A5595EAA-64C9-450F-BE1E-BD11F51C29AF}"/>
                </a:ext>
              </a:extLst>
            </p:cNvPr>
            <p:cNvSpPr>
              <a:spLocks/>
            </p:cNvSpPr>
            <p:nvPr/>
          </p:nvSpPr>
          <p:spPr bwMode="gray">
            <a:xfrm>
              <a:off x="4820749" y="2617210"/>
              <a:ext cx="104751" cy="69834"/>
            </a:xfrm>
            <a:custGeom>
              <a:avLst/>
              <a:gdLst>
                <a:gd name="T0" fmla="*/ 2147483646 w 320"/>
                <a:gd name="T1" fmla="*/ 2147483646 h 218"/>
                <a:gd name="T2" fmla="*/ 2147483646 w 320"/>
                <a:gd name="T3" fmla="*/ 2147483646 h 218"/>
                <a:gd name="T4" fmla="*/ 0 w 320"/>
                <a:gd name="T5" fmla="*/ 2147483646 h 218"/>
                <a:gd name="T6" fmla="*/ 2147483646 w 320"/>
                <a:gd name="T7" fmla="*/ 0 h 218"/>
                <a:gd name="T8" fmla="*/ 2147483646 w 320"/>
                <a:gd name="T9" fmla="*/ 2147483646 h 218"/>
                <a:gd name="T10" fmla="*/ 2147483646 w 320"/>
                <a:gd name="T11" fmla="*/ 2147483646 h 218"/>
                <a:gd name="T12" fmla="*/ 2147483646 w 320"/>
                <a:gd name="T13" fmla="*/ 2147483646 h 2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218">
                  <a:moveTo>
                    <a:pt x="34" y="218"/>
                  </a:moveTo>
                  <a:lnTo>
                    <a:pt x="34" y="218"/>
                  </a:lnTo>
                  <a:lnTo>
                    <a:pt x="0" y="156"/>
                  </a:lnTo>
                  <a:lnTo>
                    <a:pt x="295" y="0"/>
                  </a:lnTo>
                  <a:cubicBezTo>
                    <a:pt x="295" y="0"/>
                    <a:pt x="298" y="10"/>
                    <a:pt x="305" y="24"/>
                  </a:cubicBezTo>
                  <a:cubicBezTo>
                    <a:pt x="313" y="38"/>
                    <a:pt x="320" y="45"/>
                    <a:pt x="320" y="45"/>
                  </a:cubicBezTo>
                  <a:lnTo>
                    <a:pt x="34" y="21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3" name="Freeform 798">
              <a:extLst>
                <a:ext uri="{FF2B5EF4-FFF2-40B4-BE49-F238E27FC236}">
                  <a16:creationId xmlns:a16="http://schemas.microsoft.com/office/drawing/2014/main" xmlns="" id="{E4480D40-C53E-4464-A8DB-E5357228906D}"/>
                </a:ext>
              </a:extLst>
            </p:cNvPr>
            <p:cNvSpPr>
              <a:spLocks/>
            </p:cNvSpPr>
            <p:nvPr/>
          </p:nvSpPr>
          <p:spPr bwMode="gray">
            <a:xfrm>
              <a:off x="4870216" y="2611391"/>
              <a:ext cx="43645" cy="17459"/>
            </a:xfrm>
            <a:custGeom>
              <a:avLst/>
              <a:gdLst>
                <a:gd name="T0" fmla="*/ 2147483646 w 141"/>
                <a:gd name="T1" fmla="*/ 2147483646 h 57"/>
                <a:gd name="T2" fmla="*/ 2147483646 w 141"/>
                <a:gd name="T3" fmla="*/ 2147483646 h 57"/>
                <a:gd name="T4" fmla="*/ 0 w 141"/>
                <a:gd name="T5" fmla="*/ 2147483646 h 57"/>
                <a:gd name="T6" fmla="*/ 2147483646 w 141"/>
                <a:gd name="T7" fmla="*/ 0 h 57"/>
                <a:gd name="T8" fmla="*/ 2147483646 w 141"/>
                <a:gd name="T9" fmla="*/ 2147483646 h 57"/>
                <a:gd name="T10" fmla="*/ 2147483646 w 141"/>
                <a:gd name="T11" fmla="*/ 2147483646 h 57"/>
                <a:gd name="T12" fmla="*/ 2147483646 w 141"/>
                <a:gd name="T13" fmla="*/ 2147483646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57">
                  <a:moveTo>
                    <a:pt x="8" y="57"/>
                  </a:moveTo>
                  <a:lnTo>
                    <a:pt x="8" y="57"/>
                  </a:lnTo>
                  <a:lnTo>
                    <a:pt x="0" y="18"/>
                  </a:lnTo>
                  <a:lnTo>
                    <a:pt x="138" y="0"/>
                  </a:lnTo>
                  <a:cubicBezTo>
                    <a:pt x="138" y="0"/>
                    <a:pt x="137" y="4"/>
                    <a:pt x="138" y="9"/>
                  </a:cubicBezTo>
                  <a:cubicBezTo>
                    <a:pt x="140" y="14"/>
                    <a:pt x="141" y="17"/>
                    <a:pt x="141" y="17"/>
                  </a:cubicBezTo>
                  <a:lnTo>
                    <a:pt x="8" y="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4" name="Freeform 799">
              <a:extLst>
                <a:ext uri="{FF2B5EF4-FFF2-40B4-BE49-F238E27FC236}">
                  <a16:creationId xmlns:a16="http://schemas.microsoft.com/office/drawing/2014/main" xmlns="" id="{BC6545C8-4881-498E-B1C1-AD37A95CFCE4}"/>
                </a:ext>
              </a:extLst>
            </p:cNvPr>
            <p:cNvSpPr>
              <a:spLocks/>
            </p:cNvSpPr>
            <p:nvPr/>
          </p:nvSpPr>
          <p:spPr bwMode="gray">
            <a:xfrm>
              <a:off x="4812020" y="2588112"/>
              <a:ext cx="101841" cy="23278"/>
            </a:xfrm>
            <a:custGeom>
              <a:avLst/>
              <a:gdLst>
                <a:gd name="T0" fmla="*/ 0 w 320"/>
                <a:gd name="T1" fmla="*/ 2147483646 h 70"/>
                <a:gd name="T2" fmla="*/ 0 w 320"/>
                <a:gd name="T3" fmla="*/ 2147483646 h 70"/>
                <a:gd name="T4" fmla="*/ 2147483646 w 320"/>
                <a:gd name="T5" fmla="*/ 0 h 70"/>
                <a:gd name="T6" fmla="*/ 2147483646 w 320"/>
                <a:gd name="T7" fmla="*/ 2147483646 h 70"/>
                <a:gd name="T8" fmla="*/ 2147483646 w 320"/>
                <a:gd name="T9" fmla="*/ 2147483646 h 70"/>
                <a:gd name="T10" fmla="*/ 2147483646 w 320"/>
                <a:gd name="T11" fmla="*/ 2147483646 h 70"/>
                <a:gd name="T12" fmla="*/ 0 w 320"/>
                <a:gd name="T13" fmla="*/ 214748364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70">
                  <a:moveTo>
                    <a:pt x="0" y="70"/>
                  </a:moveTo>
                  <a:lnTo>
                    <a:pt x="0" y="70"/>
                  </a:lnTo>
                  <a:lnTo>
                    <a:pt x="2" y="0"/>
                  </a:lnTo>
                  <a:lnTo>
                    <a:pt x="320" y="17"/>
                  </a:lnTo>
                  <a:cubicBezTo>
                    <a:pt x="320" y="17"/>
                    <a:pt x="317" y="27"/>
                    <a:pt x="317" y="43"/>
                  </a:cubicBezTo>
                  <a:cubicBezTo>
                    <a:pt x="317" y="59"/>
                    <a:pt x="319" y="69"/>
                    <a:pt x="319" y="69"/>
                  </a:cubicBezTo>
                  <a:lnTo>
                    <a:pt x="0" y="7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5" name="Freeform 800">
              <a:extLst>
                <a:ext uri="{FF2B5EF4-FFF2-40B4-BE49-F238E27FC236}">
                  <a16:creationId xmlns:a16="http://schemas.microsoft.com/office/drawing/2014/main" xmlns="" id="{F68FD85E-746A-4D65-8A8A-65518C8960EB}"/>
                </a:ext>
              </a:extLst>
            </p:cNvPr>
            <p:cNvSpPr>
              <a:spLocks/>
            </p:cNvSpPr>
            <p:nvPr/>
          </p:nvSpPr>
          <p:spPr bwMode="gray">
            <a:xfrm>
              <a:off x="4870216" y="2570654"/>
              <a:ext cx="46556" cy="23278"/>
            </a:xfrm>
            <a:custGeom>
              <a:avLst/>
              <a:gdLst>
                <a:gd name="T0" fmla="*/ 0 w 140"/>
                <a:gd name="T1" fmla="*/ 2147483646 h 69"/>
                <a:gd name="T2" fmla="*/ 0 w 140"/>
                <a:gd name="T3" fmla="*/ 2147483646 h 69"/>
                <a:gd name="T4" fmla="*/ 2147483646 w 140"/>
                <a:gd name="T5" fmla="*/ 0 h 69"/>
                <a:gd name="T6" fmla="*/ 2147483646 w 140"/>
                <a:gd name="T7" fmla="*/ 2147483646 h 69"/>
                <a:gd name="T8" fmla="*/ 2147483646 w 140"/>
                <a:gd name="T9" fmla="*/ 2147483646 h 69"/>
                <a:gd name="T10" fmla="*/ 2147483646 w 140"/>
                <a:gd name="T11" fmla="*/ 2147483646 h 69"/>
                <a:gd name="T12" fmla="*/ 0 w 140"/>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69">
                  <a:moveTo>
                    <a:pt x="0" y="37"/>
                  </a:moveTo>
                  <a:lnTo>
                    <a:pt x="0" y="37"/>
                  </a:lnTo>
                  <a:lnTo>
                    <a:pt x="12" y="0"/>
                  </a:lnTo>
                  <a:lnTo>
                    <a:pt x="140" y="53"/>
                  </a:lnTo>
                  <a:cubicBezTo>
                    <a:pt x="140" y="53"/>
                    <a:pt x="138" y="56"/>
                    <a:pt x="137" y="61"/>
                  </a:cubicBezTo>
                  <a:cubicBezTo>
                    <a:pt x="135" y="66"/>
                    <a:pt x="135" y="69"/>
                    <a:pt x="135" y="69"/>
                  </a:cubicBezTo>
                  <a:lnTo>
                    <a:pt x="0" y="3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6" name="Freeform 801">
              <a:extLst>
                <a:ext uri="{FF2B5EF4-FFF2-40B4-BE49-F238E27FC236}">
                  <a16:creationId xmlns:a16="http://schemas.microsoft.com/office/drawing/2014/main" xmlns="" id="{DEDB50E1-284D-446F-92B1-DC61A24FD051}"/>
                </a:ext>
              </a:extLst>
            </p:cNvPr>
            <p:cNvSpPr>
              <a:spLocks/>
            </p:cNvSpPr>
            <p:nvPr/>
          </p:nvSpPr>
          <p:spPr bwMode="gray">
            <a:xfrm>
              <a:off x="4826568" y="2521187"/>
              <a:ext cx="98932" cy="66925"/>
            </a:xfrm>
            <a:custGeom>
              <a:avLst/>
              <a:gdLst>
                <a:gd name="T0" fmla="*/ 0 w 306"/>
                <a:gd name="T1" fmla="*/ 2147483646 h 211"/>
                <a:gd name="T2" fmla="*/ 0 w 306"/>
                <a:gd name="T3" fmla="*/ 2147483646 h 211"/>
                <a:gd name="T4" fmla="*/ 2147483646 w 306"/>
                <a:gd name="T5" fmla="*/ 0 h 211"/>
                <a:gd name="T6" fmla="*/ 2147483646 w 306"/>
                <a:gd name="T7" fmla="*/ 2147483646 h 211"/>
                <a:gd name="T8" fmla="*/ 2147483646 w 306"/>
                <a:gd name="T9" fmla="*/ 2147483646 h 211"/>
                <a:gd name="T10" fmla="*/ 2147483646 w 306"/>
                <a:gd name="T11" fmla="*/ 2147483646 h 211"/>
                <a:gd name="T12" fmla="*/ 0 w 306"/>
                <a:gd name="T13" fmla="*/ 2147483646 h 2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6" h="211">
                  <a:moveTo>
                    <a:pt x="0" y="60"/>
                  </a:moveTo>
                  <a:lnTo>
                    <a:pt x="0" y="60"/>
                  </a:lnTo>
                  <a:lnTo>
                    <a:pt x="37" y="0"/>
                  </a:lnTo>
                  <a:lnTo>
                    <a:pt x="306" y="167"/>
                  </a:lnTo>
                  <a:cubicBezTo>
                    <a:pt x="306" y="167"/>
                    <a:pt x="299" y="174"/>
                    <a:pt x="291" y="188"/>
                  </a:cubicBezTo>
                  <a:cubicBezTo>
                    <a:pt x="283" y="201"/>
                    <a:pt x="280" y="211"/>
                    <a:pt x="280" y="211"/>
                  </a:cubicBezTo>
                  <a:lnTo>
                    <a:pt x="0" y="6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7" name="Freeform 802">
              <a:extLst>
                <a:ext uri="{FF2B5EF4-FFF2-40B4-BE49-F238E27FC236}">
                  <a16:creationId xmlns:a16="http://schemas.microsoft.com/office/drawing/2014/main" xmlns="" id="{06D8C44B-BB89-428E-8EC6-2DF59E61BF2D}"/>
                </a:ext>
              </a:extLst>
            </p:cNvPr>
            <p:cNvSpPr>
              <a:spLocks/>
            </p:cNvSpPr>
            <p:nvPr/>
          </p:nvSpPr>
          <p:spPr bwMode="gray">
            <a:xfrm>
              <a:off x="4893494" y="2535737"/>
              <a:ext cx="34917" cy="37828"/>
            </a:xfrm>
            <a:custGeom>
              <a:avLst/>
              <a:gdLst>
                <a:gd name="T0" fmla="*/ 0 w 114"/>
                <a:gd name="T1" fmla="*/ 2147483646 h 122"/>
                <a:gd name="T2" fmla="*/ 0 w 114"/>
                <a:gd name="T3" fmla="*/ 2147483646 h 122"/>
                <a:gd name="T4" fmla="*/ 2147483646 w 114"/>
                <a:gd name="T5" fmla="*/ 0 h 122"/>
                <a:gd name="T6" fmla="*/ 2147483646 w 114"/>
                <a:gd name="T7" fmla="*/ 2147483646 h 122"/>
                <a:gd name="T8" fmla="*/ 2147483646 w 114"/>
                <a:gd name="T9" fmla="*/ 2147483646 h 122"/>
                <a:gd name="T10" fmla="*/ 2147483646 w 114"/>
                <a:gd name="T11" fmla="*/ 2147483646 h 122"/>
                <a:gd name="T12" fmla="*/ 0 w 114"/>
                <a:gd name="T13" fmla="*/ 2147483646 h 1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122">
                  <a:moveTo>
                    <a:pt x="0" y="26"/>
                  </a:moveTo>
                  <a:lnTo>
                    <a:pt x="0" y="26"/>
                  </a:lnTo>
                  <a:lnTo>
                    <a:pt x="29" y="0"/>
                  </a:lnTo>
                  <a:lnTo>
                    <a:pt x="114" y="110"/>
                  </a:lnTo>
                  <a:cubicBezTo>
                    <a:pt x="114" y="110"/>
                    <a:pt x="110" y="112"/>
                    <a:pt x="106" y="115"/>
                  </a:cubicBezTo>
                  <a:cubicBezTo>
                    <a:pt x="102" y="119"/>
                    <a:pt x="100" y="122"/>
                    <a:pt x="100" y="122"/>
                  </a:cubicBezTo>
                  <a:lnTo>
                    <a:pt x="0" y="2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8" name="Freeform 803">
              <a:extLst>
                <a:ext uri="{FF2B5EF4-FFF2-40B4-BE49-F238E27FC236}">
                  <a16:creationId xmlns:a16="http://schemas.microsoft.com/office/drawing/2014/main" xmlns="" id="{E3B9A480-2751-44B7-90C4-E46837904216}"/>
                </a:ext>
              </a:extLst>
            </p:cNvPr>
            <p:cNvSpPr>
              <a:spLocks/>
            </p:cNvSpPr>
            <p:nvPr/>
          </p:nvSpPr>
          <p:spPr bwMode="gray">
            <a:xfrm>
              <a:off x="4878944" y="2471722"/>
              <a:ext cx="66923" cy="98932"/>
            </a:xfrm>
            <a:custGeom>
              <a:avLst/>
              <a:gdLst>
                <a:gd name="T0" fmla="*/ 0 w 205"/>
                <a:gd name="T1" fmla="*/ 2147483646 h 306"/>
                <a:gd name="T2" fmla="*/ 0 w 205"/>
                <a:gd name="T3" fmla="*/ 2147483646 h 306"/>
                <a:gd name="T4" fmla="*/ 2147483646 w 205"/>
                <a:gd name="T5" fmla="*/ 0 h 306"/>
                <a:gd name="T6" fmla="*/ 2147483646 w 205"/>
                <a:gd name="T7" fmla="*/ 2147483646 h 306"/>
                <a:gd name="T8" fmla="*/ 2147483646 w 205"/>
                <a:gd name="T9" fmla="*/ 2147483646 h 306"/>
                <a:gd name="T10" fmla="*/ 2147483646 w 205"/>
                <a:gd name="T11" fmla="*/ 2147483646 h 306"/>
                <a:gd name="T12" fmla="*/ 0 w 205"/>
                <a:gd name="T13" fmla="*/ 2147483646 h 3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5" h="306">
                  <a:moveTo>
                    <a:pt x="0" y="34"/>
                  </a:moveTo>
                  <a:lnTo>
                    <a:pt x="0" y="34"/>
                  </a:lnTo>
                  <a:lnTo>
                    <a:pt x="62" y="0"/>
                  </a:lnTo>
                  <a:lnTo>
                    <a:pt x="205" y="281"/>
                  </a:lnTo>
                  <a:cubicBezTo>
                    <a:pt x="205" y="281"/>
                    <a:pt x="195" y="284"/>
                    <a:pt x="181" y="291"/>
                  </a:cubicBezTo>
                  <a:cubicBezTo>
                    <a:pt x="167" y="299"/>
                    <a:pt x="160" y="306"/>
                    <a:pt x="160" y="306"/>
                  </a:cubicBezTo>
                  <a:lnTo>
                    <a:pt x="0" y="3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89" name="Freeform 804">
              <a:extLst>
                <a:ext uri="{FF2B5EF4-FFF2-40B4-BE49-F238E27FC236}">
                  <a16:creationId xmlns:a16="http://schemas.microsoft.com/office/drawing/2014/main" xmlns="" id="{8DE31F1B-A2E0-434C-9374-D2C93A7E9C4C}"/>
                </a:ext>
              </a:extLst>
            </p:cNvPr>
            <p:cNvSpPr>
              <a:spLocks/>
            </p:cNvSpPr>
            <p:nvPr/>
          </p:nvSpPr>
          <p:spPr bwMode="gray">
            <a:xfrm>
              <a:off x="4931319" y="2515368"/>
              <a:ext cx="17459" cy="46556"/>
            </a:xfrm>
            <a:custGeom>
              <a:avLst/>
              <a:gdLst>
                <a:gd name="T0" fmla="*/ 0 w 57"/>
                <a:gd name="T1" fmla="*/ 2147483646 h 140"/>
                <a:gd name="T2" fmla="*/ 0 w 57"/>
                <a:gd name="T3" fmla="*/ 2147483646 h 140"/>
                <a:gd name="T4" fmla="*/ 2147483646 w 57"/>
                <a:gd name="T5" fmla="*/ 0 h 140"/>
                <a:gd name="T6" fmla="*/ 2147483646 w 57"/>
                <a:gd name="T7" fmla="*/ 2147483646 h 140"/>
                <a:gd name="T8" fmla="*/ 2147483646 w 57"/>
                <a:gd name="T9" fmla="*/ 2147483646 h 140"/>
                <a:gd name="T10" fmla="*/ 2147483646 w 57"/>
                <a:gd name="T11" fmla="*/ 2147483646 h 140"/>
                <a:gd name="T12" fmla="*/ 0 w 57"/>
                <a:gd name="T13" fmla="*/ 2147483646 h 1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140">
                  <a:moveTo>
                    <a:pt x="0" y="7"/>
                  </a:moveTo>
                  <a:lnTo>
                    <a:pt x="0" y="7"/>
                  </a:lnTo>
                  <a:lnTo>
                    <a:pt x="39" y="0"/>
                  </a:lnTo>
                  <a:lnTo>
                    <a:pt x="57" y="137"/>
                  </a:lnTo>
                  <a:cubicBezTo>
                    <a:pt x="57" y="137"/>
                    <a:pt x="54" y="137"/>
                    <a:pt x="48" y="138"/>
                  </a:cubicBezTo>
                  <a:cubicBezTo>
                    <a:pt x="43" y="139"/>
                    <a:pt x="40" y="140"/>
                    <a:pt x="40" y="140"/>
                  </a:cubicBezTo>
                  <a:lnTo>
                    <a:pt x="0" y="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sp>
        <p:nvSpPr>
          <p:cNvPr id="39" name="矩形 38">
            <a:extLst>
              <a:ext uri="{FF2B5EF4-FFF2-40B4-BE49-F238E27FC236}">
                <a16:creationId xmlns:a16="http://schemas.microsoft.com/office/drawing/2014/main" xmlns="" id="{7D55F3D2-E76E-4BF0-9082-F6BF341ABDEE}"/>
              </a:ext>
            </a:extLst>
          </p:cNvPr>
          <p:cNvSpPr/>
          <p:nvPr/>
        </p:nvSpPr>
        <p:spPr bwMode="gray">
          <a:xfrm>
            <a:off x="7345969" y="4189543"/>
            <a:ext cx="1000222" cy="338554"/>
          </a:xfrm>
          <a:prstGeom prst="rect">
            <a:avLst/>
          </a:prstGeom>
          <a:noFill/>
        </p:spPr>
        <p:txBody>
          <a:bodyPr wrap="square" anchor="ctr">
            <a:noAutofit/>
          </a:bodyPr>
          <a:lstStyle/>
          <a:p>
            <a:pPr lvl="0" algn="r" defTabSz="914400" fontAlgn="ctr">
              <a:defRPr/>
            </a:pPr>
            <a:r>
              <a:rPr lang="en-US" sz="1400" b="1" dirty="0"/>
              <a:t>IP WAN</a:t>
            </a:r>
            <a:endParaRPr lang="en-US" altLang="zh-CN" sz="1400" b="1" dirty="0"/>
          </a:p>
        </p:txBody>
      </p:sp>
      <p:sp>
        <p:nvSpPr>
          <p:cNvPr id="41" name="矩形 40">
            <a:extLst>
              <a:ext uri="{FF2B5EF4-FFF2-40B4-BE49-F238E27FC236}">
                <a16:creationId xmlns:a16="http://schemas.microsoft.com/office/drawing/2014/main" xmlns="" id="{0B51F27C-2BA6-4449-9CDB-BE6B7503BC0E}"/>
              </a:ext>
            </a:extLst>
          </p:cNvPr>
          <p:cNvSpPr/>
          <p:nvPr/>
        </p:nvSpPr>
        <p:spPr bwMode="gray">
          <a:xfrm>
            <a:off x="8410388" y="4159968"/>
            <a:ext cx="2132701" cy="338554"/>
          </a:xfrm>
          <a:prstGeom prst="rect">
            <a:avLst/>
          </a:prstGeom>
        </p:spPr>
        <p:txBody>
          <a:bodyPr wrap="square">
            <a:noAutofit/>
          </a:bodyPr>
          <a:lstStyle/>
          <a:p>
            <a:pPr lvl="0" algn="ctr" defTabSz="914400" fontAlgn="ctr">
              <a:defRPr/>
            </a:pPr>
            <a:r>
              <a:rPr lang="en-US" sz="1400" b="1" dirty="0" err="1"/>
              <a:t>iMaster</a:t>
            </a:r>
            <a:r>
              <a:rPr lang="en-US" sz="1400" b="1" dirty="0"/>
              <a:t> NCE-IP </a:t>
            </a:r>
            <a:endParaRPr lang="en-US" altLang="zh-CN" sz="1400" b="1" dirty="0">
              <a:solidFill>
                <a:srgbClr val="EC7061"/>
              </a:solidFill>
            </a:endParaRPr>
          </a:p>
        </p:txBody>
      </p:sp>
      <p:grpSp>
        <p:nvGrpSpPr>
          <p:cNvPr id="90" name="组合 3">
            <a:extLst>
              <a:ext uri="{FF2B5EF4-FFF2-40B4-BE49-F238E27FC236}">
                <a16:creationId xmlns:a16="http://schemas.microsoft.com/office/drawing/2014/main" xmlns="" id="{BF89261B-7CB8-45EE-B2D4-6A42234DB9E8}"/>
              </a:ext>
            </a:extLst>
          </p:cNvPr>
          <p:cNvGrpSpPr>
            <a:grpSpLocks/>
          </p:cNvGrpSpPr>
          <p:nvPr/>
        </p:nvGrpSpPr>
        <p:grpSpPr bwMode="gray">
          <a:xfrm>
            <a:off x="6884060" y="4188544"/>
            <a:ext cx="373971" cy="354562"/>
            <a:chOff x="3668486" y="2384430"/>
            <a:chExt cx="430644" cy="439372"/>
          </a:xfrm>
          <a:solidFill>
            <a:srgbClr val="56C4D2"/>
          </a:solidFill>
        </p:grpSpPr>
        <p:sp>
          <p:nvSpPr>
            <p:cNvPr id="91" name="Freeform 764">
              <a:extLst>
                <a:ext uri="{FF2B5EF4-FFF2-40B4-BE49-F238E27FC236}">
                  <a16:creationId xmlns:a16="http://schemas.microsoft.com/office/drawing/2014/main" xmlns="" id="{2BD3FB4E-667B-45DD-898C-21976924390A}"/>
                </a:ext>
              </a:extLst>
            </p:cNvPr>
            <p:cNvSpPr>
              <a:spLocks/>
            </p:cNvSpPr>
            <p:nvPr/>
          </p:nvSpPr>
          <p:spPr bwMode="gray">
            <a:xfrm>
              <a:off x="3668486" y="2384430"/>
              <a:ext cx="430644" cy="427735"/>
            </a:xfrm>
            <a:custGeom>
              <a:avLst/>
              <a:gdLst>
                <a:gd name="T0" fmla="*/ 2147483646 w 1343"/>
                <a:gd name="T1" fmla="*/ 2147483646 h 1338"/>
                <a:gd name="T2" fmla="*/ 2147483646 w 1343"/>
                <a:gd name="T3" fmla="*/ 2147483646 h 1338"/>
                <a:gd name="T4" fmla="*/ 2147483646 w 1343"/>
                <a:gd name="T5" fmla="*/ 2147483646 h 1338"/>
                <a:gd name="T6" fmla="*/ 0 w 1343"/>
                <a:gd name="T7" fmla="*/ 2147483646 h 1338"/>
                <a:gd name="T8" fmla="*/ 2147483646 w 1343"/>
                <a:gd name="T9" fmla="*/ 0 h 1338"/>
                <a:gd name="T10" fmla="*/ 2147483646 w 1343"/>
                <a:gd name="T11" fmla="*/ 2147483646 h 1338"/>
                <a:gd name="T12" fmla="*/ 2147483646 w 1343"/>
                <a:gd name="T13" fmla="*/ 2147483646 h 1338"/>
                <a:gd name="T14" fmla="*/ 2147483646 w 1343"/>
                <a:gd name="T15" fmla="*/ 2147483646 h 1338"/>
                <a:gd name="T16" fmla="*/ 2147483646 w 1343"/>
                <a:gd name="T17" fmla="*/ 2147483646 h 1338"/>
                <a:gd name="T18" fmla="*/ 2147483646 w 1343"/>
                <a:gd name="T19" fmla="*/ 2147483646 h 1338"/>
                <a:gd name="T20" fmla="*/ 2147483646 w 1343"/>
                <a:gd name="T21" fmla="*/ 2147483646 h 1338"/>
                <a:gd name="T22" fmla="*/ 2147483646 w 1343"/>
                <a:gd name="T23" fmla="*/ 2147483646 h 1338"/>
                <a:gd name="T24" fmla="*/ 2147483646 w 1343"/>
                <a:gd name="T25" fmla="*/ 2147483646 h 1338"/>
                <a:gd name="T26" fmla="*/ 2147483646 w 1343"/>
                <a:gd name="T27" fmla="*/ 2147483646 h 1338"/>
                <a:gd name="T28" fmla="*/ 2147483646 w 1343"/>
                <a:gd name="T29" fmla="*/ 2147483646 h 13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43" h="1338">
                  <a:moveTo>
                    <a:pt x="576" y="1336"/>
                  </a:moveTo>
                  <a:lnTo>
                    <a:pt x="576" y="1336"/>
                  </a:lnTo>
                  <a:cubicBezTo>
                    <a:pt x="574" y="1336"/>
                    <a:pt x="573" y="1335"/>
                    <a:pt x="571" y="1335"/>
                  </a:cubicBezTo>
                  <a:cubicBezTo>
                    <a:pt x="246" y="1286"/>
                    <a:pt x="0" y="1001"/>
                    <a:pt x="0" y="671"/>
                  </a:cubicBezTo>
                  <a:cubicBezTo>
                    <a:pt x="0" y="301"/>
                    <a:pt x="301" y="0"/>
                    <a:pt x="672" y="0"/>
                  </a:cubicBezTo>
                  <a:cubicBezTo>
                    <a:pt x="1042" y="0"/>
                    <a:pt x="1343" y="301"/>
                    <a:pt x="1343" y="671"/>
                  </a:cubicBezTo>
                  <a:cubicBezTo>
                    <a:pt x="1343" y="1001"/>
                    <a:pt x="1098" y="1286"/>
                    <a:pt x="772" y="1335"/>
                  </a:cubicBezTo>
                  <a:cubicBezTo>
                    <a:pt x="754" y="1338"/>
                    <a:pt x="737" y="1325"/>
                    <a:pt x="734" y="1307"/>
                  </a:cubicBezTo>
                  <a:cubicBezTo>
                    <a:pt x="732" y="1289"/>
                    <a:pt x="744" y="1272"/>
                    <a:pt x="762" y="1269"/>
                  </a:cubicBezTo>
                  <a:cubicBezTo>
                    <a:pt x="1055" y="1225"/>
                    <a:pt x="1276" y="968"/>
                    <a:pt x="1276" y="671"/>
                  </a:cubicBezTo>
                  <a:cubicBezTo>
                    <a:pt x="1276" y="338"/>
                    <a:pt x="1005" y="67"/>
                    <a:pt x="672" y="67"/>
                  </a:cubicBezTo>
                  <a:cubicBezTo>
                    <a:pt x="338" y="67"/>
                    <a:pt x="67" y="338"/>
                    <a:pt x="67" y="671"/>
                  </a:cubicBezTo>
                  <a:cubicBezTo>
                    <a:pt x="67" y="968"/>
                    <a:pt x="288" y="1225"/>
                    <a:pt x="581" y="1269"/>
                  </a:cubicBezTo>
                  <a:cubicBezTo>
                    <a:pt x="599" y="1272"/>
                    <a:pt x="612" y="1289"/>
                    <a:pt x="609" y="1307"/>
                  </a:cubicBezTo>
                  <a:cubicBezTo>
                    <a:pt x="606" y="1324"/>
                    <a:pt x="592" y="1336"/>
                    <a:pt x="576" y="133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2" name="Freeform 765">
              <a:extLst>
                <a:ext uri="{FF2B5EF4-FFF2-40B4-BE49-F238E27FC236}">
                  <a16:creationId xmlns:a16="http://schemas.microsoft.com/office/drawing/2014/main" xmlns="" id="{8D06CD32-BCA9-44BE-9B94-990E7C33B93E}"/>
                </a:ext>
              </a:extLst>
            </p:cNvPr>
            <p:cNvSpPr>
              <a:spLocks/>
            </p:cNvSpPr>
            <p:nvPr/>
          </p:nvSpPr>
          <p:spPr bwMode="gray">
            <a:xfrm>
              <a:off x="3825612" y="2777246"/>
              <a:ext cx="43645" cy="46556"/>
            </a:xfrm>
            <a:custGeom>
              <a:avLst/>
              <a:gdLst>
                <a:gd name="T0" fmla="*/ 2147483646 w 138"/>
                <a:gd name="T1" fmla="*/ 2147483646 h 138"/>
                <a:gd name="T2" fmla="*/ 2147483646 w 138"/>
                <a:gd name="T3" fmla="*/ 2147483646 h 138"/>
                <a:gd name="T4" fmla="*/ 0 w 138"/>
                <a:gd name="T5" fmla="*/ 2147483646 h 138"/>
                <a:gd name="T6" fmla="*/ 2147483646 w 138"/>
                <a:gd name="T7" fmla="*/ 0 h 138"/>
                <a:gd name="T8" fmla="*/ 2147483646 w 138"/>
                <a:gd name="T9" fmla="*/ 2147483646 h 138"/>
                <a:gd name="T10" fmla="*/ 2147483646 w 138"/>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8">
                  <a:moveTo>
                    <a:pt x="69" y="138"/>
                  </a:moveTo>
                  <a:lnTo>
                    <a:pt x="69" y="138"/>
                  </a:lnTo>
                  <a:cubicBezTo>
                    <a:pt x="30" y="138"/>
                    <a:pt x="0" y="107"/>
                    <a:pt x="0" y="69"/>
                  </a:cubicBezTo>
                  <a:cubicBezTo>
                    <a:pt x="0" y="31"/>
                    <a:pt x="30" y="0"/>
                    <a:pt x="69" y="0"/>
                  </a:cubicBezTo>
                  <a:cubicBezTo>
                    <a:pt x="107" y="0"/>
                    <a:pt x="138" y="31"/>
                    <a:pt x="138" y="69"/>
                  </a:cubicBezTo>
                  <a:cubicBezTo>
                    <a:pt x="138" y="107"/>
                    <a:pt x="107" y="138"/>
                    <a:pt x="69" y="13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3" name="Freeform 766">
              <a:extLst>
                <a:ext uri="{FF2B5EF4-FFF2-40B4-BE49-F238E27FC236}">
                  <a16:creationId xmlns:a16="http://schemas.microsoft.com/office/drawing/2014/main" xmlns="" id="{1F6D6F5E-ED0D-4A5D-A2D2-33CB09C02799}"/>
                </a:ext>
              </a:extLst>
            </p:cNvPr>
            <p:cNvSpPr>
              <a:spLocks/>
            </p:cNvSpPr>
            <p:nvPr/>
          </p:nvSpPr>
          <p:spPr bwMode="gray">
            <a:xfrm>
              <a:off x="3898357" y="2777246"/>
              <a:ext cx="43645" cy="46556"/>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4" name="Freeform 767">
              <a:extLst>
                <a:ext uri="{FF2B5EF4-FFF2-40B4-BE49-F238E27FC236}">
                  <a16:creationId xmlns:a16="http://schemas.microsoft.com/office/drawing/2014/main" xmlns="" id="{D4E08FB4-86FA-45AD-87AF-658CF359AE3A}"/>
                </a:ext>
              </a:extLst>
            </p:cNvPr>
            <p:cNvSpPr>
              <a:spLocks/>
            </p:cNvSpPr>
            <p:nvPr/>
          </p:nvSpPr>
          <p:spPr bwMode="gray">
            <a:xfrm>
              <a:off x="3805245" y="2390249"/>
              <a:ext cx="180405" cy="395727"/>
            </a:xfrm>
            <a:custGeom>
              <a:avLst/>
              <a:gdLst>
                <a:gd name="T0" fmla="*/ 2147483646 w 572"/>
                <a:gd name="T1" fmla="*/ 2147483646 h 1242"/>
                <a:gd name="T2" fmla="*/ 2147483646 w 572"/>
                <a:gd name="T3" fmla="*/ 2147483646 h 1242"/>
                <a:gd name="T4" fmla="*/ 2147483646 w 572"/>
                <a:gd name="T5" fmla="*/ 2147483646 h 1242"/>
                <a:gd name="T6" fmla="*/ 2147483646 w 572"/>
                <a:gd name="T7" fmla="*/ 2147483646 h 1242"/>
                <a:gd name="T8" fmla="*/ 2147483646 w 572"/>
                <a:gd name="T9" fmla="*/ 2147483646 h 1242"/>
                <a:gd name="T10" fmla="*/ 2147483646 w 572"/>
                <a:gd name="T11" fmla="*/ 2147483646 h 1242"/>
                <a:gd name="T12" fmla="*/ 2147483646 w 572"/>
                <a:gd name="T13" fmla="*/ 2147483646 h 1242"/>
                <a:gd name="T14" fmla="*/ 2147483646 w 572"/>
                <a:gd name="T15" fmla="*/ 2147483646 h 1242"/>
                <a:gd name="T16" fmla="*/ 2147483646 w 572"/>
                <a:gd name="T17" fmla="*/ 2147483646 h 1242"/>
                <a:gd name="T18" fmla="*/ 2147483646 w 572"/>
                <a:gd name="T19" fmla="*/ 2147483646 h 1242"/>
                <a:gd name="T20" fmla="*/ 2147483646 w 572"/>
                <a:gd name="T21" fmla="*/ 2147483646 h 1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2" h="1242">
                  <a:moveTo>
                    <a:pt x="541" y="1242"/>
                  </a:moveTo>
                  <a:lnTo>
                    <a:pt x="541" y="1242"/>
                  </a:lnTo>
                  <a:cubicBezTo>
                    <a:pt x="537" y="1242"/>
                    <a:pt x="533" y="1241"/>
                    <a:pt x="529" y="1239"/>
                  </a:cubicBezTo>
                  <a:cubicBezTo>
                    <a:pt x="105" y="1016"/>
                    <a:pt x="10" y="695"/>
                    <a:pt x="5" y="466"/>
                  </a:cubicBezTo>
                  <a:cubicBezTo>
                    <a:pt x="0" y="218"/>
                    <a:pt x="94" y="27"/>
                    <a:pt x="98" y="19"/>
                  </a:cubicBezTo>
                  <a:cubicBezTo>
                    <a:pt x="104" y="6"/>
                    <a:pt x="120" y="0"/>
                    <a:pt x="134" y="7"/>
                  </a:cubicBezTo>
                  <a:cubicBezTo>
                    <a:pt x="147" y="13"/>
                    <a:pt x="152" y="29"/>
                    <a:pt x="146" y="42"/>
                  </a:cubicBezTo>
                  <a:cubicBezTo>
                    <a:pt x="145" y="44"/>
                    <a:pt x="53" y="232"/>
                    <a:pt x="59" y="467"/>
                  </a:cubicBezTo>
                  <a:cubicBezTo>
                    <a:pt x="66" y="778"/>
                    <a:pt x="232" y="1023"/>
                    <a:pt x="554" y="1192"/>
                  </a:cubicBezTo>
                  <a:cubicBezTo>
                    <a:pt x="567" y="1199"/>
                    <a:pt x="572" y="1215"/>
                    <a:pt x="565" y="1228"/>
                  </a:cubicBezTo>
                  <a:cubicBezTo>
                    <a:pt x="560" y="1237"/>
                    <a:pt x="551" y="1242"/>
                    <a:pt x="541" y="124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5" name="Freeform 768">
              <a:extLst>
                <a:ext uri="{FF2B5EF4-FFF2-40B4-BE49-F238E27FC236}">
                  <a16:creationId xmlns:a16="http://schemas.microsoft.com/office/drawing/2014/main" xmlns="" id="{517C9A7B-6DB9-4173-837A-3A8613127560}"/>
                </a:ext>
              </a:extLst>
            </p:cNvPr>
            <p:cNvSpPr>
              <a:spLocks/>
            </p:cNvSpPr>
            <p:nvPr/>
          </p:nvSpPr>
          <p:spPr bwMode="gray">
            <a:xfrm>
              <a:off x="3741230" y="2428075"/>
              <a:ext cx="337532" cy="261878"/>
            </a:xfrm>
            <a:custGeom>
              <a:avLst/>
              <a:gdLst>
                <a:gd name="T0" fmla="*/ 2147483646 w 1060"/>
                <a:gd name="T1" fmla="*/ 2147483646 h 821"/>
                <a:gd name="T2" fmla="*/ 2147483646 w 1060"/>
                <a:gd name="T3" fmla="*/ 2147483646 h 821"/>
                <a:gd name="T4" fmla="*/ 2147483646 w 1060"/>
                <a:gd name="T5" fmla="*/ 2147483646 h 821"/>
                <a:gd name="T6" fmla="*/ 2147483646 w 1060"/>
                <a:gd name="T7" fmla="*/ 2147483646 h 821"/>
                <a:gd name="T8" fmla="*/ 2147483646 w 1060"/>
                <a:gd name="T9" fmla="*/ 2147483646 h 821"/>
                <a:gd name="T10" fmla="*/ 2147483646 w 1060"/>
                <a:gd name="T11" fmla="*/ 2147483646 h 821"/>
                <a:gd name="T12" fmla="*/ 2147483646 w 1060"/>
                <a:gd name="T13" fmla="*/ 2147483646 h 821"/>
                <a:gd name="T14" fmla="*/ 2147483646 w 1060"/>
                <a:gd name="T15" fmla="*/ 2147483646 h 821"/>
                <a:gd name="T16" fmla="*/ 2147483646 w 1060"/>
                <a:gd name="T17" fmla="*/ 2147483646 h 821"/>
                <a:gd name="T18" fmla="*/ 2147483646 w 1060"/>
                <a:gd name="T19" fmla="*/ 2147483646 h 821"/>
                <a:gd name="T20" fmla="*/ 2147483646 w 1060"/>
                <a:gd name="T21" fmla="*/ 2147483646 h 8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60" h="821">
                  <a:moveTo>
                    <a:pt x="1031" y="821"/>
                  </a:moveTo>
                  <a:lnTo>
                    <a:pt x="1031" y="821"/>
                  </a:lnTo>
                  <a:cubicBezTo>
                    <a:pt x="1018" y="821"/>
                    <a:pt x="1007" y="812"/>
                    <a:pt x="1004" y="799"/>
                  </a:cubicBezTo>
                  <a:cubicBezTo>
                    <a:pt x="938" y="464"/>
                    <a:pt x="768" y="241"/>
                    <a:pt x="500" y="136"/>
                  </a:cubicBezTo>
                  <a:cubicBezTo>
                    <a:pt x="291" y="54"/>
                    <a:pt x="89" y="72"/>
                    <a:pt x="32" y="79"/>
                  </a:cubicBezTo>
                  <a:cubicBezTo>
                    <a:pt x="17" y="81"/>
                    <a:pt x="4" y="71"/>
                    <a:pt x="2" y="56"/>
                  </a:cubicBezTo>
                  <a:cubicBezTo>
                    <a:pt x="0" y="41"/>
                    <a:pt x="10" y="28"/>
                    <a:pt x="25" y="26"/>
                  </a:cubicBezTo>
                  <a:cubicBezTo>
                    <a:pt x="85" y="18"/>
                    <a:pt x="299" y="0"/>
                    <a:pt x="520" y="87"/>
                  </a:cubicBezTo>
                  <a:cubicBezTo>
                    <a:pt x="806" y="199"/>
                    <a:pt x="986" y="435"/>
                    <a:pt x="1057" y="789"/>
                  </a:cubicBezTo>
                  <a:cubicBezTo>
                    <a:pt x="1060" y="803"/>
                    <a:pt x="1050" y="817"/>
                    <a:pt x="1036" y="820"/>
                  </a:cubicBezTo>
                  <a:cubicBezTo>
                    <a:pt x="1034" y="820"/>
                    <a:pt x="1032" y="821"/>
                    <a:pt x="1031" y="821"/>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6" name="Freeform 769">
              <a:extLst>
                <a:ext uri="{FF2B5EF4-FFF2-40B4-BE49-F238E27FC236}">
                  <a16:creationId xmlns:a16="http://schemas.microsoft.com/office/drawing/2014/main" xmlns="" id="{8507B847-9620-4830-A0D3-7A4AE0AD4E58}"/>
                </a:ext>
              </a:extLst>
            </p:cNvPr>
            <p:cNvSpPr>
              <a:spLocks/>
            </p:cNvSpPr>
            <p:nvPr/>
          </p:nvSpPr>
          <p:spPr bwMode="gray">
            <a:xfrm>
              <a:off x="3674305" y="2561924"/>
              <a:ext cx="421914" cy="128029"/>
            </a:xfrm>
            <a:custGeom>
              <a:avLst/>
              <a:gdLst>
                <a:gd name="T0" fmla="*/ 2147483646 w 1321"/>
                <a:gd name="T1" fmla="*/ 2147483646 h 397"/>
                <a:gd name="T2" fmla="*/ 2147483646 w 1321"/>
                <a:gd name="T3" fmla="*/ 2147483646 h 397"/>
                <a:gd name="T4" fmla="*/ 2147483646 w 1321"/>
                <a:gd name="T5" fmla="*/ 2147483646 h 397"/>
                <a:gd name="T6" fmla="*/ 2147483646 w 1321"/>
                <a:gd name="T7" fmla="*/ 2147483646 h 397"/>
                <a:gd name="T8" fmla="*/ 2147483646 w 1321"/>
                <a:gd name="T9" fmla="*/ 2147483646 h 397"/>
                <a:gd name="T10" fmla="*/ 2147483646 w 1321"/>
                <a:gd name="T11" fmla="*/ 2147483646 h 397"/>
                <a:gd name="T12" fmla="*/ 2147483646 w 1321"/>
                <a:gd name="T13" fmla="*/ 2147483646 h 397"/>
                <a:gd name="T14" fmla="*/ 2147483646 w 1321"/>
                <a:gd name="T15" fmla="*/ 2147483646 h 397"/>
                <a:gd name="T16" fmla="*/ 2147483646 w 1321"/>
                <a:gd name="T17" fmla="*/ 2147483646 h 397"/>
                <a:gd name="T18" fmla="*/ 2147483646 w 1321"/>
                <a:gd name="T19" fmla="*/ 2147483646 h 397"/>
                <a:gd name="T20" fmla="*/ 2147483646 w 1321"/>
                <a:gd name="T21" fmla="*/ 2147483646 h 397"/>
                <a:gd name="T22" fmla="*/ 2147483646 w 1321"/>
                <a:gd name="T23" fmla="*/ 2147483646 h 3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21" h="397">
                  <a:moveTo>
                    <a:pt x="613" y="397"/>
                  </a:moveTo>
                  <a:lnTo>
                    <a:pt x="613" y="397"/>
                  </a:lnTo>
                  <a:cubicBezTo>
                    <a:pt x="261" y="397"/>
                    <a:pt x="20" y="154"/>
                    <a:pt x="10" y="143"/>
                  </a:cubicBezTo>
                  <a:cubicBezTo>
                    <a:pt x="0" y="133"/>
                    <a:pt x="0" y="116"/>
                    <a:pt x="10" y="106"/>
                  </a:cubicBezTo>
                  <a:cubicBezTo>
                    <a:pt x="21" y="95"/>
                    <a:pt x="38" y="96"/>
                    <a:pt x="48" y="106"/>
                  </a:cubicBezTo>
                  <a:cubicBezTo>
                    <a:pt x="50" y="109"/>
                    <a:pt x="284" y="344"/>
                    <a:pt x="613" y="344"/>
                  </a:cubicBezTo>
                  <a:cubicBezTo>
                    <a:pt x="615" y="344"/>
                    <a:pt x="617" y="344"/>
                    <a:pt x="619" y="344"/>
                  </a:cubicBezTo>
                  <a:cubicBezTo>
                    <a:pt x="846" y="342"/>
                    <a:pt x="1066" y="230"/>
                    <a:pt x="1272" y="11"/>
                  </a:cubicBezTo>
                  <a:cubicBezTo>
                    <a:pt x="1282" y="0"/>
                    <a:pt x="1299" y="0"/>
                    <a:pt x="1310" y="10"/>
                  </a:cubicBezTo>
                  <a:cubicBezTo>
                    <a:pt x="1321" y="20"/>
                    <a:pt x="1321" y="37"/>
                    <a:pt x="1311" y="47"/>
                  </a:cubicBezTo>
                  <a:cubicBezTo>
                    <a:pt x="1094" y="278"/>
                    <a:pt x="861" y="395"/>
                    <a:pt x="619" y="397"/>
                  </a:cubicBezTo>
                  <a:cubicBezTo>
                    <a:pt x="617" y="397"/>
                    <a:pt x="615" y="397"/>
                    <a:pt x="613" y="39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7" name="Freeform 770">
              <a:extLst>
                <a:ext uri="{FF2B5EF4-FFF2-40B4-BE49-F238E27FC236}">
                  <a16:creationId xmlns:a16="http://schemas.microsoft.com/office/drawing/2014/main" xmlns="" id="{2EF3A0BA-F751-4DF0-BDCE-762FACFACC52}"/>
                </a:ext>
              </a:extLst>
            </p:cNvPr>
            <p:cNvSpPr>
              <a:spLocks/>
            </p:cNvSpPr>
            <p:nvPr/>
          </p:nvSpPr>
          <p:spPr bwMode="gray">
            <a:xfrm>
              <a:off x="3747050" y="2425166"/>
              <a:ext cx="267698" cy="343351"/>
            </a:xfrm>
            <a:custGeom>
              <a:avLst/>
              <a:gdLst>
                <a:gd name="T0" fmla="*/ 2147483646 w 832"/>
                <a:gd name="T1" fmla="*/ 2147483646 h 1073"/>
                <a:gd name="T2" fmla="*/ 2147483646 w 832"/>
                <a:gd name="T3" fmla="*/ 2147483646 h 1073"/>
                <a:gd name="T4" fmla="*/ 2147483646 w 832"/>
                <a:gd name="T5" fmla="*/ 2147483646 h 1073"/>
                <a:gd name="T6" fmla="*/ 2147483646 w 832"/>
                <a:gd name="T7" fmla="*/ 2147483646 h 1073"/>
                <a:gd name="T8" fmla="*/ 2147483646 w 832"/>
                <a:gd name="T9" fmla="*/ 2147483646 h 1073"/>
                <a:gd name="T10" fmla="*/ 2147483646 w 832"/>
                <a:gd name="T11" fmla="*/ 2147483646 h 1073"/>
                <a:gd name="T12" fmla="*/ 2147483646 w 832"/>
                <a:gd name="T13" fmla="*/ 2147483646 h 1073"/>
                <a:gd name="T14" fmla="*/ 2147483646 w 832"/>
                <a:gd name="T15" fmla="*/ 2147483646 h 1073"/>
                <a:gd name="T16" fmla="*/ 2147483646 w 832"/>
                <a:gd name="T17" fmla="*/ 2147483646 h 1073"/>
                <a:gd name="T18" fmla="*/ 2147483646 w 832"/>
                <a:gd name="T19" fmla="*/ 2147483646 h 1073"/>
                <a:gd name="T20" fmla="*/ 2147483646 w 832"/>
                <a:gd name="T21" fmla="*/ 2147483646 h 10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32" h="1073">
                  <a:moveTo>
                    <a:pt x="63" y="1073"/>
                  </a:moveTo>
                  <a:lnTo>
                    <a:pt x="63" y="1073"/>
                  </a:lnTo>
                  <a:cubicBezTo>
                    <a:pt x="51" y="1073"/>
                    <a:pt x="39" y="1064"/>
                    <a:pt x="37" y="1051"/>
                  </a:cubicBezTo>
                  <a:cubicBezTo>
                    <a:pt x="36" y="1042"/>
                    <a:pt x="0" y="832"/>
                    <a:pt x="75" y="596"/>
                  </a:cubicBezTo>
                  <a:cubicBezTo>
                    <a:pt x="145" y="377"/>
                    <a:pt x="327" y="97"/>
                    <a:pt x="797" y="3"/>
                  </a:cubicBezTo>
                  <a:cubicBezTo>
                    <a:pt x="812" y="0"/>
                    <a:pt x="826" y="10"/>
                    <a:pt x="829" y="24"/>
                  </a:cubicBezTo>
                  <a:cubicBezTo>
                    <a:pt x="832" y="39"/>
                    <a:pt x="822" y="53"/>
                    <a:pt x="808" y="56"/>
                  </a:cubicBezTo>
                  <a:cubicBezTo>
                    <a:pt x="451" y="127"/>
                    <a:pt x="221" y="314"/>
                    <a:pt x="126" y="612"/>
                  </a:cubicBezTo>
                  <a:cubicBezTo>
                    <a:pt x="55" y="836"/>
                    <a:pt x="89" y="1040"/>
                    <a:pt x="90" y="1042"/>
                  </a:cubicBezTo>
                  <a:cubicBezTo>
                    <a:pt x="92" y="1056"/>
                    <a:pt x="83" y="1070"/>
                    <a:pt x="68" y="1073"/>
                  </a:cubicBezTo>
                  <a:cubicBezTo>
                    <a:pt x="67" y="1073"/>
                    <a:pt x="65" y="1073"/>
                    <a:pt x="63" y="107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8" name="Freeform 771">
              <a:extLst>
                <a:ext uri="{FF2B5EF4-FFF2-40B4-BE49-F238E27FC236}">
                  <a16:creationId xmlns:a16="http://schemas.microsoft.com/office/drawing/2014/main" xmlns="" id="{F83F32A3-500C-4314-8189-D428EBC5E9BB}"/>
                </a:ext>
              </a:extLst>
            </p:cNvPr>
            <p:cNvSpPr>
              <a:spLocks/>
            </p:cNvSpPr>
            <p:nvPr/>
          </p:nvSpPr>
          <p:spPr bwMode="gray">
            <a:xfrm>
              <a:off x="3840162" y="265794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0" y="0"/>
                    <a:pt x="130" y="29"/>
                    <a:pt x="130" y="65"/>
                  </a:cubicBezTo>
                  <a:cubicBezTo>
                    <a:pt x="130" y="100"/>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99" name="Freeform 772">
              <a:extLst>
                <a:ext uri="{FF2B5EF4-FFF2-40B4-BE49-F238E27FC236}">
                  <a16:creationId xmlns:a16="http://schemas.microsoft.com/office/drawing/2014/main" xmlns="" id="{6005C602-0A4A-42E8-8822-989A436D6E0F}"/>
                </a:ext>
              </a:extLst>
            </p:cNvPr>
            <p:cNvSpPr>
              <a:spLocks/>
            </p:cNvSpPr>
            <p:nvPr/>
          </p:nvSpPr>
          <p:spPr bwMode="gray">
            <a:xfrm>
              <a:off x="4026386" y="2585202"/>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8" y="130"/>
                    <a:pt x="0" y="101"/>
                    <a:pt x="0" y="65"/>
                  </a:cubicBezTo>
                  <a:cubicBezTo>
                    <a:pt x="0" y="29"/>
                    <a:pt x="28" y="0"/>
                    <a:pt x="65" y="0"/>
                  </a:cubicBezTo>
                  <a:cubicBezTo>
                    <a:pt x="100" y="0"/>
                    <a:pt x="130" y="29"/>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0" name="Freeform 773">
              <a:extLst>
                <a:ext uri="{FF2B5EF4-FFF2-40B4-BE49-F238E27FC236}">
                  <a16:creationId xmlns:a16="http://schemas.microsoft.com/office/drawing/2014/main" xmlns="" id="{5DC32D33-64E0-49B6-8BEB-4AB7363C4E62}"/>
                </a:ext>
              </a:extLst>
            </p:cNvPr>
            <p:cNvSpPr>
              <a:spLocks/>
            </p:cNvSpPr>
            <p:nvPr/>
          </p:nvSpPr>
          <p:spPr bwMode="gray">
            <a:xfrm>
              <a:off x="3889627" y="2445534"/>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1" name="Freeform 774">
              <a:extLst>
                <a:ext uri="{FF2B5EF4-FFF2-40B4-BE49-F238E27FC236}">
                  <a16:creationId xmlns:a16="http://schemas.microsoft.com/office/drawing/2014/main" xmlns="" id="{58350486-5193-43C3-93EF-3D4EBF5EDA4D}"/>
                </a:ext>
              </a:extLst>
            </p:cNvPr>
            <p:cNvSpPr>
              <a:spLocks/>
            </p:cNvSpPr>
            <p:nvPr/>
          </p:nvSpPr>
          <p:spPr bwMode="gray">
            <a:xfrm>
              <a:off x="3805245" y="2425166"/>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2" name="Freeform 775">
              <a:extLst>
                <a:ext uri="{FF2B5EF4-FFF2-40B4-BE49-F238E27FC236}">
                  <a16:creationId xmlns:a16="http://schemas.microsoft.com/office/drawing/2014/main" xmlns="" id="{563E25C0-6B6A-4291-89EC-38B750C1A703}"/>
                </a:ext>
              </a:extLst>
            </p:cNvPr>
            <p:cNvSpPr>
              <a:spLocks/>
            </p:cNvSpPr>
            <p:nvPr/>
          </p:nvSpPr>
          <p:spPr bwMode="gray">
            <a:xfrm>
              <a:off x="3793606" y="252700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30"/>
                    <a:pt x="29" y="0"/>
                    <a:pt x="65" y="0"/>
                  </a:cubicBezTo>
                  <a:cubicBezTo>
                    <a:pt x="100" y="0"/>
                    <a:pt x="130" y="30"/>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sp>
          <p:nvSpPr>
            <p:cNvPr id="103" name="Freeform 776">
              <a:extLst>
                <a:ext uri="{FF2B5EF4-FFF2-40B4-BE49-F238E27FC236}">
                  <a16:creationId xmlns:a16="http://schemas.microsoft.com/office/drawing/2014/main" xmlns="" id="{E05B8343-F1D5-4DE3-A2E5-5CC56EDAF32D}"/>
                </a:ext>
              </a:extLst>
            </p:cNvPr>
            <p:cNvSpPr>
              <a:spLocks/>
            </p:cNvSpPr>
            <p:nvPr/>
          </p:nvSpPr>
          <p:spPr bwMode="gray">
            <a:xfrm>
              <a:off x="3749959" y="2637577"/>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1" y="0"/>
                    <a:pt x="130" y="29"/>
                    <a:pt x="130" y="65"/>
                  </a:cubicBezTo>
                  <a:cubicBezTo>
                    <a:pt x="130" y="100"/>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noAutofit/>
            </a:bodyPr>
            <a:lstStyle/>
            <a:p>
              <a:pPr fontAlgn="ctr"/>
              <a:endParaRPr lang="en-US" altLang="zh-CN" dirty="0"/>
            </a:p>
          </p:txBody>
        </p:sp>
      </p:grpSp>
      <p:sp>
        <p:nvSpPr>
          <p:cNvPr id="127" name="矩形 126">
            <a:extLst>
              <a:ext uri="{FF2B5EF4-FFF2-40B4-BE49-F238E27FC236}">
                <a16:creationId xmlns:a16="http://schemas.microsoft.com/office/drawing/2014/main" xmlns="" id="{A2DFCC5A-F6F4-4CFE-91C3-D3C8A5D9B3EE}"/>
              </a:ext>
            </a:extLst>
          </p:cNvPr>
          <p:cNvSpPr/>
          <p:nvPr/>
        </p:nvSpPr>
        <p:spPr bwMode="gray">
          <a:xfrm>
            <a:off x="8738920" y="5823712"/>
            <a:ext cx="3065513" cy="307777"/>
          </a:xfrm>
          <a:prstGeom prst="rect">
            <a:avLst/>
          </a:prstGeom>
        </p:spPr>
        <p:txBody>
          <a:bodyPr wrap="square">
            <a:noAutofit/>
          </a:bodyPr>
          <a:lstStyle/>
          <a:p>
            <a:pPr lvl="0" algn="ctr" defTabSz="914400" fontAlgn="ctr">
              <a:defRPr/>
            </a:pPr>
            <a:r>
              <a:rPr lang="en-US" sz="1400" b="1" dirty="0">
                <a:solidFill>
                  <a:srgbClr val="FF0000"/>
                </a:solidFill>
              </a:rPr>
              <a:t>* </a:t>
            </a:r>
            <a:r>
              <a:rPr lang="en-US" sz="1400" dirty="0"/>
              <a:t>Introduced in this document</a:t>
            </a:r>
            <a:endParaRPr lang="en-US" altLang="zh-CN" sz="1400" dirty="0"/>
          </a:p>
        </p:txBody>
      </p:sp>
    </p:spTree>
    <p:extLst>
      <p:ext uri="{BB962C8B-B14F-4D97-AF65-F5344CB8AC3E}">
        <p14:creationId xmlns:p14="http://schemas.microsoft.com/office/powerpoint/2010/main" val="1830911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rPr>
              <a:t>SDN Overview</a:t>
            </a:r>
          </a:p>
          <a:p>
            <a:r>
              <a:rPr lang="en-US" altLang="zh-CN" b="1" dirty="0">
                <a:sym typeface="Huawei Sans" panose="020C0503030203020204" pitchFamily="34" charset="0"/>
              </a:rPr>
              <a:t>REST and </a:t>
            </a:r>
            <a:r>
              <a:rPr lang="en-US" altLang="zh-CN" b="1" dirty="0" err="1">
                <a:sym typeface="Huawei Sans" panose="020C0503030203020204" pitchFamily="34" charset="0"/>
              </a:rPr>
              <a:t>RESTful</a:t>
            </a:r>
            <a:endParaRPr lang="en-US" altLang="zh-CN" b="1" dirty="0">
              <a:sym typeface="Huawei Sans" panose="020C0503030203020204" pitchFamily="34" charset="0"/>
            </a:endParaRPr>
          </a:p>
          <a:p>
            <a:pPr lvl="1">
              <a:buSzPct val="60000"/>
              <a:buFont typeface="Wingdings" panose="05000000000000000000" pitchFamily="2" charset="2"/>
              <a:buChar char="n"/>
            </a:pPr>
            <a:r>
              <a:rPr lang="en-US" altLang="zh-CN" dirty="0">
                <a:sym typeface="Huawei Sans" panose="020C0503030203020204" pitchFamily="34" charset="0"/>
              </a:rPr>
              <a:t>Background of REST</a:t>
            </a:r>
          </a:p>
          <a:p>
            <a:pPr lvl="1"/>
            <a:r>
              <a:rPr lang="en-US" altLang="zh-CN" dirty="0">
                <a:solidFill>
                  <a:schemeClr val="bg1">
                    <a:lumMod val="50000"/>
                  </a:schemeClr>
                </a:solidFill>
                <a:sym typeface="Huawei Sans" panose="020C0503030203020204" pitchFamily="34" charset="0"/>
              </a:rPr>
              <a:t>Overview of REST</a:t>
            </a:r>
          </a:p>
          <a:p>
            <a:r>
              <a:rPr lang="en-US" altLang="zh-CN" dirty="0">
                <a:solidFill>
                  <a:schemeClr val="bg1">
                    <a:lumMod val="50000"/>
                  </a:schemeClr>
                </a:solidFill>
                <a:sym typeface="Huawei Sans" panose="020C0503030203020204" pitchFamily="34" charset="0"/>
              </a:rPr>
              <a:t>Working Principle of HTTP</a:t>
            </a:r>
          </a:p>
          <a:p>
            <a:r>
              <a:rPr lang="en-US" altLang="zh-CN" dirty="0">
                <a:solidFill>
                  <a:schemeClr val="bg1">
                    <a:lumMod val="50000"/>
                  </a:schemeClr>
                </a:solidFill>
                <a:sym typeface="Huawei Sans" panose="020C0503030203020204" pitchFamily="34" charset="0"/>
              </a:rPr>
              <a:t>Practices in Invoking </a:t>
            </a:r>
            <a:r>
              <a:rPr lang="en-US" altLang="zh-CN" dirty="0" err="1">
                <a:solidFill>
                  <a:schemeClr val="bg1">
                    <a:lumMod val="50000"/>
                  </a:schemeClr>
                </a:solidFill>
                <a:sym typeface="Huawei Sans" panose="020C0503030203020204" pitchFamily="34" charset="0"/>
              </a:rPr>
              <a:t>RESTful</a:t>
            </a:r>
            <a:r>
              <a:rPr lang="en-US" altLang="zh-CN" dirty="0">
                <a:solidFill>
                  <a:schemeClr val="bg1">
                    <a:lumMod val="50000"/>
                  </a:schemeClr>
                </a:solidFill>
                <a:sym typeface="Huawei Sans" panose="020C0503030203020204" pitchFamily="34" charset="0"/>
              </a:rPr>
              <a:t> APIs</a:t>
            </a:r>
          </a:p>
        </p:txBody>
      </p:sp>
    </p:spTree>
    <p:extLst>
      <p:ext uri="{BB962C8B-B14F-4D97-AF65-F5344CB8AC3E}">
        <p14:creationId xmlns:p14="http://schemas.microsoft.com/office/powerpoint/2010/main" val="5008225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Basic Concepts of Southbound and Northbound</a:t>
            </a:r>
          </a:p>
        </p:txBody>
      </p:sp>
      <p:sp>
        <p:nvSpPr>
          <p:cNvPr id="4" name="文本占位符 3"/>
          <p:cNvSpPr>
            <a:spLocks noGrp="1"/>
          </p:cNvSpPr>
          <p:nvPr>
            <p:ph type="body" sz="quarter" idx="10"/>
          </p:nvPr>
        </p:nvSpPr>
        <p:spPr bwMode="gray">
          <a:xfrm>
            <a:off x="455612" y="1052514"/>
            <a:ext cx="11293476" cy="1574202"/>
          </a:xfrm>
        </p:spPr>
        <p:txBody>
          <a:bodyPr/>
          <a:lstStyle/>
          <a:p>
            <a:r>
              <a:rPr lang="en-US" sz="1600" dirty="0"/>
              <a:t>Southbound and northbound are relative concepts. Generally, the interfaces provided by an upper-layer system for a lower-layer system are called southbound APIs, and the interfaces provided by a lower-layer system for an upper-layer system are called northbound APIs.</a:t>
            </a:r>
          </a:p>
          <a:p>
            <a:r>
              <a:rPr lang="en-US" sz="1600" dirty="0"/>
              <a:t>APIs provide the interaction function to implement data transmission. </a:t>
            </a:r>
            <a:endParaRPr lang="en-US" altLang="zh-CN" sz="1600" dirty="0">
              <a:sym typeface="Huawei Sans" panose="020C0503030203020204" pitchFamily="34" charset="0"/>
            </a:endParaRPr>
          </a:p>
        </p:txBody>
      </p:sp>
      <p:grpSp>
        <p:nvGrpSpPr>
          <p:cNvPr id="21" name="组合 20">
            <a:extLst>
              <a:ext uri="{FF2B5EF4-FFF2-40B4-BE49-F238E27FC236}">
                <a16:creationId xmlns:a16="http://schemas.microsoft.com/office/drawing/2014/main" xmlns="" id="{6D0DAA0F-3701-42B2-A881-02FC935A8768}"/>
              </a:ext>
            </a:extLst>
          </p:cNvPr>
          <p:cNvGrpSpPr/>
          <p:nvPr/>
        </p:nvGrpSpPr>
        <p:grpSpPr bwMode="gray">
          <a:xfrm>
            <a:off x="3995087" y="2769613"/>
            <a:ext cx="7754001" cy="3305653"/>
            <a:chOff x="3982387" y="2512665"/>
            <a:chExt cx="7754001" cy="3305653"/>
          </a:xfrm>
        </p:grpSpPr>
        <p:sp>
          <p:nvSpPr>
            <p:cNvPr id="22" name="文本框 21">
              <a:extLst>
                <a:ext uri="{FF2B5EF4-FFF2-40B4-BE49-F238E27FC236}">
                  <a16:creationId xmlns:a16="http://schemas.microsoft.com/office/drawing/2014/main" xmlns="" id="{CC9B18E7-55EB-4C0F-A0D9-12E491CE7749}"/>
                </a:ext>
              </a:extLst>
            </p:cNvPr>
            <p:cNvSpPr txBox="1"/>
            <p:nvPr/>
          </p:nvSpPr>
          <p:spPr bwMode="gray">
            <a:xfrm>
              <a:off x="6157305" y="4328284"/>
              <a:ext cx="1574159" cy="307777"/>
            </a:xfrm>
            <a:prstGeom prst="rect">
              <a:avLst/>
            </a:prstGeom>
            <a:solidFill>
              <a:srgbClr val="FFFFFF"/>
            </a:solidFill>
          </p:spPr>
          <p:txBody>
            <a:bodyPr wrap="square" rtlCol="0">
              <a:spAutoFit/>
            </a:bodyPr>
            <a:lstStyle/>
            <a:p>
              <a:r>
                <a:rPr lang="en-US" altLang="zh-CN" sz="1400" b="1" dirty="0"/>
                <a:t>Southbound API</a:t>
              </a:r>
            </a:p>
          </p:txBody>
        </p:sp>
        <p:pic>
          <p:nvPicPr>
            <p:cNvPr id="23" name="图片 22">
              <a:extLst>
                <a:ext uri="{FF2B5EF4-FFF2-40B4-BE49-F238E27FC236}">
                  <a16:creationId xmlns:a16="http://schemas.microsoft.com/office/drawing/2014/main" xmlns="" id="{87BD9C54-AF32-4AF6-A957-227DD426FB8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92282" y="3866156"/>
              <a:ext cx="667337" cy="556283"/>
            </a:xfrm>
            <a:prstGeom prst="rect">
              <a:avLst/>
            </a:prstGeom>
          </p:spPr>
        </p:pic>
        <p:grpSp>
          <p:nvGrpSpPr>
            <p:cNvPr id="24" name="组合 23">
              <a:extLst>
                <a:ext uri="{FF2B5EF4-FFF2-40B4-BE49-F238E27FC236}">
                  <a16:creationId xmlns:a16="http://schemas.microsoft.com/office/drawing/2014/main" xmlns="" id="{C07D19B5-36E5-4E7D-AECD-FB4DD97E98A7}"/>
                </a:ext>
              </a:extLst>
            </p:cNvPr>
            <p:cNvGrpSpPr/>
            <p:nvPr/>
          </p:nvGrpSpPr>
          <p:grpSpPr bwMode="gray">
            <a:xfrm>
              <a:off x="4145135" y="5294310"/>
              <a:ext cx="3198130" cy="524008"/>
              <a:chOff x="3980731" y="5049776"/>
              <a:chExt cx="2907278" cy="452960"/>
            </a:xfrm>
          </p:grpSpPr>
          <p:pic>
            <p:nvPicPr>
              <p:cNvPr id="39" name="图片 38">
                <a:extLst>
                  <a:ext uri="{FF2B5EF4-FFF2-40B4-BE49-F238E27FC236}">
                    <a16:creationId xmlns:a16="http://schemas.microsoft.com/office/drawing/2014/main" xmlns="" id="{D138FEE7-86BB-4CE4-9B62-2E107A368F0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80731" y="5059936"/>
                <a:ext cx="540000" cy="442800"/>
              </a:xfrm>
              <a:prstGeom prst="rect">
                <a:avLst/>
              </a:prstGeom>
            </p:spPr>
          </p:pic>
          <p:pic>
            <p:nvPicPr>
              <p:cNvPr id="40" name="图片 39">
                <a:extLst>
                  <a:ext uri="{FF2B5EF4-FFF2-40B4-BE49-F238E27FC236}">
                    <a16:creationId xmlns:a16="http://schemas.microsoft.com/office/drawing/2014/main" xmlns="" id="{380F75B0-A12F-43FB-9F61-405BE7A623F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51671" y="5059936"/>
                <a:ext cx="540000" cy="442800"/>
              </a:xfrm>
              <a:prstGeom prst="rect">
                <a:avLst/>
              </a:prstGeom>
            </p:spPr>
          </p:pic>
          <p:pic>
            <p:nvPicPr>
              <p:cNvPr id="41" name="图片 40">
                <a:extLst>
                  <a:ext uri="{FF2B5EF4-FFF2-40B4-BE49-F238E27FC236}">
                    <a16:creationId xmlns:a16="http://schemas.microsoft.com/office/drawing/2014/main" xmlns="" id="{63272CC4-735B-4CB6-A298-3895B9524A7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348010" y="5049776"/>
                <a:ext cx="539999" cy="442800"/>
              </a:xfrm>
              <a:prstGeom prst="rect">
                <a:avLst/>
              </a:prstGeom>
            </p:spPr>
          </p:pic>
        </p:grpSp>
        <p:cxnSp>
          <p:nvCxnSpPr>
            <p:cNvPr id="25" name="直接连接符 24">
              <a:extLst>
                <a:ext uri="{FF2B5EF4-FFF2-40B4-BE49-F238E27FC236}">
                  <a16:creationId xmlns:a16="http://schemas.microsoft.com/office/drawing/2014/main" xmlns="" id="{F731DEE0-F496-47F4-84E8-2AC9438B72F6}"/>
                </a:ext>
              </a:extLst>
            </p:cNvPr>
            <p:cNvCxnSpPr>
              <a:cxnSpLocks/>
              <a:stCxn id="39" idx="0"/>
            </p:cNvCxnSpPr>
            <p:nvPr/>
          </p:nvCxnSpPr>
          <p:spPr bwMode="gray">
            <a:xfrm flipV="1">
              <a:off x="4442147" y="4422440"/>
              <a:ext cx="1089607" cy="883624"/>
            </a:xfrm>
            <a:prstGeom prst="line">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A94F4F17-A51E-4FE4-8254-26EB7F17082F}"/>
                </a:ext>
              </a:extLst>
            </p:cNvPr>
            <p:cNvCxnSpPr>
              <a:cxnSpLocks/>
              <a:stCxn id="23" idx="0"/>
              <a:endCxn id="36" idx="2"/>
            </p:cNvCxnSpPr>
            <p:nvPr/>
          </p:nvCxnSpPr>
          <p:spPr bwMode="gray">
            <a:xfrm flipH="1" flipV="1">
              <a:off x="5719225" y="3205248"/>
              <a:ext cx="6726" cy="660908"/>
            </a:xfrm>
            <a:prstGeom prst="line">
              <a:avLst/>
            </a:prstGeom>
            <a:ln w="2540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9A0AA21E-2AD7-42A4-BDC1-8E491F512712}"/>
                </a:ext>
              </a:extLst>
            </p:cNvPr>
            <p:cNvSpPr txBox="1"/>
            <p:nvPr/>
          </p:nvSpPr>
          <p:spPr bwMode="gray">
            <a:xfrm>
              <a:off x="3982387" y="4024574"/>
              <a:ext cx="1570687" cy="338554"/>
            </a:xfrm>
            <a:prstGeom prst="rect">
              <a:avLst/>
            </a:prstGeom>
            <a:noFill/>
          </p:spPr>
          <p:txBody>
            <a:bodyPr wrap="square" rtlCol="0">
              <a:spAutoFit/>
            </a:bodyPr>
            <a:lstStyle/>
            <a:p>
              <a:r>
                <a:rPr lang="en-US" altLang="zh-CN" sz="1600" dirty="0"/>
                <a:t>Controller</a:t>
              </a:r>
              <a:endParaRPr lang="zh-CN" altLang="en-US" sz="1600" dirty="0"/>
            </a:p>
          </p:txBody>
        </p:sp>
        <p:cxnSp>
          <p:nvCxnSpPr>
            <p:cNvPr id="30" name="直接连接符 29">
              <a:extLst>
                <a:ext uri="{FF2B5EF4-FFF2-40B4-BE49-F238E27FC236}">
                  <a16:creationId xmlns:a16="http://schemas.microsoft.com/office/drawing/2014/main" xmlns="" id="{F561BD3D-3B7F-4BEA-8A6A-DBE53B7BE43A}"/>
                </a:ext>
              </a:extLst>
            </p:cNvPr>
            <p:cNvCxnSpPr>
              <a:cxnSpLocks/>
              <a:stCxn id="41" idx="0"/>
            </p:cNvCxnSpPr>
            <p:nvPr/>
          </p:nvCxnSpPr>
          <p:spPr bwMode="gray">
            <a:xfrm flipH="1" flipV="1">
              <a:off x="5900957" y="4422440"/>
              <a:ext cx="1145297" cy="871870"/>
            </a:xfrm>
            <a:prstGeom prst="line">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AC57BA28-01FF-41C7-8C64-C8ECFE19A9E7}"/>
                </a:ext>
              </a:extLst>
            </p:cNvPr>
            <p:cNvSpPr txBox="1"/>
            <p:nvPr/>
          </p:nvSpPr>
          <p:spPr bwMode="gray">
            <a:xfrm>
              <a:off x="6154491" y="3400280"/>
              <a:ext cx="1576974" cy="307777"/>
            </a:xfrm>
            <a:prstGeom prst="rect">
              <a:avLst/>
            </a:prstGeom>
            <a:solidFill>
              <a:srgbClr val="FFFFFF"/>
            </a:solidFill>
          </p:spPr>
          <p:txBody>
            <a:bodyPr wrap="square" rtlCol="0">
              <a:spAutoFit/>
            </a:bodyPr>
            <a:lstStyle/>
            <a:p>
              <a:r>
                <a:rPr lang="en-US" altLang="zh-CN" sz="1400" b="1" dirty="0"/>
                <a:t>Northbound API</a:t>
              </a:r>
            </a:p>
          </p:txBody>
        </p:sp>
        <p:sp>
          <p:nvSpPr>
            <p:cNvPr id="35" name="文本框 34">
              <a:extLst>
                <a:ext uri="{FF2B5EF4-FFF2-40B4-BE49-F238E27FC236}">
                  <a16:creationId xmlns:a16="http://schemas.microsoft.com/office/drawing/2014/main" xmlns="" id="{F5F0AB5A-4658-44FE-8FCC-93A7CC9714C9}"/>
                </a:ext>
              </a:extLst>
            </p:cNvPr>
            <p:cNvSpPr txBox="1"/>
            <p:nvPr/>
          </p:nvSpPr>
          <p:spPr bwMode="gray">
            <a:xfrm>
              <a:off x="8032159" y="3400280"/>
              <a:ext cx="3704229" cy="307777"/>
            </a:xfrm>
            <a:prstGeom prst="rect">
              <a:avLst/>
            </a:prstGeom>
            <a:noFill/>
          </p:spPr>
          <p:txBody>
            <a:bodyPr wrap="square" rtlCol="0">
              <a:spAutoFit/>
            </a:bodyPr>
            <a:lstStyle/>
            <a:p>
              <a:r>
                <a:rPr lang="en-US" altLang="zh-CN" sz="1400"/>
                <a:t>MTOSI/CORBA/SNMP/REST</a:t>
              </a:r>
              <a:endParaRPr lang="zh-CN" altLang="en-US" sz="1400"/>
            </a:p>
          </p:txBody>
        </p:sp>
        <p:sp>
          <p:nvSpPr>
            <p:cNvPr id="36" name="圆角矩形 19">
              <a:extLst>
                <a:ext uri="{FF2B5EF4-FFF2-40B4-BE49-F238E27FC236}">
                  <a16:creationId xmlns:a16="http://schemas.microsoft.com/office/drawing/2014/main" xmlns="" id="{BCC482CE-3EFE-4335-AFAC-3917B7AF1509}"/>
                </a:ext>
              </a:extLst>
            </p:cNvPr>
            <p:cNvSpPr/>
            <p:nvPr/>
          </p:nvSpPr>
          <p:spPr bwMode="gray">
            <a:xfrm>
              <a:off x="5203080" y="2512665"/>
              <a:ext cx="1032290" cy="692583"/>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OSS</a:t>
              </a:r>
              <a:endParaRPr lang="zh-CN" altLang="en-US"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箭头连接符 36">
              <a:extLst>
                <a:ext uri="{FF2B5EF4-FFF2-40B4-BE49-F238E27FC236}">
                  <a16:creationId xmlns:a16="http://schemas.microsoft.com/office/drawing/2014/main" xmlns="" id="{A86D1542-45D3-48DE-945D-A28C7BDD2F7C}"/>
                </a:ext>
              </a:extLst>
            </p:cNvPr>
            <p:cNvCxnSpPr>
              <a:cxnSpLocks/>
              <a:stCxn id="40" idx="0"/>
              <a:endCxn id="23" idx="2"/>
            </p:cNvCxnSpPr>
            <p:nvPr/>
          </p:nvCxnSpPr>
          <p:spPr bwMode="gray">
            <a:xfrm flipH="1" flipV="1">
              <a:off x="5725951" y="4422439"/>
              <a:ext cx="4280" cy="8836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13184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Development of Northbound APIs</a:t>
            </a:r>
            <a:endParaRPr lang="en-US" dirty="0"/>
          </a:p>
        </p:txBody>
      </p:sp>
      <p:sp>
        <p:nvSpPr>
          <p:cNvPr id="2" name="文本占位符 1">
            <a:extLst>
              <a:ext uri="{FF2B5EF4-FFF2-40B4-BE49-F238E27FC236}">
                <a16:creationId xmlns:a16="http://schemas.microsoft.com/office/drawing/2014/main" xmlns="" id="{E8A79A96-8379-4E0C-9A07-025ABF93CD25}"/>
              </a:ext>
            </a:extLst>
          </p:cNvPr>
          <p:cNvSpPr>
            <a:spLocks noGrp="1"/>
          </p:cNvSpPr>
          <p:nvPr>
            <p:ph type="body" sz="quarter" idx="10"/>
          </p:nvPr>
        </p:nvSpPr>
        <p:spPr bwMode="gray">
          <a:xfrm>
            <a:off x="455612" y="1052514"/>
            <a:ext cx="11293476" cy="1898740"/>
          </a:xfrm>
        </p:spPr>
        <p:txBody>
          <a:bodyPr/>
          <a:lstStyle/>
          <a:p>
            <a:r>
              <a:rPr lang="en-US" altLang="zh-CN" sz="1600" dirty="0"/>
              <a:t>There are many northbound API standards, for example, MTOSI and CORBA. Vendors' controllers need to open northbound APIs compliant with specific standards to easily interconnect with carriers' integrated network management platform. </a:t>
            </a:r>
          </a:p>
          <a:p>
            <a:r>
              <a:rPr lang="en-US" altLang="zh-CN" sz="1600" dirty="0"/>
              <a:t>Devices may use diverse northbound APIs such as SNMP, CORBA, and REST. Nowadays, these APIs are gradually unified into the </a:t>
            </a:r>
            <a:r>
              <a:rPr lang="en-US" altLang="zh-CN" sz="1600" b="1" dirty="0"/>
              <a:t>REST</a:t>
            </a:r>
            <a:r>
              <a:rPr lang="en-US" altLang="zh-CN" sz="1600" dirty="0"/>
              <a:t> style.</a:t>
            </a:r>
            <a:endParaRPr lang="zh-CN" altLang="en-US" sz="1600" dirty="0"/>
          </a:p>
        </p:txBody>
      </p:sp>
      <p:grpSp>
        <p:nvGrpSpPr>
          <p:cNvPr id="16" name="组合 15">
            <a:extLst>
              <a:ext uri="{FF2B5EF4-FFF2-40B4-BE49-F238E27FC236}">
                <a16:creationId xmlns:a16="http://schemas.microsoft.com/office/drawing/2014/main" xmlns="" id="{ECB0A4A1-6A19-46D6-B9E7-1D7C42ED1C18}"/>
              </a:ext>
            </a:extLst>
          </p:cNvPr>
          <p:cNvGrpSpPr/>
          <p:nvPr/>
        </p:nvGrpSpPr>
        <p:grpSpPr bwMode="gray">
          <a:xfrm>
            <a:off x="3194659" y="3063968"/>
            <a:ext cx="7097430" cy="2687892"/>
            <a:chOff x="3235429" y="2879302"/>
            <a:chExt cx="7097430" cy="2687892"/>
          </a:xfrm>
        </p:grpSpPr>
        <p:pic>
          <p:nvPicPr>
            <p:cNvPr id="17" name="图片 16">
              <a:extLst>
                <a:ext uri="{FF2B5EF4-FFF2-40B4-BE49-F238E27FC236}">
                  <a16:creationId xmlns:a16="http://schemas.microsoft.com/office/drawing/2014/main" xmlns="" id="{AC005B45-E3EB-4E36-93A9-F51FA5A586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48592" y="4869673"/>
              <a:ext cx="785118" cy="697521"/>
            </a:xfrm>
            <a:prstGeom prst="rect">
              <a:avLst/>
            </a:prstGeom>
          </p:spPr>
        </p:pic>
        <p:cxnSp>
          <p:nvCxnSpPr>
            <p:cNvPr id="18" name="直接连接符 17">
              <a:extLst>
                <a:ext uri="{FF2B5EF4-FFF2-40B4-BE49-F238E27FC236}">
                  <a16:creationId xmlns:a16="http://schemas.microsoft.com/office/drawing/2014/main" xmlns="" id="{E2E8400D-2EEE-4563-A28A-9F4699D1D39F}"/>
                </a:ext>
              </a:extLst>
            </p:cNvPr>
            <p:cNvCxnSpPr>
              <a:cxnSpLocks/>
              <a:stCxn id="17" idx="0"/>
              <a:endCxn id="23" idx="2"/>
            </p:cNvCxnSpPr>
            <p:nvPr/>
          </p:nvCxnSpPr>
          <p:spPr bwMode="gray">
            <a:xfrm flipH="1" flipV="1">
              <a:off x="4340418" y="3571885"/>
              <a:ext cx="733" cy="1297788"/>
            </a:xfrm>
            <a:prstGeom prst="line">
              <a:avLst/>
            </a:prstGeom>
            <a:ln w="25400" cmpd="sng">
              <a:solidFill>
                <a:schemeClr val="tx1"/>
              </a:solidFill>
              <a:prstDash val="solid"/>
              <a:headEnd type="none"/>
              <a:tailEnd type="stealth"/>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6BD8A45E-9802-4FF9-BCE2-99221316F3E9}"/>
                </a:ext>
              </a:extLst>
            </p:cNvPr>
            <p:cNvSpPr txBox="1"/>
            <p:nvPr/>
          </p:nvSpPr>
          <p:spPr bwMode="gray">
            <a:xfrm>
              <a:off x="4856563" y="5083431"/>
              <a:ext cx="2148380" cy="307777"/>
            </a:xfrm>
            <a:prstGeom prst="rect">
              <a:avLst/>
            </a:prstGeom>
            <a:noFill/>
          </p:spPr>
          <p:txBody>
            <a:bodyPr wrap="square" rtlCol="0">
              <a:spAutoFit/>
            </a:bodyPr>
            <a:lstStyle/>
            <a:p>
              <a:r>
                <a:rPr lang="en-US" altLang="zh-CN" sz="1400" dirty="0"/>
                <a:t>Controller</a:t>
              </a:r>
              <a:endParaRPr lang="zh-CN" altLang="en-US" sz="1400" dirty="0"/>
            </a:p>
          </p:txBody>
        </p:sp>
        <p:sp>
          <p:nvSpPr>
            <p:cNvPr id="20" name="文本框 19">
              <a:extLst>
                <a:ext uri="{FF2B5EF4-FFF2-40B4-BE49-F238E27FC236}">
                  <a16:creationId xmlns:a16="http://schemas.microsoft.com/office/drawing/2014/main" xmlns="" id="{17E382D0-2D8C-41C6-BFEF-EE2B78823E44}"/>
                </a:ext>
              </a:extLst>
            </p:cNvPr>
            <p:cNvSpPr txBox="1"/>
            <p:nvPr/>
          </p:nvSpPr>
          <p:spPr bwMode="gray">
            <a:xfrm>
              <a:off x="3235429" y="4069360"/>
              <a:ext cx="2943586" cy="338554"/>
            </a:xfrm>
            <a:prstGeom prst="rect">
              <a:avLst/>
            </a:prstGeom>
            <a:solidFill>
              <a:srgbClr val="FFFFFF"/>
            </a:solidFill>
          </p:spPr>
          <p:txBody>
            <a:bodyPr wrap="square" rtlCol="0">
              <a:spAutoFit/>
            </a:bodyPr>
            <a:lstStyle/>
            <a:p>
              <a:r>
                <a:rPr lang="en-US" altLang="zh-CN" sz="1600" b="1"/>
                <a:t>MTOSI/CORBA/SNMP</a:t>
              </a:r>
              <a:endParaRPr lang="zh-CN" altLang="en-US" sz="1600" b="1"/>
            </a:p>
          </p:txBody>
        </p:sp>
        <p:sp>
          <p:nvSpPr>
            <p:cNvPr id="22" name="Right Arrow 157">
              <a:extLst>
                <a:ext uri="{FF2B5EF4-FFF2-40B4-BE49-F238E27FC236}">
                  <a16:creationId xmlns:a16="http://schemas.microsoft.com/office/drawing/2014/main" xmlns="" id="{FA776BB5-C145-4B49-A97B-7179EB19A03E}"/>
                </a:ext>
              </a:extLst>
            </p:cNvPr>
            <p:cNvSpPr/>
            <p:nvPr/>
          </p:nvSpPr>
          <p:spPr bwMode="gray">
            <a:xfrm>
              <a:off x="5956220" y="3985510"/>
              <a:ext cx="1180265" cy="470538"/>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34">
              <a:extLst>
                <a:ext uri="{FF2B5EF4-FFF2-40B4-BE49-F238E27FC236}">
                  <a16:creationId xmlns:a16="http://schemas.microsoft.com/office/drawing/2014/main" xmlns="" id="{946E2898-CA45-439E-8E56-29851C62D95E}"/>
                </a:ext>
              </a:extLst>
            </p:cNvPr>
            <p:cNvSpPr/>
            <p:nvPr/>
          </p:nvSpPr>
          <p:spPr bwMode="gray">
            <a:xfrm>
              <a:off x="3824273" y="2879302"/>
              <a:ext cx="1032290" cy="692583"/>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OSS</a:t>
              </a:r>
              <a:endParaRPr lang="zh-CN" altLang="en-US"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a:extLst>
                <a:ext uri="{FF2B5EF4-FFF2-40B4-BE49-F238E27FC236}">
                  <a16:creationId xmlns:a16="http://schemas.microsoft.com/office/drawing/2014/main" xmlns="" id="{85B4873D-4431-4801-9086-3EBDA3C819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44073" y="4869673"/>
              <a:ext cx="785118" cy="697521"/>
            </a:xfrm>
            <a:prstGeom prst="rect">
              <a:avLst/>
            </a:prstGeom>
          </p:spPr>
        </p:pic>
        <p:cxnSp>
          <p:nvCxnSpPr>
            <p:cNvPr id="27" name="直接连接符 26">
              <a:extLst>
                <a:ext uri="{FF2B5EF4-FFF2-40B4-BE49-F238E27FC236}">
                  <a16:creationId xmlns:a16="http://schemas.microsoft.com/office/drawing/2014/main" xmlns="" id="{F2136251-FCB3-444C-ABC1-4CFE5BF1C418}"/>
                </a:ext>
              </a:extLst>
            </p:cNvPr>
            <p:cNvCxnSpPr>
              <a:cxnSpLocks/>
              <a:stCxn id="24" idx="0"/>
              <a:endCxn id="30" idx="2"/>
            </p:cNvCxnSpPr>
            <p:nvPr/>
          </p:nvCxnSpPr>
          <p:spPr bwMode="gray">
            <a:xfrm flipH="1" flipV="1">
              <a:off x="7735899" y="3571885"/>
              <a:ext cx="733" cy="1297788"/>
            </a:xfrm>
            <a:prstGeom prst="line">
              <a:avLst/>
            </a:prstGeom>
            <a:ln w="25400" cmpd="sng">
              <a:solidFill>
                <a:schemeClr val="tx1"/>
              </a:solidFill>
              <a:prstDash val="solid"/>
              <a:headEnd type="none"/>
              <a:tailEnd type="stealth"/>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9589BD4B-6AFA-4085-ABAB-FC1680E83802}"/>
                </a:ext>
              </a:extLst>
            </p:cNvPr>
            <p:cNvSpPr txBox="1"/>
            <p:nvPr/>
          </p:nvSpPr>
          <p:spPr bwMode="gray">
            <a:xfrm>
              <a:off x="8184479" y="5049156"/>
              <a:ext cx="2148380" cy="307777"/>
            </a:xfrm>
            <a:prstGeom prst="rect">
              <a:avLst/>
            </a:prstGeom>
            <a:noFill/>
          </p:spPr>
          <p:txBody>
            <a:bodyPr wrap="square" rtlCol="0">
              <a:spAutoFit/>
            </a:bodyPr>
            <a:lstStyle/>
            <a:p>
              <a:r>
                <a:rPr lang="en-US" altLang="zh-CN" sz="1400" dirty="0"/>
                <a:t>Controller</a:t>
              </a:r>
            </a:p>
          </p:txBody>
        </p:sp>
        <p:sp>
          <p:nvSpPr>
            <p:cNvPr id="29" name="文本框 28">
              <a:extLst>
                <a:ext uri="{FF2B5EF4-FFF2-40B4-BE49-F238E27FC236}">
                  <a16:creationId xmlns:a16="http://schemas.microsoft.com/office/drawing/2014/main" xmlns="" id="{3E76F218-483D-46F6-9DF5-01FFD73A5F81}"/>
                </a:ext>
              </a:extLst>
            </p:cNvPr>
            <p:cNvSpPr txBox="1"/>
            <p:nvPr/>
          </p:nvSpPr>
          <p:spPr bwMode="gray">
            <a:xfrm>
              <a:off x="7355648" y="4069360"/>
              <a:ext cx="2571750" cy="338554"/>
            </a:xfrm>
            <a:prstGeom prst="rect">
              <a:avLst/>
            </a:prstGeom>
            <a:solidFill>
              <a:srgbClr val="FFFFFF"/>
            </a:solidFill>
          </p:spPr>
          <p:txBody>
            <a:bodyPr wrap="square" rtlCol="0">
              <a:spAutoFit/>
            </a:bodyPr>
            <a:lstStyle/>
            <a:p>
              <a:r>
                <a:rPr lang="en-US" altLang="zh-CN" sz="1600" b="1"/>
                <a:t>REST</a:t>
              </a:r>
              <a:endParaRPr lang="zh-CN" altLang="en-US" sz="1600" b="1"/>
            </a:p>
          </p:txBody>
        </p:sp>
        <p:sp>
          <p:nvSpPr>
            <p:cNvPr id="30" name="圆角矩形 43">
              <a:extLst>
                <a:ext uri="{FF2B5EF4-FFF2-40B4-BE49-F238E27FC236}">
                  <a16:creationId xmlns:a16="http://schemas.microsoft.com/office/drawing/2014/main" xmlns="" id="{620A6636-8D15-4296-81AA-F45F0A0E06F0}"/>
                </a:ext>
              </a:extLst>
            </p:cNvPr>
            <p:cNvSpPr/>
            <p:nvPr/>
          </p:nvSpPr>
          <p:spPr bwMode="gray">
            <a:xfrm>
              <a:off x="7219754" y="2879302"/>
              <a:ext cx="1032290" cy="692583"/>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OSS</a:t>
              </a:r>
              <a:endParaRPr lang="zh-CN" altLang="en-US"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3731778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API Evolution: Unified URI Naming Conventions</a:t>
            </a:r>
            <a:endParaRPr lang="en-US" dirty="0"/>
          </a:p>
        </p:txBody>
      </p:sp>
      <p:sp>
        <p:nvSpPr>
          <p:cNvPr id="12" name="文本占位符 11">
            <a:extLst>
              <a:ext uri="{FF2B5EF4-FFF2-40B4-BE49-F238E27FC236}">
                <a16:creationId xmlns:a16="http://schemas.microsoft.com/office/drawing/2014/main" xmlns="" id="{DA9CB409-60C9-479A-A620-D00E834CD975}"/>
              </a:ext>
            </a:extLst>
          </p:cNvPr>
          <p:cNvSpPr>
            <a:spLocks noGrp="1"/>
          </p:cNvSpPr>
          <p:nvPr>
            <p:ph type="body" sz="quarter" idx="10"/>
          </p:nvPr>
        </p:nvSpPr>
        <p:spPr bwMode="gray">
          <a:xfrm>
            <a:off x="455612" y="1052514"/>
            <a:ext cx="11293476" cy="1341234"/>
          </a:xfrm>
        </p:spPr>
        <p:txBody>
          <a:bodyPr/>
          <a:lstStyle/>
          <a:p>
            <a:r>
              <a:rPr lang="en-US" altLang="zh-CN" sz="1800" dirty="0">
                <a:sym typeface="Huawei Sans" panose="020C0503030203020204" pitchFamily="34" charset="0"/>
              </a:rPr>
              <a:t>REST standardizes universal resource identifier (URI) naming conventions. Resource-oriented URI names are easy to understand.</a:t>
            </a:r>
          </a:p>
          <a:p>
            <a:r>
              <a:rPr lang="en-US" altLang="zh-CN" sz="1600" dirty="0"/>
              <a:t>A URI identifies the location of a resource.</a:t>
            </a:r>
          </a:p>
          <a:p>
            <a:endParaRPr lang="en-US" altLang="zh-CN" sz="1800" dirty="0">
              <a:sym typeface="Huawei Sans" panose="020C0503030203020204" pitchFamily="34" charset="0"/>
            </a:endParaRPr>
          </a:p>
          <a:p>
            <a:endParaRPr lang="en-US" altLang="zh-CN" sz="1800" dirty="0"/>
          </a:p>
          <a:p>
            <a:endParaRPr lang="zh-CN" altLang="en-US" dirty="0"/>
          </a:p>
        </p:txBody>
      </p:sp>
      <p:grpSp>
        <p:nvGrpSpPr>
          <p:cNvPr id="2" name="组合 1"/>
          <p:cNvGrpSpPr/>
          <p:nvPr/>
        </p:nvGrpSpPr>
        <p:grpSpPr bwMode="gray">
          <a:xfrm>
            <a:off x="525598" y="2590361"/>
            <a:ext cx="11220315" cy="2833895"/>
            <a:chOff x="603008" y="2477907"/>
            <a:chExt cx="11220315" cy="2833895"/>
          </a:xfrm>
        </p:grpSpPr>
        <p:sp>
          <p:nvSpPr>
            <p:cNvPr id="6" name="圆角矩形 75"/>
            <p:cNvSpPr/>
            <p:nvPr/>
          </p:nvSpPr>
          <p:spPr bwMode="gray">
            <a:xfrm>
              <a:off x="6240188" y="2477907"/>
              <a:ext cx="5583135" cy="356400"/>
            </a:xfrm>
            <a:prstGeom prst="roundRect">
              <a:avLst>
                <a:gd name="adj" fmla="val 10604"/>
              </a:avLst>
            </a:prstGeom>
            <a:solidFill>
              <a:srgbClr val="56C4D2"/>
            </a:solidFill>
          </p:spPr>
          <p:txBody>
            <a:bodyPr wrap="square" rtlCol="0" anchor="ctr" anchorCtr="0">
              <a:noAutofit/>
            </a:bodyPr>
            <a:lstStyle/>
            <a:p>
              <a:pPr algn="ctr" fontAlgn="ctr"/>
              <a:r>
                <a:rPr lang="en-US" sz="1400" b="1" dirty="0">
                  <a:solidFill>
                    <a:prstClr val="white"/>
                  </a:solidFill>
                  <a:latin typeface="Huawei Sans" panose="020C0503030203020204" pitchFamily="34" charset="0"/>
                  <a:ea typeface="方正兰亭黑简体" panose="02000000000000000000" pitchFamily="2" charset="-122"/>
                </a:rPr>
                <a:t>With REST: URIs are independent and methods are clear.</a:t>
              </a:r>
            </a:p>
          </p:txBody>
        </p:sp>
        <p:sp>
          <p:nvSpPr>
            <p:cNvPr id="7" name="圆角矩形 75"/>
            <p:cNvSpPr/>
            <p:nvPr/>
          </p:nvSpPr>
          <p:spPr bwMode="gray">
            <a:xfrm>
              <a:off x="603010" y="2482557"/>
              <a:ext cx="5512529" cy="356400"/>
            </a:xfrm>
            <a:prstGeom prst="roundRect">
              <a:avLst>
                <a:gd name="adj" fmla="val 10604"/>
              </a:avLst>
            </a:prstGeom>
            <a:solidFill>
              <a:srgbClr val="56C4D2"/>
            </a:solidFill>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ea typeface="方正兰亭黑简体" panose="02000000000000000000" pitchFamily="2" charset="-122"/>
                </a:rPr>
                <a:t>Without REST: URIs were randomly named.</a:t>
              </a:r>
            </a:p>
          </p:txBody>
        </p:sp>
        <p:sp>
          <p:nvSpPr>
            <p:cNvPr id="8" name="圆角矩形 75"/>
            <p:cNvSpPr/>
            <p:nvPr/>
          </p:nvSpPr>
          <p:spPr bwMode="gray">
            <a:xfrm>
              <a:off x="6240186" y="2906926"/>
              <a:ext cx="5581723" cy="2404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9" name="圆角矩形 75"/>
            <p:cNvSpPr/>
            <p:nvPr/>
          </p:nvSpPr>
          <p:spPr bwMode="gray">
            <a:xfrm>
              <a:off x="603008" y="2906926"/>
              <a:ext cx="5512531" cy="2404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0" name="矩形 9"/>
            <p:cNvSpPr/>
            <p:nvPr/>
          </p:nvSpPr>
          <p:spPr bwMode="gray">
            <a:xfrm>
              <a:off x="6248299" y="2906926"/>
              <a:ext cx="5468661" cy="2354491"/>
            </a:xfrm>
            <a:prstGeom prst="rect">
              <a:avLst/>
            </a:prstGeom>
          </p:spPr>
          <p:txBody>
            <a:bodyPr wrap="square" anchor="t">
              <a:spAutoFit/>
            </a:bodyPr>
            <a:lstStyle/>
            <a:p>
              <a:pPr fontAlgn="ctr">
                <a:lnSpc>
                  <a:spcPct val="150000"/>
                </a:lnSpc>
              </a:pPr>
              <a:r>
                <a:rPr lang="en-US" sz="1400" dirty="0">
                  <a:latin typeface="Huawei Sans" panose="020C0503030203020204" pitchFamily="34" charset="0"/>
                  <a:ea typeface="方正兰亭黑简体" panose="02000000000000000000" pitchFamily="2" charset="-122"/>
                </a:rPr>
                <a:t> URIs with naming conventions of REST:</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Reserving a meeting room: /meetingroom/B25R, </a:t>
              </a:r>
              <a:r>
                <a:rPr lang="en-US" sz="1400" b="1" dirty="0">
                  <a:latin typeface="Huawei Sans" panose="020C0503030203020204" pitchFamily="34" charset="0"/>
                  <a:ea typeface="方正兰亭黑简体" panose="02000000000000000000" pitchFamily="2" charset="-122"/>
                </a:rPr>
                <a:t>with the calling method being POST</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Canceling a reserved meeting room: /meetingroom/B25R, </a:t>
              </a:r>
              <a:r>
                <a:rPr lang="en-US" sz="1400" b="1" dirty="0">
                  <a:latin typeface="Huawei Sans" panose="020C0503030203020204" pitchFamily="34" charset="0"/>
                  <a:ea typeface="方正兰亭黑简体" panose="02000000000000000000" pitchFamily="2" charset="-122"/>
                </a:rPr>
                <a:t>with the calling method being DELETE</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Querying the meeting room status: /meetingroom/B25R, </a:t>
              </a:r>
              <a:r>
                <a:rPr lang="en-US" sz="1400" b="1" dirty="0">
                  <a:latin typeface="Huawei Sans" panose="020C0503030203020204" pitchFamily="34" charset="0"/>
                  <a:ea typeface="方正兰亭黑简体" panose="02000000000000000000" pitchFamily="2" charset="-122"/>
                </a:rPr>
                <a:t>with the calling method being GET</a:t>
              </a:r>
            </a:p>
          </p:txBody>
        </p:sp>
        <p:sp>
          <p:nvSpPr>
            <p:cNvPr id="11" name="矩形 10"/>
            <p:cNvSpPr/>
            <p:nvPr/>
          </p:nvSpPr>
          <p:spPr bwMode="gray">
            <a:xfrm>
              <a:off x="610051" y="2906926"/>
              <a:ext cx="5637177" cy="2031325"/>
            </a:xfrm>
            <a:prstGeom prst="rect">
              <a:avLst/>
            </a:prstGeom>
          </p:spPr>
          <p:txBody>
            <a:bodyPr wrap="square" anchor="t">
              <a:spAutoFit/>
            </a:bodyPr>
            <a:lstStyle/>
            <a:p>
              <a:pPr fontAlgn="ctr">
                <a:lnSpc>
                  <a:spcPct val="150000"/>
                </a:lnSpc>
                <a:spcBef>
                  <a:spcPts val="0"/>
                </a:spcBef>
                <a:spcAft>
                  <a:spcPts val="0"/>
                </a:spcAft>
              </a:pPr>
              <a:r>
                <a:rPr lang="en-US" sz="1400" dirty="0">
                  <a:latin typeface="Huawei Sans" panose="020C0503030203020204" pitchFamily="34" charset="0"/>
                  <a:ea typeface="方正兰亭黑简体" panose="02000000000000000000" pitchFamily="2" charset="-122"/>
                </a:rPr>
                <a:t>URIs without constraints on naming conventions:</a:t>
              </a:r>
            </a:p>
            <a:p>
              <a:pPr marL="285750" indent="-285750" fontAlgn="ctr">
                <a:lnSpc>
                  <a:spcPct val="150000"/>
                </a:lnSpc>
                <a:spcBef>
                  <a:spcPts val="0"/>
                </a:spcBef>
                <a:spcAft>
                  <a:spcPts val="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Reserving a meeting room: </a:t>
              </a:r>
              <a:r>
                <a:rPr lang="en-US" sz="1400" b="1" dirty="0">
                  <a:latin typeface="Huawei Sans" panose="020C0503030203020204" pitchFamily="34" charset="0"/>
                  <a:ea typeface="方正兰亭黑简体" panose="02000000000000000000" pitchFamily="2" charset="-122"/>
                </a:rPr>
                <a:t>/reserve/</a:t>
              </a:r>
              <a:r>
                <a:rPr lang="en-US" sz="1400" dirty="0">
                  <a:latin typeface="Huawei Sans" panose="020C0503030203020204" pitchFamily="34" charset="0"/>
                  <a:ea typeface="方正兰亭黑简体" panose="02000000000000000000" pitchFamily="2" charset="-122"/>
                </a:rPr>
                <a:t>meetingroom/B25R</a:t>
              </a:r>
            </a:p>
            <a:p>
              <a:pPr marL="285750" indent="-285750" fontAlgn="ctr">
                <a:lnSpc>
                  <a:spcPct val="150000"/>
                </a:lnSpc>
                <a:spcBef>
                  <a:spcPts val="0"/>
                </a:spcBef>
                <a:spcAft>
                  <a:spcPts val="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Canceling a reserved meeting room: </a:t>
              </a:r>
              <a:r>
                <a:rPr lang="en-US" sz="1400" b="1" dirty="0">
                  <a:latin typeface="Huawei Sans" panose="020C0503030203020204" pitchFamily="34" charset="0"/>
                  <a:ea typeface="方正兰亭黑简体" panose="02000000000000000000" pitchFamily="2" charset="-122"/>
                </a:rPr>
                <a:t>/cancel/</a:t>
              </a:r>
              <a:r>
                <a:rPr lang="en-US" sz="1400" dirty="0">
                  <a:latin typeface="Huawei Sans" panose="020C0503030203020204" pitchFamily="34" charset="0"/>
                  <a:ea typeface="方正兰亭黑简体" panose="02000000000000000000" pitchFamily="2" charset="-122"/>
                </a:rPr>
                <a:t>meetingroom/B25R</a:t>
              </a:r>
            </a:p>
            <a:p>
              <a:pPr marL="285750" indent="-285750" fontAlgn="ctr">
                <a:lnSpc>
                  <a:spcPct val="150000"/>
                </a:lnSpc>
                <a:spcBef>
                  <a:spcPts val="0"/>
                </a:spcBef>
                <a:spcAft>
                  <a:spcPts val="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rPr>
                <a:t>Querying the meeting room status: /meetingroom/B25R?</a:t>
              </a:r>
              <a:r>
                <a:rPr lang="en-US" sz="1400" b="1" dirty="0">
                  <a:latin typeface="Huawei Sans" panose="020C0503030203020204" pitchFamily="34" charset="0"/>
                  <a:ea typeface="方正兰亭黑简体" panose="02000000000000000000" pitchFamily="2" charset="-122"/>
                </a:rPr>
                <a:t>method=query</a:t>
              </a:r>
            </a:p>
          </p:txBody>
        </p:sp>
      </p:grpSp>
    </p:spTree>
    <p:extLst>
      <p:ext uri="{BB962C8B-B14F-4D97-AF65-F5344CB8AC3E}">
        <p14:creationId xmlns:p14="http://schemas.microsoft.com/office/powerpoint/2010/main" val="343970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API Evolution: Stateless Design</a:t>
            </a:r>
          </a:p>
        </p:txBody>
      </p:sp>
      <p:sp>
        <p:nvSpPr>
          <p:cNvPr id="4" name="文本占位符 3">
            <a:extLst>
              <a:ext uri="{FF2B5EF4-FFF2-40B4-BE49-F238E27FC236}">
                <a16:creationId xmlns:a16="http://schemas.microsoft.com/office/drawing/2014/main" xmlns="" id="{D80B18CF-69F3-4839-BDF9-821BD60EDD50}"/>
              </a:ext>
            </a:extLst>
          </p:cNvPr>
          <p:cNvSpPr>
            <a:spLocks noGrp="1"/>
          </p:cNvSpPr>
          <p:nvPr>
            <p:ph type="body" sz="quarter" idx="10"/>
          </p:nvPr>
        </p:nvSpPr>
        <p:spPr bwMode="gray">
          <a:xfrm>
            <a:off x="455612" y="1052514"/>
            <a:ext cx="11293476" cy="2115937"/>
          </a:xfrm>
        </p:spPr>
        <p:txBody>
          <a:bodyPr/>
          <a:lstStyle/>
          <a:p>
            <a:r>
              <a:rPr lang="en-US" altLang="zh-CN" sz="1400" dirty="0">
                <a:sym typeface="Huawei Sans" panose="020C0503030203020204" pitchFamily="34" charset="0"/>
              </a:rPr>
              <a:t>REST uses a stateless design to enhance system scalability.</a:t>
            </a:r>
          </a:p>
          <a:p>
            <a:r>
              <a:rPr lang="en-US" altLang="zh-CN" sz="1400" dirty="0">
                <a:sym typeface="Huawei Sans" panose="020C0503030203020204" pitchFamily="34" charset="0"/>
              </a:rPr>
              <a:t>Stateful: The server needs to save and maintain the state information of previous requests. Each subsequent state depends on the previous state.</a:t>
            </a:r>
          </a:p>
          <a:p>
            <a:r>
              <a:rPr lang="en-US" altLang="zh-CN" sz="1400" dirty="0"/>
              <a:t>Stateless: The server sends back the same response for invocation of the same request, function, or method, without depending on other requests. The server does not need to maintain state information, facilitating expansion. At least one URI is available to locate a resource.</a:t>
            </a:r>
            <a:endParaRPr lang="zh-CN" altLang="en-US" sz="1400" dirty="0"/>
          </a:p>
        </p:txBody>
      </p:sp>
      <p:grpSp>
        <p:nvGrpSpPr>
          <p:cNvPr id="2" name="组合 1"/>
          <p:cNvGrpSpPr/>
          <p:nvPr/>
        </p:nvGrpSpPr>
        <p:grpSpPr bwMode="gray">
          <a:xfrm>
            <a:off x="580362" y="3155993"/>
            <a:ext cx="11142903" cy="3008758"/>
            <a:chOff x="524549" y="1714198"/>
            <a:chExt cx="11142903" cy="3008758"/>
          </a:xfrm>
        </p:grpSpPr>
        <p:sp>
          <p:nvSpPr>
            <p:cNvPr id="12" name="圆角矩形 75"/>
            <p:cNvSpPr/>
            <p:nvPr/>
          </p:nvSpPr>
          <p:spPr bwMode="gray">
            <a:xfrm>
              <a:off x="5798798" y="1714198"/>
              <a:ext cx="5868654" cy="356652"/>
            </a:xfrm>
            <a:prstGeom prst="roundRect">
              <a:avLst>
                <a:gd name="adj" fmla="val 10604"/>
              </a:avLst>
            </a:prstGeom>
            <a:solidFill>
              <a:srgbClr val="56C4D2"/>
            </a:solidFill>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rPr>
                <a:t>With REST: stateless</a:t>
              </a:r>
            </a:p>
          </p:txBody>
        </p:sp>
        <p:sp>
          <p:nvSpPr>
            <p:cNvPr id="13" name="圆角矩形 75"/>
            <p:cNvSpPr/>
            <p:nvPr/>
          </p:nvSpPr>
          <p:spPr bwMode="gray">
            <a:xfrm>
              <a:off x="524549" y="1715989"/>
              <a:ext cx="5175407" cy="356652"/>
            </a:xfrm>
            <a:prstGeom prst="roundRect">
              <a:avLst>
                <a:gd name="adj" fmla="val 10604"/>
              </a:avLst>
            </a:prstGeom>
            <a:solidFill>
              <a:srgbClr val="56C4D2"/>
            </a:solidFill>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ea typeface="方正兰亭黑简体" panose="02000000000000000000" pitchFamily="2" charset="-122"/>
                </a:rPr>
                <a:t>Without REST: both stateful and stateless used</a:t>
              </a:r>
            </a:p>
          </p:txBody>
        </p:sp>
        <p:sp>
          <p:nvSpPr>
            <p:cNvPr id="14" name="圆角矩形 75"/>
            <p:cNvSpPr/>
            <p:nvPr/>
          </p:nvSpPr>
          <p:spPr bwMode="gray">
            <a:xfrm>
              <a:off x="5798798" y="2123933"/>
              <a:ext cx="5868654" cy="259902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 name="圆角矩形 75"/>
            <p:cNvSpPr/>
            <p:nvPr/>
          </p:nvSpPr>
          <p:spPr bwMode="gray">
            <a:xfrm>
              <a:off x="524549" y="2123933"/>
              <a:ext cx="5175407" cy="259902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7" name="矩形 16"/>
            <p:cNvSpPr/>
            <p:nvPr/>
          </p:nvSpPr>
          <p:spPr bwMode="gray">
            <a:xfrm>
              <a:off x="5883371" y="2410485"/>
              <a:ext cx="5555919" cy="2031325"/>
            </a:xfrm>
            <a:prstGeom prst="rect">
              <a:avLst/>
            </a:prstGeom>
          </p:spPr>
          <p:txBody>
            <a:bodyPr wrap="square">
              <a:spAutoFit/>
            </a:bodyPr>
            <a:lstStyle/>
            <a:p>
              <a:pPr fontAlgn="ctr">
                <a:lnSpc>
                  <a:spcPct val="1500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rPr>
                <a:t>In the REST architecture, the required result can be obtained with only one request. For example, the salary can be queried using the following URIs:</a:t>
              </a:r>
            </a:p>
            <a:p>
              <a:pPr defTabSz="360363" fontAlgn="ctr">
                <a:lnSpc>
                  <a:spcPct val="150000"/>
                </a:lnSpc>
                <a:spcBef>
                  <a:spcPts val="0"/>
                </a:spcBef>
                <a:spcAft>
                  <a:spcPts val="0"/>
                </a:spcAft>
              </a:pPr>
              <a:r>
                <a:rPr lang="en-US" sz="1400" dirty="0">
                  <a:latin typeface="Huawei Sans" panose="020C0503030203020204" pitchFamily="34" charset="0"/>
                  <a:ea typeface="方正兰亭黑简体" panose="02000000000000000000" pitchFamily="2" charset="-122"/>
                </a:rPr>
                <a:t>	Salary of Tom: http://oa.company.com/salary/tom</a:t>
              </a:r>
            </a:p>
            <a:p>
              <a:pPr defTabSz="360363" fontAlgn="ctr">
                <a:lnSpc>
                  <a:spcPct val="150000"/>
                </a:lnSpc>
                <a:spcBef>
                  <a:spcPts val="0"/>
                </a:spcBef>
                <a:spcAft>
                  <a:spcPts val="0"/>
                </a:spcAft>
              </a:pPr>
              <a:r>
                <a:rPr lang="en-US" sz="1400" dirty="0">
                  <a:latin typeface="Huawei Sans" panose="020C0503030203020204" pitchFamily="34" charset="0"/>
                  <a:ea typeface="方正兰亭黑简体" panose="02000000000000000000" pitchFamily="2" charset="-122"/>
                </a:rPr>
                <a:t>	Salary of Jerry: http://oa.company.com/salary/jerry</a:t>
              </a:r>
            </a:p>
            <a:p>
              <a:pPr fontAlgn="ctr">
                <a:lnSpc>
                  <a:spcPct val="150000"/>
                </a:lnSpc>
                <a:spcBef>
                  <a:spcPts val="0"/>
                </a:spcBef>
                <a:spcAft>
                  <a:spcPts val="0"/>
                </a:spcAft>
              </a:pPr>
              <a:endParaRPr lang="en-US" altLang="zh-CN" sz="1400" dirty="0">
                <a:solidFill>
                  <a:prstClr val="black"/>
                </a:solidFill>
                <a:latin typeface="Huawei Sans" panose="020C0503030203020204" pitchFamily="34" charset="0"/>
                <a:ea typeface="微软雅黑"/>
              </a:endParaRPr>
            </a:p>
          </p:txBody>
        </p:sp>
      </p:grpSp>
      <p:grpSp>
        <p:nvGrpSpPr>
          <p:cNvPr id="7" name="组合 6"/>
          <p:cNvGrpSpPr/>
          <p:nvPr/>
        </p:nvGrpSpPr>
        <p:grpSpPr bwMode="gray">
          <a:xfrm>
            <a:off x="4214137" y="3600451"/>
            <a:ext cx="1412312" cy="2503562"/>
            <a:chOff x="867901" y="3255957"/>
            <a:chExt cx="1800000" cy="3213074"/>
          </a:xfrm>
        </p:grpSpPr>
        <p:grpSp>
          <p:nvGrpSpPr>
            <p:cNvPr id="19" name="组合 18"/>
            <p:cNvGrpSpPr/>
            <p:nvPr/>
          </p:nvGrpSpPr>
          <p:grpSpPr bwMode="gray">
            <a:xfrm>
              <a:off x="867901" y="3255957"/>
              <a:ext cx="1800000" cy="2326859"/>
              <a:chOff x="1702010" y="1844824"/>
              <a:chExt cx="1800000" cy="2326859"/>
            </a:xfrm>
          </p:grpSpPr>
          <p:sp>
            <p:nvSpPr>
              <p:cNvPr id="20" name="圆角矩形 19"/>
              <p:cNvSpPr/>
              <p:nvPr/>
            </p:nvSpPr>
            <p:spPr bwMode="gray">
              <a:xfrm>
                <a:off x="1702010" y="1844824"/>
                <a:ext cx="1800000" cy="554429"/>
              </a:xfrm>
              <a:prstGeom prst="roundRect">
                <a:avLst>
                  <a:gd name="adj" fmla="val 15000"/>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Log in to the OA system </a:t>
                </a:r>
              </a:p>
            </p:txBody>
          </p:sp>
          <p:sp>
            <p:nvSpPr>
              <p:cNvPr id="21" name="圆角矩形 20"/>
              <p:cNvSpPr/>
              <p:nvPr/>
            </p:nvSpPr>
            <p:spPr bwMode="gray">
              <a:xfrm>
                <a:off x="1702010" y="2731039"/>
                <a:ext cx="1800000" cy="554429"/>
              </a:xfrm>
              <a:prstGeom prst="roundRect">
                <a:avLst>
                  <a:gd name="adj" fmla="val 15000"/>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the personal center</a:t>
                </a:r>
              </a:p>
            </p:txBody>
          </p:sp>
          <p:sp>
            <p:nvSpPr>
              <p:cNvPr id="22" name="圆角矩形 21"/>
              <p:cNvSpPr/>
              <p:nvPr/>
            </p:nvSpPr>
            <p:spPr bwMode="gray">
              <a:xfrm>
                <a:off x="1702010" y="3617254"/>
                <a:ext cx="1800000" cy="554429"/>
              </a:xfrm>
              <a:prstGeom prst="roundRect">
                <a:avLst>
                  <a:gd name="adj" fmla="val 15000"/>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the salary query page</a:t>
                </a:r>
              </a:p>
            </p:txBody>
          </p:sp>
          <p:cxnSp>
            <p:nvCxnSpPr>
              <p:cNvPr id="23" name="直接箭头连接符 22"/>
              <p:cNvCxnSpPr>
                <a:stCxn id="20" idx="2"/>
                <a:endCxn id="21" idx="0"/>
              </p:cNvCxnSpPr>
              <p:nvPr/>
            </p:nvCxnSpPr>
            <p:spPr bwMode="gray">
              <a:xfrm>
                <a:off x="2602010" y="2399253"/>
                <a:ext cx="0" cy="331786"/>
              </a:xfrm>
              <a:prstGeom prst="straightConnector1">
                <a:avLst/>
              </a:prstGeom>
              <a:noFill/>
              <a:ln w="19050" cap="flat" cmpd="sng" algn="ctr">
                <a:solidFill>
                  <a:schemeClr val="tx1"/>
                </a:solidFill>
                <a:prstDash val="solid"/>
                <a:round/>
                <a:headEnd type="none" w="med" len="med"/>
                <a:tailEnd type="triangle"/>
              </a:ln>
              <a:effectLst/>
            </p:spPr>
          </p:cxnSp>
          <p:cxnSp>
            <p:nvCxnSpPr>
              <p:cNvPr id="24" name="直接箭头连接符 23"/>
              <p:cNvCxnSpPr>
                <a:stCxn id="21" idx="2"/>
                <a:endCxn id="22" idx="0"/>
              </p:cNvCxnSpPr>
              <p:nvPr/>
            </p:nvCxnSpPr>
            <p:spPr bwMode="gray">
              <a:xfrm>
                <a:off x="2602010" y="3285469"/>
                <a:ext cx="0" cy="331785"/>
              </a:xfrm>
              <a:prstGeom prst="straightConnector1">
                <a:avLst/>
              </a:prstGeom>
              <a:noFill/>
              <a:ln w="19050" cap="flat" cmpd="sng" algn="ctr">
                <a:solidFill>
                  <a:schemeClr val="tx1"/>
                </a:solidFill>
                <a:prstDash val="solid"/>
                <a:round/>
                <a:headEnd type="none" w="med" len="med"/>
                <a:tailEnd type="triangle"/>
              </a:ln>
              <a:effectLst/>
            </p:spPr>
          </p:cxnSp>
        </p:grpSp>
        <p:sp>
          <p:nvSpPr>
            <p:cNvPr id="31" name="圆角矩形 30"/>
            <p:cNvSpPr/>
            <p:nvPr/>
          </p:nvSpPr>
          <p:spPr bwMode="gray">
            <a:xfrm>
              <a:off x="867901" y="5914602"/>
              <a:ext cx="1800000" cy="554429"/>
            </a:xfrm>
            <a:prstGeom prst="roundRect">
              <a:avLst>
                <a:gd name="adj" fmla="val 15000"/>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View the salary</a:t>
              </a:r>
            </a:p>
          </p:txBody>
        </p:sp>
      </p:grpSp>
      <p:cxnSp>
        <p:nvCxnSpPr>
          <p:cNvPr id="32" name="直接箭头连接符 31"/>
          <p:cNvCxnSpPr>
            <a:stCxn id="22" idx="2"/>
            <a:endCxn id="31" idx="0"/>
          </p:cNvCxnSpPr>
          <p:nvPr/>
        </p:nvCxnSpPr>
        <p:spPr bwMode="gray">
          <a:xfrm>
            <a:off x="4920293" y="5413492"/>
            <a:ext cx="0" cy="258521"/>
          </a:xfrm>
          <a:prstGeom prst="straightConnector1">
            <a:avLst/>
          </a:prstGeom>
          <a:noFill/>
          <a:ln w="19050" cap="flat" cmpd="sng" algn="ctr">
            <a:solidFill>
              <a:schemeClr val="tx1"/>
            </a:solidFill>
            <a:prstDash val="solid"/>
            <a:round/>
            <a:headEnd type="none" w="med" len="med"/>
            <a:tailEnd type="triangle"/>
          </a:ln>
          <a:effectLst/>
        </p:spPr>
      </p:cxnSp>
      <p:sp>
        <p:nvSpPr>
          <p:cNvPr id="33" name="矩形 32"/>
          <p:cNvSpPr/>
          <p:nvPr/>
        </p:nvSpPr>
        <p:spPr bwMode="gray">
          <a:xfrm>
            <a:off x="619148" y="3539776"/>
            <a:ext cx="3414255" cy="2613023"/>
          </a:xfrm>
          <a:prstGeom prst="rect">
            <a:avLst/>
          </a:prstGeom>
        </p:spPr>
        <p:txBody>
          <a:bodyPr wrap="square">
            <a:spAutoFit/>
          </a:bodyPr>
          <a:lstStyle/>
          <a:p>
            <a:pPr fontAlgn="ctr">
              <a:lnSpc>
                <a:spcPct val="130000"/>
              </a:lnSpc>
              <a:spcBef>
                <a:spcPct val="0"/>
              </a:spcBef>
              <a:spcAft>
                <a:spcPct val="0"/>
              </a:spcAft>
            </a:pPr>
            <a:r>
              <a:rPr lang="en-US" sz="1400" dirty="0">
                <a:latin typeface="Huawei Sans" panose="020C0503030203020204" pitchFamily="34" charset="0"/>
              </a:rPr>
              <a:t>A client can obtain the required information only after multiple requests. The figure on the right shows an example of logging in to the office automation (OA)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system </a:t>
            </a:r>
            <a:r>
              <a:rPr lang="en-US" sz="1400" dirty="0">
                <a:latin typeface="Huawei Sans" panose="020C0503030203020204" pitchFamily="34" charset="0"/>
              </a:rPr>
              <a:t>to view the salary. </a:t>
            </a:r>
            <a:r>
              <a:rPr lang="en-US" sz="1400" dirty="0">
                <a:solidFill>
                  <a:prstClr val="black"/>
                </a:solidFill>
                <a:latin typeface="Huawei Sans" panose="020C0503030203020204" pitchFamily="34" charset="0"/>
                <a:ea typeface="方正兰亭黑简体" panose="02000000000000000000" pitchFamily="2" charset="-122"/>
              </a:rPr>
              <a:t>The process is complex, affecting user experience.</a:t>
            </a:r>
          </a:p>
          <a:p>
            <a:pPr fontAlgn="ctr">
              <a:lnSpc>
                <a:spcPct val="130000"/>
              </a:lnSpc>
              <a:spcBef>
                <a:spcPct val="0"/>
              </a:spcBef>
              <a:spcAft>
                <a:spcPct val="0"/>
              </a:spcAft>
            </a:pPr>
            <a:r>
              <a:rPr lang="en-US" sz="1400" b="1" dirty="0">
                <a:latin typeface="Huawei Sans" panose="020C0503030203020204" pitchFamily="34" charset="0"/>
                <a:ea typeface="方正兰亭黑简体" panose="02000000000000000000" pitchFamily="2" charset="-122"/>
              </a:rPr>
              <a:t>The required information cannot be directly located using only one URI.</a:t>
            </a:r>
          </a:p>
        </p:txBody>
      </p:sp>
    </p:spTree>
    <p:extLst>
      <p:ext uri="{BB962C8B-B14F-4D97-AF65-F5344CB8AC3E}">
        <p14:creationId xmlns:p14="http://schemas.microsoft.com/office/powerpoint/2010/main" val="3863803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455613" y="447468"/>
            <a:ext cx="11293475" cy="1001920"/>
          </a:xfrm>
        </p:spPr>
        <p:txBody>
          <a:bodyPr>
            <a:normAutofit/>
          </a:bodyPr>
          <a:lstStyle/>
          <a:p>
            <a:r>
              <a:rPr lang="en-US" altLang="zh-CN" smtClean="0"/>
              <a:t>API </a:t>
            </a:r>
            <a:r>
              <a:rPr lang="en-US" smtClean="0"/>
              <a:t>Evolution: Separation Between Frontend and Backend (1)</a:t>
            </a:r>
            <a:endParaRPr lang="en-US" dirty="0"/>
          </a:p>
        </p:txBody>
      </p:sp>
      <p:sp>
        <p:nvSpPr>
          <p:cNvPr id="4" name="文本占位符 3">
            <a:extLst>
              <a:ext uri="{FF2B5EF4-FFF2-40B4-BE49-F238E27FC236}">
                <a16:creationId xmlns:a16="http://schemas.microsoft.com/office/drawing/2014/main" xmlns="" id="{877EA1B6-8210-43BD-8683-FB939905AD87}"/>
              </a:ext>
            </a:extLst>
          </p:cNvPr>
          <p:cNvSpPr>
            <a:spLocks noGrp="1"/>
          </p:cNvSpPr>
          <p:nvPr>
            <p:ph type="body" sz="quarter" idx="10"/>
          </p:nvPr>
        </p:nvSpPr>
        <p:spPr bwMode="gray">
          <a:xfrm>
            <a:off x="455613" y="1484312"/>
            <a:ext cx="11293476" cy="1102381"/>
          </a:xfrm>
        </p:spPr>
        <p:txBody>
          <a:bodyPr/>
          <a:lstStyle/>
          <a:p>
            <a:r>
              <a:rPr lang="en-US" altLang="zh-CN" sz="1600" smtClean="0">
                <a:sym typeface="Huawei Sans" panose="020C0503030203020204" pitchFamily="34" charset="0"/>
              </a:rPr>
              <a:t>REST provides good cross-platform compatibility and separates the frontend from the backend.</a:t>
            </a:r>
          </a:p>
          <a:p>
            <a:pPr lvl="1"/>
            <a:r>
              <a:rPr lang="en-US" altLang="zh-CN" sz="1400" smtClean="0"/>
              <a:t>The frontend mainly involves the pages that can be viewed by users.</a:t>
            </a:r>
          </a:p>
          <a:p>
            <a:pPr lvl="1"/>
            <a:r>
              <a:rPr lang="en-US" altLang="zh-CN" sz="1400" smtClean="0"/>
              <a:t>The backend mainly involves the logical functions related to data processing.</a:t>
            </a:r>
            <a:endParaRPr lang="zh-CN" altLang="en-US" sz="1600" dirty="0"/>
          </a:p>
        </p:txBody>
      </p:sp>
      <p:grpSp>
        <p:nvGrpSpPr>
          <p:cNvPr id="10" name="组合 9">
            <a:extLst>
              <a:ext uri="{FF2B5EF4-FFF2-40B4-BE49-F238E27FC236}">
                <a16:creationId xmlns:a16="http://schemas.microsoft.com/office/drawing/2014/main" xmlns="" id="{3A4CEEE2-9914-4B86-9902-9487BCB89ECE}"/>
              </a:ext>
            </a:extLst>
          </p:cNvPr>
          <p:cNvGrpSpPr/>
          <p:nvPr/>
        </p:nvGrpSpPr>
        <p:grpSpPr bwMode="gray">
          <a:xfrm>
            <a:off x="490643" y="2732179"/>
            <a:ext cx="11220229" cy="3446259"/>
            <a:chOff x="516043" y="2790407"/>
            <a:chExt cx="11220229" cy="3446259"/>
          </a:xfrm>
        </p:grpSpPr>
        <p:grpSp>
          <p:nvGrpSpPr>
            <p:cNvPr id="2" name="组合 1"/>
            <p:cNvGrpSpPr/>
            <p:nvPr/>
          </p:nvGrpSpPr>
          <p:grpSpPr bwMode="gray">
            <a:xfrm>
              <a:off x="517784" y="2790407"/>
              <a:ext cx="11207666" cy="381600"/>
              <a:chOff x="468317" y="1523939"/>
              <a:chExt cx="11207666" cy="344919"/>
            </a:xfrm>
          </p:grpSpPr>
          <p:sp>
            <p:nvSpPr>
              <p:cNvPr id="12" name="圆角矩形 75"/>
              <p:cNvSpPr/>
              <p:nvPr/>
            </p:nvSpPr>
            <p:spPr bwMode="gray">
              <a:xfrm>
                <a:off x="6228718" y="1523939"/>
                <a:ext cx="5447265" cy="344919"/>
              </a:xfrm>
              <a:prstGeom prst="roundRect">
                <a:avLst>
                  <a:gd name="adj" fmla="val 10604"/>
                </a:avLst>
              </a:prstGeom>
              <a:solidFill>
                <a:srgbClr val="56C4D2"/>
              </a:solidFill>
            </p:spPr>
            <p:txBody>
              <a:bodyPr wrap="square" lIns="0" rIns="0" rtlCol="0" anchor="ctr" anchorCtr="0">
                <a:noAutofit/>
              </a:bodyPr>
              <a:lstStyle/>
              <a:p>
                <a:pPr algn="ctr" fontAlgn="ctr"/>
                <a:r>
                  <a:rPr lang="en-US" sz="1400" b="1" dirty="0">
                    <a:solidFill>
                      <a:prstClr val="white"/>
                    </a:solidFill>
                    <a:latin typeface="Huawei Sans" panose="020C0503030203020204" pitchFamily="34" charset="0"/>
                    <a:ea typeface="方正兰亭黑简体" panose="02000000000000000000" pitchFamily="2" charset="-122"/>
                  </a:rPr>
                  <a:t>With REST: separation between the frontend and backend</a:t>
                </a:r>
              </a:p>
            </p:txBody>
          </p:sp>
          <p:sp>
            <p:nvSpPr>
              <p:cNvPr id="13" name="圆角矩形 75"/>
              <p:cNvSpPr/>
              <p:nvPr/>
            </p:nvSpPr>
            <p:spPr bwMode="gray">
              <a:xfrm>
                <a:off x="468317" y="1523939"/>
                <a:ext cx="5674710" cy="343506"/>
              </a:xfrm>
              <a:prstGeom prst="roundRect">
                <a:avLst>
                  <a:gd name="adj" fmla="val 10604"/>
                </a:avLst>
              </a:prstGeom>
              <a:solidFill>
                <a:srgbClr val="56C4D2"/>
              </a:solidFill>
            </p:spPr>
            <p:txBody>
              <a:bodyPr wrap="square" lIns="0" rIns="0" rtlCol="0" anchor="ctr" anchorCtr="0">
                <a:noAutofit/>
              </a:bodyPr>
              <a:lstStyle/>
              <a:p>
                <a:pPr algn="ctr" fontAlgn="ctr"/>
                <a:r>
                  <a:rPr lang="en-US" sz="1400" b="1" dirty="0">
                    <a:solidFill>
                      <a:prstClr val="white"/>
                    </a:solidFill>
                    <a:latin typeface="Huawei Sans" panose="020C0503030203020204" pitchFamily="34" charset="0"/>
                    <a:ea typeface="方正兰亭黑简体" panose="02000000000000000000" pitchFamily="2" charset="-122"/>
                  </a:rPr>
                  <a:t>Without REST: tight coupling between the frontend and backend</a:t>
                </a:r>
              </a:p>
            </p:txBody>
          </p:sp>
        </p:grpSp>
        <p:sp>
          <p:nvSpPr>
            <p:cNvPr id="88" name="圆角矩形 87"/>
            <p:cNvSpPr/>
            <p:nvPr/>
          </p:nvSpPr>
          <p:spPr bwMode="gray">
            <a:xfrm>
              <a:off x="2279129" y="3911764"/>
              <a:ext cx="3755166" cy="1527862"/>
            </a:xfrm>
            <a:prstGeom prst="roundRect">
              <a:avLst>
                <a:gd name="adj" fmla="val 15000"/>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bwMode="gray">
            <a:xfrm>
              <a:off x="3662569" y="4012032"/>
              <a:ext cx="974039" cy="388353"/>
            </a:xfrm>
            <a:prstGeom prst="roundRect">
              <a:avLst>
                <a:gd name="adj" fmla="val 15000"/>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Controller</a:t>
              </a:r>
            </a:p>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(Servlet)</a:t>
              </a:r>
            </a:p>
          </p:txBody>
        </p:sp>
        <p:sp>
          <p:nvSpPr>
            <p:cNvPr id="90" name="圆角矩形 89"/>
            <p:cNvSpPr/>
            <p:nvPr/>
          </p:nvSpPr>
          <p:spPr bwMode="gray">
            <a:xfrm>
              <a:off x="4546500" y="4885260"/>
              <a:ext cx="1142894" cy="388353"/>
            </a:xfrm>
            <a:prstGeom prst="roundRect">
              <a:avLst>
                <a:gd name="adj" fmla="val 15000"/>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Model</a:t>
              </a:r>
            </a:p>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(Java Beans)</a:t>
              </a:r>
            </a:p>
          </p:txBody>
        </p:sp>
        <p:sp>
          <p:nvSpPr>
            <p:cNvPr id="91" name="圆角矩形 90"/>
            <p:cNvSpPr/>
            <p:nvPr/>
          </p:nvSpPr>
          <p:spPr bwMode="gray">
            <a:xfrm>
              <a:off x="2697672" y="4885260"/>
              <a:ext cx="973521" cy="388353"/>
            </a:xfrm>
            <a:prstGeom prst="roundRect">
              <a:avLst>
                <a:gd name="adj" fmla="val 15000"/>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View</a:t>
              </a:r>
            </a:p>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(JSP)</a:t>
              </a:r>
            </a:p>
          </p:txBody>
        </p:sp>
        <p:cxnSp>
          <p:nvCxnSpPr>
            <p:cNvPr id="92" name="直接箭头连接符 91"/>
            <p:cNvCxnSpPr/>
            <p:nvPr/>
          </p:nvCxnSpPr>
          <p:spPr bwMode="gray">
            <a:xfrm flipH="1">
              <a:off x="3508817" y="4393089"/>
              <a:ext cx="455840" cy="488680"/>
            </a:xfrm>
            <a:prstGeom prst="straightConnector1">
              <a:avLst/>
            </a:prstGeom>
            <a:noFill/>
            <a:ln w="19050" cap="flat" cmpd="sng" algn="ctr">
              <a:solidFill>
                <a:srgbClr val="EC7061"/>
              </a:solidFill>
              <a:prstDash val="solid"/>
              <a:round/>
              <a:headEnd type="none" w="med" len="med"/>
              <a:tailEnd type="triangle"/>
            </a:ln>
            <a:effectLst/>
          </p:spPr>
        </p:cxnSp>
        <p:cxnSp>
          <p:nvCxnSpPr>
            <p:cNvPr id="93" name="直接箭头连接符 92">
              <a:extLst>
                <a:ext uri="{FF2B5EF4-FFF2-40B4-BE49-F238E27FC236}">
                  <a16:creationId xmlns:a16="http://schemas.microsoft.com/office/drawing/2014/main" xmlns="" id="{BA877C97-A666-4A1C-8CE5-234683096791}"/>
                </a:ext>
              </a:extLst>
            </p:cNvPr>
            <p:cNvCxnSpPr>
              <a:cxnSpLocks/>
            </p:cNvCxnSpPr>
            <p:nvPr/>
          </p:nvCxnSpPr>
          <p:spPr bwMode="gray">
            <a:xfrm>
              <a:off x="1457377" y="4285764"/>
              <a:ext cx="820636" cy="0"/>
            </a:xfrm>
            <a:prstGeom prst="straightConnector1">
              <a:avLst/>
            </a:prstGeom>
            <a:ln w="44450">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a:extLst>
                <a:ext uri="{FF2B5EF4-FFF2-40B4-BE49-F238E27FC236}">
                  <a16:creationId xmlns:a16="http://schemas.microsoft.com/office/drawing/2014/main" xmlns="" id="{BA877C97-A666-4A1C-8CE5-234683096791}"/>
                </a:ext>
              </a:extLst>
            </p:cNvPr>
            <p:cNvCxnSpPr>
              <a:cxnSpLocks/>
            </p:cNvCxnSpPr>
            <p:nvPr/>
          </p:nvCxnSpPr>
          <p:spPr bwMode="gray">
            <a:xfrm flipH="1">
              <a:off x="1530042" y="5079437"/>
              <a:ext cx="747971" cy="1"/>
            </a:xfrm>
            <a:prstGeom prst="straightConnector1">
              <a:avLst/>
            </a:prstGeom>
            <a:ln w="4445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bwMode="gray">
            <a:xfrm>
              <a:off x="1335810" y="4000214"/>
              <a:ext cx="1142894" cy="276999"/>
            </a:xfrm>
            <a:prstGeom prst="rect">
              <a:avLst/>
            </a:prstGeom>
            <a:noFill/>
          </p:spPr>
          <p:txBody>
            <a:bodyPr wrap="square" rtlCol="0">
              <a:spAutoFit/>
            </a:bodyPr>
            <a:lstStyle/>
            <a:p>
              <a:pPr algn="ctr" fontAlgn="ctr"/>
              <a:r>
                <a:rPr lang="en-US" sz="1200" dirty="0">
                  <a:latin typeface="Huawei Sans" panose="020C0503030203020204" pitchFamily="34" charset="0"/>
                </a:rPr>
                <a:t>Request</a:t>
              </a:r>
              <a:endParaRPr lang="en-US" sz="1100" dirty="0">
                <a:latin typeface="Huawei Sans" panose="020C0503030203020204" pitchFamily="34" charset="0"/>
              </a:endParaRPr>
            </a:p>
          </p:txBody>
        </p:sp>
        <p:sp>
          <p:nvSpPr>
            <p:cNvPr id="97" name="文本框 96"/>
            <p:cNvSpPr txBox="1"/>
            <p:nvPr/>
          </p:nvSpPr>
          <p:spPr bwMode="gray">
            <a:xfrm>
              <a:off x="1331825" y="5079437"/>
              <a:ext cx="1142894" cy="276999"/>
            </a:xfrm>
            <a:prstGeom prst="rect">
              <a:avLst/>
            </a:prstGeom>
            <a:noFill/>
          </p:spPr>
          <p:txBody>
            <a:bodyPr wrap="square" rtlCol="0">
              <a:spAutoFit/>
            </a:bodyPr>
            <a:lstStyle/>
            <a:p>
              <a:pPr algn="ctr" fontAlgn="ctr"/>
              <a:r>
                <a:rPr lang="en-US" sz="1200" dirty="0">
                  <a:latin typeface="Huawei Sans" panose="020C0503030203020204" pitchFamily="34" charset="0"/>
                </a:rPr>
                <a:t>Response</a:t>
              </a:r>
            </a:p>
          </p:txBody>
        </p:sp>
        <p:cxnSp>
          <p:nvCxnSpPr>
            <p:cNvPr id="98" name="直接箭头连接符 97"/>
            <p:cNvCxnSpPr/>
            <p:nvPr/>
          </p:nvCxnSpPr>
          <p:spPr bwMode="gray">
            <a:xfrm>
              <a:off x="4203967" y="4407476"/>
              <a:ext cx="523860" cy="474293"/>
            </a:xfrm>
            <a:prstGeom prst="straightConnector1">
              <a:avLst/>
            </a:prstGeom>
            <a:noFill/>
            <a:ln w="19050" cap="flat" cmpd="sng" algn="ctr">
              <a:solidFill>
                <a:srgbClr val="EC7061"/>
              </a:solidFill>
              <a:prstDash val="solid"/>
              <a:round/>
              <a:headEnd type="none" w="med" len="med"/>
              <a:tailEnd type="triangle"/>
            </a:ln>
            <a:effectLst/>
          </p:spPr>
        </p:cxnSp>
        <p:cxnSp>
          <p:nvCxnSpPr>
            <p:cNvPr id="99" name="直接箭头连接符 98"/>
            <p:cNvCxnSpPr/>
            <p:nvPr/>
          </p:nvCxnSpPr>
          <p:spPr bwMode="gray">
            <a:xfrm flipH="1">
              <a:off x="3671193" y="4972833"/>
              <a:ext cx="875309"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00" name="圆角矩形 99"/>
            <p:cNvSpPr/>
            <p:nvPr/>
          </p:nvSpPr>
          <p:spPr bwMode="gray">
            <a:xfrm>
              <a:off x="651599" y="4020536"/>
              <a:ext cx="884901" cy="1310319"/>
            </a:xfrm>
            <a:prstGeom prst="roundRect">
              <a:avLst>
                <a:gd name="adj" fmla="val 15000"/>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Client</a:t>
              </a:r>
            </a:p>
          </p:txBody>
        </p:sp>
        <p:sp>
          <p:nvSpPr>
            <p:cNvPr id="101" name="文本框 100"/>
            <p:cNvSpPr txBox="1"/>
            <p:nvPr/>
          </p:nvSpPr>
          <p:spPr bwMode="gray">
            <a:xfrm>
              <a:off x="4862933" y="3948950"/>
              <a:ext cx="1142894" cy="307777"/>
            </a:xfrm>
            <a:prstGeom prst="rect">
              <a:avLst/>
            </a:prstGeom>
            <a:noFill/>
          </p:spPr>
          <p:txBody>
            <a:bodyPr wrap="square" rtlCol="0">
              <a:spAutoFit/>
            </a:bodyPr>
            <a:lstStyle/>
            <a:p>
              <a:pPr fontAlgn="ctr"/>
              <a:r>
                <a:rPr lang="en-US" sz="1400" dirty="0">
                  <a:latin typeface="Huawei Sans" panose="020C0503030203020204" pitchFamily="34" charset="0"/>
                </a:rPr>
                <a:t>Server MVC</a:t>
              </a:r>
            </a:p>
          </p:txBody>
        </p:sp>
        <p:cxnSp>
          <p:nvCxnSpPr>
            <p:cNvPr id="102" name="直接连接符 101"/>
            <p:cNvCxnSpPr/>
            <p:nvPr/>
          </p:nvCxnSpPr>
          <p:spPr bwMode="gray">
            <a:xfrm>
              <a:off x="2321497" y="4285764"/>
              <a:ext cx="1329841" cy="0"/>
            </a:xfrm>
            <a:prstGeom prst="line">
              <a:avLst/>
            </a:prstGeom>
            <a:ln w="19050">
              <a:solidFill>
                <a:srgbClr val="EC706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cxnSpLocks/>
              <a:stCxn id="91" idx="1"/>
            </p:cNvCxnSpPr>
            <p:nvPr/>
          </p:nvCxnSpPr>
          <p:spPr bwMode="gray">
            <a:xfrm flipH="1">
              <a:off x="2289950" y="5079437"/>
              <a:ext cx="407722" cy="3493"/>
            </a:xfrm>
            <a:prstGeom prst="line">
              <a:avLst/>
            </a:prstGeom>
            <a:ln w="19050">
              <a:solidFill>
                <a:srgbClr val="EC706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bwMode="gray">
            <a:xfrm>
              <a:off x="4467549" y="4456763"/>
              <a:ext cx="576711" cy="276999"/>
            </a:xfrm>
            <a:prstGeom prst="rect">
              <a:avLst/>
            </a:prstGeom>
            <a:noFill/>
          </p:spPr>
          <p:txBody>
            <a:bodyPr wrap="square" rtlCol="0">
              <a:spAutoFit/>
            </a:bodyPr>
            <a:lstStyle/>
            <a:p>
              <a:pPr fontAlgn="ctr"/>
              <a:r>
                <a:rPr lang="en-US" sz="1200" dirty="0">
                  <a:latin typeface="Huawei Sans" panose="020C0503030203020204" pitchFamily="34" charset="0"/>
                </a:rPr>
                <a:t>Data</a:t>
              </a:r>
            </a:p>
          </p:txBody>
        </p:sp>
        <p:sp>
          <p:nvSpPr>
            <p:cNvPr id="105" name="文本框 104"/>
            <p:cNvSpPr txBox="1"/>
            <p:nvPr/>
          </p:nvSpPr>
          <p:spPr bwMode="gray">
            <a:xfrm>
              <a:off x="3885057" y="5047394"/>
              <a:ext cx="576711" cy="276999"/>
            </a:xfrm>
            <a:prstGeom prst="rect">
              <a:avLst/>
            </a:prstGeom>
            <a:noFill/>
          </p:spPr>
          <p:txBody>
            <a:bodyPr wrap="square" rtlCol="0">
              <a:spAutoFit/>
            </a:bodyPr>
            <a:lstStyle/>
            <a:p>
              <a:pPr fontAlgn="ctr"/>
              <a:r>
                <a:rPr lang="en-US" sz="1200" dirty="0">
                  <a:latin typeface="Huawei Sans" panose="020C0503030203020204" pitchFamily="34" charset="0"/>
                </a:rPr>
                <a:t>Data</a:t>
              </a:r>
            </a:p>
          </p:txBody>
        </p:sp>
        <p:sp>
          <p:nvSpPr>
            <p:cNvPr id="106" name="文本框 105"/>
            <p:cNvSpPr txBox="1"/>
            <p:nvPr/>
          </p:nvSpPr>
          <p:spPr bwMode="gray">
            <a:xfrm>
              <a:off x="2879023" y="4463352"/>
              <a:ext cx="924182" cy="276999"/>
            </a:xfrm>
            <a:prstGeom prst="rect">
              <a:avLst/>
            </a:prstGeom>
            <a:noFill/>
          </p:spPr>
          <p:txBody>
            <a:bodyPr wrap="square" rtlCol="0">
              <a:spAutoFit/>
            </a:bodyPr>
            <a:lstStyle/>
            <a:p>
              <a:pPr fontAlgn="ctr"/>
              <a:r>
                <a:rPr lang="en-US" sz="1200" dirty="0">
                  <a:latin typeface="Huawei Sans" panose="020C0503030203020204" pitchFamily="34" charset="0"/>
                </a:rPr>
                <a:t>Rendering</a:t>
              </a:r>
            </a:p>
          </p:txBody>
        </p:sp>
        <p:sp>
          <p:nvSpPr>
            <p:cNvPr id="114" name="圆角矩形 75"/>
            <p:cNvSpPr/>
            <p:nvPr/>
          </p:nvSpPr>
          <p:spPr bwMode="gray">
            <a:xfrm>
              <a:off x="516043" y="3245005"/>
              <a:ext cx="5676451" cy="299166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grpSp>
          <p:nvGrpSpPr>
            <p:cNvPr id="117" name="组合 116"/>
            <p:cNvGrpSpPr/>
            <p:nvPr/>
          </p:nvGrpSpPr>
          <p:grpSpPr bwMode="gray">
            <a:xfrm>
              <a:off x="6313644" y="3473911"/>
              <a:ext cx="5196304" cy="2586333"/>
              <a:chOff x="2834569" y="2955996"/>
              <a:chExt cx="6900619" cy="3434614"/>
            </a:xfrm>
          </p:grpSpPr>
          <p:grpSp>
            <p:nvGrpSpPr>
              <p:cNvPr id="118" name="组合 117"/>
              <p:cNvGrpSpPr/>
              <p:nvPr/>
            </p:nvGrpSpPr>
            <p:grpSpPr bwMode="gray">
              <a:xfrm>
                <a:off x="2914740" y="2955996"/>
                <a:ext cx="6820448" cy="3059817"/>
                <a:chOff x="1462008" y="2717159"/>
                <a:chExt cx="7216841" cy="3407579"/>
              </a:xfrm>
            </p:grpSpPr>
            <p:pic>
              <p:nvPicPr>
                <p:cNvPr id="122" name="图片 121" descr="故障链路.png"/>
                <p:cNvPicPr>
                  <a:picLocks noChangeAspect="1"/>
                </p:cNvPicPr>
                <p:nvPr/>
              </p:nvPicPr>
              <p:blipFill>
                <a:blip r:embed="rId3" cstate="print"/>
                <a:stretch>
                  <a:fillRect/>
                </a:stretch>
              </p:blipFill>
              <p:spPr bwMode="gray">
                <a:xfrm>
                  <a:off x="1504981" y="5485774"/>
                  <a:ext cx="856888" cy="638964"/>
                </a:xfrm>
                <a:prstGeom prst="rect">
                  <a:avLst/>
                </a:prstGeom>
              </p:spPr>
            </p:pic>
            <p:pic>
              <p:nvPicPr>
                <p:cNvPr id="123" name="图片 122" descr="SAN网络-蓝.png"/>
                <p:cNvPicPr>
                  <a:picLocks noChangeAspect="1"/>
                </p:cNvPicPr>
                <p:nvPr/>
              </p:nvPicPr>
              <p:blipFill>
                <a:blip r:embed="rId4" cstate="print"/>
                <a:stretch>
                  <a:fillRect/>
                </a:stretch>
              </p:blipFill>
              <p:spPr bwMode="gray">
                <a:xfrm>
                  <a:off x="1721155" y="2717159"/>
                  <a:ext cx="424540" cy="695524"/>
                </a:xfrm>
                <a:prstGeom prst="rect">
                  <a:avLst/>
                </a:prstGeom>
              </p:spPr>
            </p:pic>
            <p:pic>
              <p:nvPicPr>
                <p:cNvPr id="124" name="图片 123" descr="笔记本电脑.png"/>
                <p:cNvPicPr>
                  <a:picLocks noChangeAspect="1"/>
                </p:cNvPicPr>
                <p:nvPr/>
              </p:nvPicPr>
              <p:blipFill>
                <a:blip r:embed="rId5" cstate="print"/>
                <a:stretch>
                  <a:fillRect/>
                </a:stretch>
              </p:blipFill>
              <p:spPr bwMode="gray">
                <a:xfrm>
                  <a:off x="1462008" y="4164693"/>
                  <a:ext cx="856537" cy="536983"/>
                </a:xfrm>
                <a:prstGeom prst="rect">
                  <a:avLst/>
                </a:prstGeom>
              </p:spPr>
            </p:pic>
            <p:grpSp>
              <p:nvGrpSpPr>
                <p:cNvPr id="125" name="组合 124"/>
                <p:cNvGrpSpPr/>
                <p:nvPr/>
              </p:nvGrpSpPr>
              <p:grpSpPr bwMode="gray">
                <a:xfrm>
                  <a:off x="3934783" y="3923816"/>
                  <a:ext cx="2687897" cy="805712"/>
                  <a:chOff x="3418511" y="5248649"/>
                  <a:chExt cx="2687897" cy="805712"/>
                </a:xfrm>
              </p:grpSpPr>
              <p:sp>
                <p:nvSpPr>
                  <p:cNvPr id="139" name="Freeform 159"/>
                  <p:cNvSpPr/>
                  <p:nvPr/>
                </p:nvSpPr>
                <p:spPr bwMode="gray">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bwMode="gray">
                  <a:xfrm>
                    <a:off x="3801379" y="5495103"/>
                    <a:ext cx="2305029" cy="500694"/>
                  </a:xfrm>
                  <a:prstGeom prst="rect">
                    <a:avLst/>
                  </a:prstGeom>
                  <a:noFill/>
                </p:spPr>
                <p:txBody>
                  <a:bodyPr wrap="square" rtlCol="0">
                    <a:spAutoFit/>
                  </a:bodyPr>
                  <a:lstStyle/>
                  <a:p>
                    <a:pPr fontAlgn="ctr"/>
                    <a:r>
                      <a:rPr lang="en-US" sz="16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cxnSp>
              <p:nvCxnSpPr>
                <p:cNvPr id="126" name="直接箭头连接符 125"/>
                <p:cNvCxnSpPr>
                  <a:cxnSpLocks/>
                  <a:stCxn id="123" idx="3"/>
                </p:cNvCxnSpPr>
                <p:nvPr/>
              </p:nvCxnSpPr>
              <p:spPr bwMode="gray">
                <a:xfrm>
                  <a:off x="2145695" y="3064921"/>
                  <a:ext cx="1627652" cy="104878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a:cxnSpLocks/>
                  <a:stCxn id="124" idx="3"/>
                </p:cNvCxnSpPr>
                <p:nvPr/>
              </p:nvCxnSpPr>
              <p:spPr bwMode="gray">
                <a:xfrm flipV="1">
                  <a:off x="2318545" y="4433184"/>
                  <a:ext cx="1454802"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直接箭头连接符 127"/>
                <p:cNvCxnSpPr>
                  <a:cxnSpLocks/>
                  <a:stCxn id="122" idx="3"/>
                </p:cNvCxnSpPr>
                <p:nvPr/>
              </p:nvCxnSpPr>
              <p:spPr bwMode="gray">
                <a:xfrm flipV="1">
                  <a:off x="2361869" y="4701676"/>
                  <a:ext cx="1411478" cy="110358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bwMode="gray">
                <a:xfrm>
                  <a:off x="5577616" y="4167749"/>
                  <a:ext cx="1397952" cy="13436"/>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0" name="矩形 129"/>
                <p:cNvSpPr/>
                <p:nvPr/>
              </p:nvSpPr>
              <p:spPr bwMode="gray">
                <a:xfrm>
                  <a:off x="7209801" y="3836349"/>
                  <a:ext cx="1469048" cy="881818"/>
                </a:xfrm>
                <a:prstGeom prst="rect">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Server</a:t>
                  </a:r>
                </a:p>
              </p:txBody>
            </p:sp>
            <p:sp>
              <p:nvSpPr>
                <p:cNvPr id="131" name="文本框 130"/>
                <p:cNvSpPr txBox="1"/>
                <p:nvPr/>
              </p:nvSpPr>
              <p:spPr bwMode="gray">
                <a:xfrm>
                  <a:off x="2959520" y="3174687"/>
                  <a:ext cx="1537529" cy="409659"/>
                </a:xfrm>
                <a:prstGeom prst="rect">
                  <a:avLst/>
                </a:prstGeom>
                <a:noFill/>
              </p:spPr>
              <p:txBody>
                <a:bodyPr wrap="square" rtlCol="0">
                  <a:spAutoFit/>
                </a:bodyPr>
                <a:lstStyle/>
                <a:p>
                  <a:pPr fontAlgn="ctr"/>
                  <a:r>
                    <a:rPr lang="en-US" sz="1200" dirty="0">
                      <a:latin typeface="Huawei Sans" panose="020C0503030203020204" pitchFamily="34" charset="0"/>
                    </a:rPr>
                    <a:t>Request</a:t>
                  </a:r>
                </a:p>
              </p:txBody>
            </p:sp>
            <p:sp>
              <p:nvSpPr>
                <p:cNvPr id="132" name="文本框 131"/>
                <p:cNvSpPr txBox="1"/>
                <p:nvPr/>
              </p:nvSpPr>
              <p:spPr bwMode="gray">
                <a:xfrm>
                  <a:off x="5916053" y="3767640"/>
                  <a:ext cx="1537529" cy="409659"/>
                </a:xfrm>
                <a:prstGeom prst="rect">
                  <a:avLst/>
                </a:prstGeom>
                <a:noFill/>
              </p:spPr>
              <p:txBody>
                <a:bodyPr wrap="square" rtlCol="0">
                  <a:spAutoFit/>
                </a:bodyPr>
                <a:lstStyle/>
                <a:p>
                  <a:pPr fontAlgn="ctr"/>
                  <a:r>
                    <a:rPr lang="en-US" sz="1200" dirty="0">
                      <a:latin typeface="Huawei Sans" panose="020C0503030203020204" pitchFamily="34" charset="0"/>
                    </a:rPr>
                    <a:t>Request</a:t>
                  </a:r>
                </a:p>
              </p:txBody>
            </p:sp>
            <p:cxnSp>
              <p:nvCxnSpPr>
                <p:cNvPr id="133" name="直接箭头连接符 132"/>
                <p:cNvCxnSpPr/>
                <p:nvPr/>
              </p:nvCxnSpPr>
              <p:spPr bwMode="gray">
                <a:xfrm flipH="1" flipV="1">
                  <a:off x="5579580" y="4365717"/>
                  <a:ext cx="1395988" cy="11575"/>
                </a:xfrm>
                <a:prstGeom prst="straightConnector1">
                  <a:avLst/>
                </a:prstGeom>
                <a:ln w="190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p:nvPr/>
              </p:nvCxnSpPr>
              <p:spPr bwMode="gray">
                <a:xfrm flipH="1" flipV="1">
                  <a:off x="2145695" y="3257612"/>
                  <a:ext cx="1477181" cy="946533"/>
                </a:xfrm>
                <a:prstGeom prst="straightConnector1">
                  <a:avLst/>
                </a:prstGeom>
                <a:ln w="190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5" name="直接箭头连接符 134"/>
                <p:cNvCxnSpPr/>
                <p:nvPr/>
              </p:nvCxnSpPr>
              <p:spPr bwMode="gray">
                <a:xfrm flipH="1">
                  <a:off x="2341076" y="4597211"/>
                  <a:ext cx="1409739" cy="0"/>
                </a:xfrm>
                <a:prstGeom prst="straightConnector1">
                  <a:avLst/>
                </a:prstGeom>
                <a:ln w="190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bwMode="gray">
                <a:xfrm flipH="1">
                  <a:off x="2403922" y="4927206"/>
                  <a:ext cx="1366415" cy="1117135"/>
                </a:xfrm>
                <a:prstGeom prst="straightConnector1">
                  <a:avLst/>
                </a:prstGeom>
                <a:ln w="190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bwMode="gray">
                <a:xfrm>
                  <a:off x="2450538" y="3967838"/>
                  <a:ext cx="1537529" cy="409659"/>
                </a:xfrm>
                <a:prstGeom prst="rect">
                  <a:avLst/>
                </a:prstGeom>
                <a:noFill/>
              </p:spPr>
              <p:txBody>
                <a:bodyPr wrap="square" rtlCol="0">
                  <a:spAutoFit/>
                </a:bodyPr>
                <a:lstStyle/>
                <a:p>
                  <a:pPr fontAlgn="ctr"/>
                  <a:r>
                    <a:rPr lang="en-US" sz="1200" dirty="0">
                      <a:latin typeface="Huawei Sans" panose="020C0503030203020204" pitchFamily="34" charset="0"/>
                    </a:rPr>
                    <a:t>Response</a:t>
                  </a:r>
                </a:p>
              </p:txBody>
            </p:sp>
            <p:sp>
              <p:nvSpPr>
                <p:cNvPr id="138" name="文本框 137"/>
                <p:cNvSpPr txBox="1"/>
                <p:nvPr/>
              </p:nvSpPr>
              <p:spPr bwMode="gray">
                <a:xfrm>
                  <a:off x="5916542" y="4377497"/>
                  <a:ext cx="1537529" cy="409659"/>
                </a:xfrm>
                <a:prstGeom prst="rect">
                  <a:avLst/>
                </a:prstGeom>
                <a:noFill/>
              </p:spPr>
              <p:txBody>
                <a:bodyPr wrap="square" rtlCol="0">
                  <a:spAutoFit/>
                </a:bodyPr>
                <a:lstStyle/>
                <a:p>
                  <a:pPr fontAlgn="ctr"/>
                  <a:r>
                    <a:rPr lang="en-US" sz="1200" dirty="0">
                      <a:latin typeface="Huawei Sans" panose="020C0503030203020204" pitchFamily="34" charset="0"/>
                    </a:rPr>
                    <a:t>Response</a:t>
                  </a:r>
                </a:p>
              </p:txBody>
            </p:sp>
          </p:grpSp>
          <p:sp>
            <p:nvSpPr>
              <p:cNvPr id="119" name="文本框 118">
                <a:extLst>
                  <a:ext uri="{FF2B5EF4-FFF2-40B4-BE49-F238E27FC236}">
                    <a16:creationId xmlns:a16="http://schemas.microsoft.com/office/drawing/2014/main" xmlns="" id="{4BB50338-4F2F-4CA1-9CF3-9E6DB92F39E5}"/>
                  </a:ext>
                </a:extLst>
              </p:cNvPr>
              <p:cNvSpPr txBox="1"/>
              <p:nvPr/>
            </p:nvSpPr>
            <p:spPr bwMode="gray">
              <a:xfrm>
                <a:off x="3103315" y="4767766"/>
                <a:ext cx="2148380" cy="347414"/>
              </a:xfrm>
              <a:prstGeom prst="rect">
                <a:avLst/>
              </a:prstGeom>
              <a:noFill/>
            </p:spPr>
            <p:txBody>
              <a:bodyPr wrap="square" rtlCol="0">
                <a:spAutoFit/>
              </a:bodyPr>
              <a:lstStyle/>
              <a:p>
                <a:pPr fontAlgn="ctr"/>
                <a:r>
                  <a:rPr lang="en-US" sz="1100" dirty="0">
                    <a:latin typeface="Huawei Sans" panose="020C0503030203020204" pitchFamily="34" charset="0"/>
                  </a:rPr>
                  <a:t>PC</a:t>
                </a:r>
              </a:p>
            </p:txBody>
          </p:sp>
          <p:sp>
            <p:nvSpPr>
              <p:cNvPr id="120" name="文本框 119">
                <a:extLst>
                  <a:ext uri="{FF2B5EF4-FFF2-40B4-BE49-F238E27FC236}">
                    <a16:creationId xmlns:a16="http://schemas.microsoft.com/office/drawing/2014/main" xmlns="" id="{4BB50338-4F2F-4CA1-9CF3-9E6DB92F39E5}"/>
                  </a:ext>
                </a:extLst>
              </p:cNvPr>
              <p:cNvSpPr txBox="1"/>
              <p:nvPr/>
            </p:nvSpPr>
            <p:spPr bwMode="gray">
              <a:xfrm>
                <a:off x="2834569" y="6043196"/>
                <a:ext cx="2148380" cy="347414"/>
              </a:xfrm>
              <a:prstGeom prst="rect">
                <a:avLst/>
              </a:prstGeom>
              <a:noFill/>
            </p:spPr>
            <p:txBody>
              <a:bodyPr wrap="square" rtlCol="0">
                <a:spAutoFit/>
              </a:bodyPr>
              <a:lstStyle/>
              <a:p>
                <a:pPr fontAlgn="ctr"/>
                <a:r>
                  <a:rPr lang="en-US" sz="1100" dirty="0">
                    <a:latin typeface="Huawei Sans" panose="020C0503030203020204" pitchFamily="34" charset="0"/>
                  </a:rPr>
                  <a:t>Android</a:t>
                </a:r>
              </a:p>
            </p:txBody>
          </p:sp>
          <p:sp>
            <p:nvSpPr>
              <p:cNvPr id="121" name="文本框 120">
                <a:extLst>
                  <a:ext uri="{FF2B5EF4-FFF2-40B4-BE49-F238E27FC236}">
                    <a16:creationId xmlns:a16="http://schemas.microsoft.com/office/drawing/2014/main" xmlns="" id="{4BB50338-4F2F-4CA1-9CF3-9E6DB92F39E5}"/>
                  </a:ext>
                </a:extLst>
              </p:cNvPr>
              <p:cNvSpPr txBox="1"/>
              <p:nvPr/>
            </p:nvSpPr>
            <p:spPr bwMode="gray">
              <a:xfrm>
                <a:off x="3052592" y="3578308"/>
                <a:ext cx="2148380" cy="347414"/>
              </a:xfrm>
              <a:prstGeom prst="rect">
                <a:avLst/>
              </a:prstGeom>
              <a:noFill/>
            </p:spPr>
            <p:txBody>
              <a:bodyPr wrap="square" rtlCol="0">
                <a:spAutoFit/>
              </a:bodyPr>
              <a:lstStyle/>
              <a:p>
                <a:pPr fontAlgn="ctr"/>
                <a:r>
                  <a:rPr lang="en-US" sz="1100" dirty="0">
                    <a:latin typeface="Huawei Sans" panose="020C0503030203020204" pitchFamily="34" charset="0"/>
                  </a:rPr>
                  <a:t>iOS</a:t>
                </a:r>
              </a:p>
            </p:txBody>
          </p:sp>
        </p:grpSp>
        <p:sp>
          <p:nvSpPr>
            <p:cNvPr id="141" name="圆角矩形 75"/>
            <p:cNvSpPr/>
            <p:nvPr/>
          </p:nvSpPr>
          <p:spPr bwMode="gray">
            <a:xfrm>
              <a:off x="6265336" y="3245005"/>
              <a:ext cx="5470936" cy="299166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682891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dirty="0"/>
              <a:t>API</a:t>
            </a:r>
            <a:r>
              <a:rPr lang="en-US" dirty="0"/>
              <a:t> Evolution: Separation Between Frontend and Backend (2)</a:t>
            </a:r>
          </a:p>
        </p:txBody>
      </p:sp>
      <p:sp>
        <p:nvSpPr>
          <p:cNvPr id="5" name="文本占位符 4">
            <a:extLst>
              <a:ext uri="{FF2B5EF4-FFF2-40B4-BE49-F238E27FC236}">
                <a16:creationId xmlns:a16="http://schemas.microsoft.com/office/drawing/2014/main" xmlns="" id="{40810E9D-590D-4E62-9CFF-9EE780183F62}"/>
              </a:ext>
            </a:extLst>
          </p:cNvPr>
          <p:cNvSpPr>
            <a:spLocks noGrp="1"/>
          </p:cNvSpPr>
          <p:nvPr>
            <p:ph type="body" sz="quarter" idx="10"/>
          </p:nvPr>
        </p:nvSpPr>
        <p:spPr>
          <a:xfrm>
            <a:off x="455613" y="1484312"/>
            <a:ext cx="11293476" cy="889553"/>
          </a:xfrm>
        </p:spPr>
        <p:txBody>
          <a:bodyPr/>
          <a:lstStyle/>
          <a:p>
            <a:r>
              <a:rPr lang="en-US" altLang="zh-CN" sz="1800" dirty="0"/>
              <a:t>In early web projects, rendering is generally performed on the server. A client directly obtains and interacts with the rendered view on the server.</a:t>
            </a:r>
            <a:endParaRPr lang="zh-CN" altLang="en-US" sz="1800" dirty="0"/>
          </a:p>
        </p:txBody>
      </p:sp>
      <p:sp>
        <p:nvSpPr>
          <p:cNvPr id="101" name="圆角矩形 100"/>
          <p:cNvSpPr/>
          <p:nvPr/>
        </p:nvSpPr>
        <p:spPr bwMode="gray">
          <a:xfrm>
            <a:off x="4158435" y="2443439"/>
            <a:ext cx="4874601" cy="2184212"/>
          </a:xfrm>
          <a:prstGeom prst="roundRect">
            <a:avLst>
              <a:gd name="adj" fmla="val 15000"/>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6136185" y="2586781"/>
            <a:ext cx="1150788" cy="555185"/>
          </a:xfrm>
          <a:prstGeom prst="roundRect">
            <a:avLst>
              <a:gd name="adj" fmla="val 15000"/>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Controller</a:t>
            </a:r>
          </a:p>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(Servlet)</a:t>
            </a:r>
          </a:p>
        </p:txBody>
      </p:sp>
      <p:sp>
        <p:nvSpPr>
          <p:cNvPr id="20" name="圆角矩形 19"/>
          <p:cNvSpPr/>
          <p:nvPr/>
        </p:nvSpPr>
        <p:spPr bwMode="gray">
          <a:xfrm>
            <a:off x="7399841" y="3835137"/>
            <a:ext cx="1227898" cy="555185"/>
          </a:xfrm>
          <a:prstGeom prst="roundRect">
            <a:avLst>
              <a:gd name="adj" fmla="val 15000"/>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Model</a:t>
            </a:r>
          </a:p>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(Java Beans)</a:t>
            </a:r>
          </a:p>
        </p:txBody>
      </p:sp>
      <p:sp>
        <p:nvSpPr>
          <p:cNvPr id="21" name="圆角矩形 20"/>
          <p:cNvSpPr/>
          <p:nvPr/>
        </p:nvSpPr>
        <p:spPr bwMode="gray">
          <a:xfrm>
            <a:off x="4756781" y="3835137"/>
            <a:ext cx="1202208" cy="555185"/>
          </a:xfrm>
          <a:prstGeom prst="roundRect">
            <a:avLst>
              <a:gd name="adj" fmla="val 15000"/>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View</a:t>
            </a:r>
          </a:p>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(JSP)</a:t>
            </a:r>
          </a:p>
        </p:txBody>
      </p:sp>
      <p:cxnSp>
        <p:nvCxnSpPr>
          <p:cNvPr id="23" name="直接箭头连接符 22"/>
          <p:cNvCxnSpPr>
            <a:stCxn id="18" idx="2"/>
          </p:cNvCxnSpPr>
          <p:nvPr/>
        </p:nvCxnSpPr>
        <p:spPr bwMode="gray">
          <a:xfrm flipH="1">
            <a:off x="5916379" y="3141966"/>
            <a:ext cx="795200" cy="688179"/>
          </a:xfrm>
          <a:prstGeom prst="straightConnector1">
            <a:avLst/>
          </a:prstGeom>
          <a:noFill/>
          <a:ln w="31750" cap="flat" cmpd="sng" algn="ctr">
            <a:solidFill>
              <a:srgbClr val="EC7061"/>
            </a:solidFill>
            <a:prstDash val="solid"/>
            <a:round/>
            <a:headEnd type="none" w="med" len="med"/>
            <a:tailEnd type="triangle"/>
          </a:ln>
          <a:effectLst/>
        </p:spPr>
      </p:cxnSp>
      <p:cxnSp>
        <p:nvCxnSpPr>
          <p:cNvPr id="45" name="直接箭头连接符 44">
            <a:extLst>
              <a:ext uri="{FF2B5EF4-FFF2-40B4-BE49-F238E27FC236}">
                <a16:creationId xmlns:a16="http://schemas.microsoft.com/office/drawing/2014/main" xmlns="" id="{BA877C97-A666-4A1C-8CE5-234683096791}"/>
              </a:ext>
            </a:extLst>
          </p:cNvPr>
          <p:cNvCxnSpPr>
            <a:cxnSpLocks/>
          </p:cNvCxnSpPr>
          <p:nvPr/>
        </p:nvCxnSpPr>
        <p:spPr bwMode="gray">
          <a:xfrm>
            <a:off x="2330064" y="2978105"/>
            <a:ext cx="1823959" cy="0"/>
          </a:xfrm>
          <a:prstGeom prst="straightConnector1">
            <a:avLst/>
          </a:prstGeom>
          <a:ln w="57150">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a:extLst>
              <a:ext uri="{FF2B5EF4-FFF2-40B4-BE49-F238E27FC236}">
                <a16:creationId xmlns:a16="http://schemas.microsoft.com/office/drawing/2014/main" xmlns="" id="{BA877C97-A666-4A1C-8CE5-234683096791}"/>
              </a:ext>
            </a:extLst>
          </p:cNvPr>
          <p:cNvCxnSpPr>
            <a:cxnSpLocks/>
          </p:cNvCxnSpPr>
          <p:nvPr/>
        </p:nvCxnSpPr>
        <p:spPr bwMode="gray">
          <a:xfrm flipH="1">
            <a:off x="2497710" y="4112729"/>
            <a:ext cx="1660725" cy="1"/>
          </a:xfrm>
          <a:prstGeom prst="straightConnector1">
            <a:avLst/>
          </a:prstGeom>
          <a:ln w="5715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1378536" y="3419572"/>
            <a:ext cx="1097829" cy="276999"/>
          </a:xfrm>
          <a:prstGeom prst="rect">
            <a:avLst/>
          </a:prstGeom>
          <a:noFill/>
        </p:spPr>
        <p:txBody>
          <a:bodyPr wrap="square" rtlCol="0">
            <a:spAutoFit/>
          </a:bodyPr>
          <a:lstStyle/>
          <a:p>
            <a:pPr fontAlgn="ctr"/>
            <a:r>
              <a:rPr lang="en-US" sz="1200" dirty="0">
                <a:solidFill>
                  <a:srgbClr val="1163AB"/>
                </a:solidFill>
                <a:latin typeface="Huawei Sans" panose="020C0503030203020204" pitchFamily="34" charset="0"/>
              </a:rPr>
              <a:t>Client</a:t>
            </a:r>
          </a:p>
        </p:txBody>
      </p:sp>
      <p:sp>
        <p:nvSpPr>
          <p:cNvPr id="49" name="文本框 48"/>
          <p:cNvSpPr txBox="1"/>
          <p:nvPr/>
        </p:nvSpPr>
        <p:spPr bwMode="gray">
          <a:xfrm>
            <a:off x="2888463" y="2625703"/>
            <a:ext cx="1633866" cy="276999"/>
          </a:xfrm>
          <a:prstGeom prst="rect">
            <a:avLst/>
          </a:prstGeom>
          <a:noFill/>
        </p:spPr>
        <p:txBody>
          <a:bodyPr wrap="square" rtlCol="0">
            <a:spAutoFit/>
          </a:bodyPr>
          <a:lstStyle/>
          <a:p>
            <a:pPr fontAlgn="ctr"/>
            <a:r>
              <a:rPr lang="en-US" sz="1200" dirty="0">
                <a:latin typeface="Huawei Sans" panose="020C0503030203020204" pitchFamily="34" charset="0"/>
              </a:rPr>
              <a:t>Request</a:t>
            </a:r>
          </a:p>
        </p:txBody>
      </p:sp>
      <p:sp>
        <p:nvSpPr>
          <p:cNvPr id="50" name="文本框 49"/>
          <p:cNvSpPr txBox="1"/>
          <p:nvPr/>
        </p:nvSpPr>
        <p:spPr bwMode="gray">
          <a:xfrm>
            <a:off x="2929404" y="4220810"/>
            <a:ext cx="1633866" cy="276999"/>
          </a:xfrm>
          <a:prstGeom prst="rect">
            <a:avLst/>
          </a:prstGeom>
          <a:noFill/>
        </p:spPr>
        <p:txBody>
          <a:bodyPr wrap="square" rtlCol="0">
            <a:spAutoFit/>
          </a:bodyPr>
          <a:lstStyle/>
          <a:p>
            <a:pPr fontAlgn="ctr"/>
            <a:r>
              <a:rPr lang="en-US" sz="1200" dirty="0">
                <a:latin typeface="Huawei Sans" panose="020C0503030203020204" pitchFamily="34" charset="0"/>
              </a:rPr>
              <a:t>Response</a:t>
            </a:r>
          </a:p>
        </p:txBody>
      </p:sp>
      <p:cxnSp>
        <p:nvCxnSpPr>
          <p:cNvPr id="57" name="直接箭头连接符 56"/>
          <p:cNvCxnSpPr/>
          <p:nvPr/>
        </p:nvCxnSpPr>
        <p:spPr bwMode="gray">
          <a:xfrm>
            <a:off x="6719488" y="3152102"/>
            <a:ext cx="748904" cy="678043"/>
          </a:xfrm>
          <a:prstGeom prst="straightConnector1">
            <a:avLst/>
          </a:prstGeom>
          <a:noFill/>
          <a:ln w="31750" cap="flat" cmpd="sng" algn="ctr">
            <a:solidFill>
              <a:srgbClr val="EC7061"/>
            </a:solidFill>
            <a:prstDash val="solid"/>
            <a:round/>
            <a:headEnd type="none" w="med" len="med"/>
            <a:tailEnd type="triangle"/>
          </a:ln>
          <a:effectLst/>
        </p:spPr>
      </p:cxnSp>
      <p:cxnSp>
        <p:nvCxnSpPr>
          <p:cNvPr id="76" name="直接箭头连接符 75"/>
          <p:cNvCxnSpPr/>
          <p:nvPr/>
        </p:nvCxnSpPr>
        <p:spPr bwMode="gray">
          <a:xfrm flipH="1">
            <a:off x="5958990" y="3960330"/>
            <a:ext cx="1440851" cy="0"/>
          </a:xfrm>
          <a:prstGeom prst="straightConnector1">
            <a:avLst/>
          </a:pr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96" name="圆角矩形 95"/>
          <p:cNvSpPr/>
          <p:nvPr/>
        </p:nvSpPr>
        <p:spPr bwMode="gray">
          <a:xfrm>
            <a:off x="1178134" y="2739181"/>
            <a:ext cx="1298231" cy="1873216"/>
          </a:xfrm>
          <a:prstGeom prst="roundRect">
            <a:avLst>
              <a:gd name="adj" fmla="val 15000"/>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Client</a:t>
            </a:r>
          </a:p>
        </p:txBody>
      </p:sp>
      <p:sp>
        <p:nvSpPr>
          <p:cNvPr id="102" name="文本框 101"/>
          <p:cNvSpPr txBox="1"/>
          <p:nvPr/>
        </p:nvSpPr>
        <p:spPr bwMode="gray">
          <a:xfrm>
            <a:off x="7669261" y="2496600"/>
            <a:ext cx="1633866" cy="307777"/>
          </a:xfrm>
          <a:prstGeom prst="rect">
            <a:avLst/>
          </a:prstGeom>
          <a:noFill/>
        </p:spPr>
        <p:txBody>
          <a:bodyPr wrap="square" rtlCol="0">
            <a:spAutoFit/>
          </a:bodyPr>
          <a:lstStyle/>
          <a:p>
            <a:pPr fontAlgn="ctr"/>
            <a:r>
              <a:rPr lang="en-US" sz="1400" dirty="0">
                <a:latin typeface="Huawei Sans" panose="020C0503030203020204" pitchFamily="34" charset="0"/>
              </a:rPr>
              <a:t>Server MVC</a:t>
            </a:r>
          </a:p>
        </p:txBody>
      </p:sp>
      <p:cxnSp>
        <p:nvCxnSpPr>
          <p:cNvPr id="107" name="直接连接符 106"/>
          <p:cNvCxnSpPr/>
          <p:nvPr/>
        </p:nvCxnSpPr>
        <p:spPr bwMode="gray">
          <a:xfrm>
            <a:off x="4219004" y="2978105"/>
            <a:ext cx="1901124" cy="0"/>
          </a:xfrm>
          <a:prstGeom prst="line">
            <a:avLst/>
          </a:prstGeom>
          <a:ln w="31750">
            <a:solidFill>
              <a:srgbClr val="EC706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21" idx="1"/>
          </p:cNvCxnSpPr>
          <p:nvPr/>
        </p:nvCxnSpPr>
        <p:spPr bwMode="gray">
          <a:xfrm flipH="1">
            <a:off x="4173904" y="4112730"/>
            <a:ext cx="582877" cy="4993"/>
          </a:xfrm>
          <a:prstGeom prst="line">
            <a:avLst/>
          </a:prstGeom>
          <a:ln w="31750">
            <a:solidFill>
              <a:srgbClr val="EC706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40" name="文本框 139"/>
          <p:cNvSpPr txBox="1"/>
          <p:nvPr/>
        </p:nvSpPr>
        <p:spPr bwMode="gray">
          <a:xfrm>
            <a:off x="7286973" y="3248485"/>
            <a:ext cx="824459" cy="276999"/>
          </a:xfrm>
          <a:prstGeom prst="rect">
            <a:avLst/>
          </a:prstGeom>
          <a:noFill/>
        </p:spPr>
        <p:txBody>
          <a:bodyPr wrap="square" rtlCol="0">
            <a:spAutoFit/>
          </a:bodyPr>
          <a:lstStyle/>
          <a:p>
            <a:pPr fontAlgn="ctr"/>
            <a:r>
              <a:rPr lang="en-US" sz="1200" dirty="0">
                <a:latin typeface="Huawei Sans" panose="020C0503030203020204" pitchFamily="34" charset="0"/>
              </a:rPr>
              <a:t>Data</a:t>
            </a:r>
          </a:p>
        </p:txBody>
      </p:sp>
      <p:sp>
        <p:nvSpPr>
          <p:cNvPr id="141" name="文本框 140"/>
          <p:cNvSpPr txBox="1"/>
          <p:nvPr/>
        </p:nvSpPr>
        <p:spPr bwMode="gray">
          <a:xfrm>
            <a:off x="6454249" y="4066921"/>
            <a:ext cx="824459" cy="276999"/>
          </a:xfrm>
          <a:prstGeom prst="rect">
            <a:avLst/>
          </a:prstGeom>
          <a:noFill/>
        </p:spPr>
        <p:txBody>
          <a:bodyPr wrap="square" rtlCol="0">
            <a:spAutoFit/>
          </a:bodyPr>
          <a:lstStyle/>
          <a:p>
            <a:pPr fontAlgn="ctr"/>
            <a:r>
              <a:rPr lang="en-US" sz="1200" dirty="0">
                <a:latin typeface="Huawei Sans" panose="020C0503030203020204" pitchFamily="34" charset="0"/>
              </a:rPr>
              <a:t>Data</a:t>
            </a:r>
          </a:p>
        </p:txBody>
      </p:sp>
      <p:sp>
        <p:nvSpPr>
          <p:cNvPr id="142" name="文本框 141"/>
          <p:cNvSpPr txBox="1"/>
          <p:nvPr/>
        </p:nvSpPr>
        <p:spPr bwMode="gray">
          <a:xfrm>
            <a:off x="5235968" y="3248485"/>
            <a:ext cx="1162619" cy="276999"/>
          </a:xfrm>
          <a:prstGeom prst="rect">
            <a:avLst/>
          </a:prstGeom>
          <a:noFill/>
        </p:spPr>
        <p:txBody>
          <a:bodyPr wrap="square" rtlCol="0">
            <a:spAutoFit/>
          </a:bodyPr>
          <a:lstStyle/>
          <a:p>
            <a:pPr fontAlgn="ctr"/>
            <a:r>
              <a:rPr lang="en-US" sz="1200" dirty="0">
                <a:latin typeface="Huawei Sans" panose="020C0503030203020204" pitchFamily="34" charset="0"/>
              </a:rPr>
              <a:t>Rendering</a:t>
            </a:r>
          </a:p>
        </p:txBody>
      </p:sp>
      <p:sp>
        <p:nvSpPr>
          <p:cNvPr id="147" name="圆角矩形 146"/>
          <p:cNvSpPr/>
          <p:nvPr/>
        </p:nvSpPr>
        <p:spPr bwMode="gray">
          <a:xfrm>
            <a:off x="1178134" y="4802554"/>
            <a:ext cx="4738245" cy="1124212"/>
          </a:xfrm>
          <a:prstGeom prst="roundRect">
            <a:avLst>
              <a:gd name="adj" fmla="val 15000"/>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tx1"/>
                </a:solidFill>
                <a:latin typeface="Huawei Sans" panose="020C0503030203020204" pitchFamily="34" charset="0"/>
                <a:ea typeface="方正兰亭黑简体" panose="02000000000000000000" pitchFamily="2" charset="-122"/>
              </a:rPr>
              <a:t>Advantage: </a:t>
            </a:r>
            <a:r>
              <a:rPr lang="en-US" sz="1400">
                <a:solidFill>
                  <a:schemeClr val="tx1"/>
                </a:solidFill>
                <a:latin typeface="Huawei Sans" panose="020C0503030203020204" pitchFamily="34" charset="0"/>
                <a:ea typeface="方正兰亭黑简体" panose="02000000000000000000" pitchFamily="2" charset="-122"/>
              </a:rPr>
              <a:t>The entire page is sent back with only one request, featuring a high loading speed.</a:t>
            </a:r>
            <a:endParaRPr lang="en-US" sz="1400" dirty="0">
              <a:solidFill>
                <a:schemeClr val="tx1"/>
              </a:solidFill>
              <a:latin typeface="Huawei Sans" panose="020C0503030203020204" pitchFamily="34" charset="0"/>
              <a:ea typeface="方正兰亭黑简体" panose="02000000000000000000" pitchFamily="2" charset="-122"/>
            </a:endParaRPr>
          </a:p>
        </p:txBody>
      </p:sp>
      <p:sp>
        <p:nvSpPr>
          <p:cNvPr id="148" name="圆角矩形 147"/>
          <p:cNvSpPr/>
          <p:nvPr/>
        </p:nvSpPr>
        <p:spPr bwMode="gray">
          <a:xfrm>
            <a:off x="6313979" y="4802553"/>
            <a:ext cx="4909438" cy="1124213"/>
          </a:xfrm>
          <a:prstGeom prst="roundRect">
            <a:avLst>
              <a:gd name="adj" fmla="val 15000"/>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400" b="1" dirty="0">
                <a:solidFill>
                  <a:schemeClr val="tx1"/>
                </a:solidFill>
                <a:latin typeface="Huawei Sans" panose="020C0503030203020204" pitchFamily="34" charset="0"/>
                <a:ea typeface="方正兰亭黑简体" panose="02000000000000000000" pitchFamily="2" charset="-122"/>
              </a:rPr>
              <a:t>Disadvantage: </a:t>
            </a:r>
            <a:r>
              <a:rPr lang="en-US" sz="1400" dirty="0">
                <a:solidFill>
                  <a:schemeClr val="tx1"/>
                </a:solidFill>
                <a:latin typeface="Huawei Sans" panose="020C0503030203020204" pitchFamily="34" charset="0"/>
                <a:ea typeface="方正兰亭黑简体" panose="02000000000000000000" pitchFamily="2" charset="-122"/>
              </a:rPr>
              <a:t>Components are closely associated with each other. If a view is modified on the frontend, the logical modules of the backend must be modified accordingly.</a:t>
            </a:r>
          </a:p>
        </p:txBody>
      </p:sp>
    </p:spTree>
    <p:extLst>
      <p:ext uri="{BB962C8B-B14F-4D97-AF65-F5344CB8AC3E}">
        <p14:creationId xmlns:p14="http://schemas.microsoft.com/office/powerpoint/2010/main" val="4069982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noAutofit/>
          </a:bodyPr>
          <a:lstStyle/>
          <a:p>
            <a:r>
              <a:rPr lang="en-US" altLang="zh-CN" dirty="0"/>
              <a:t>RESTful Fundamentals and Practice</a:t>
            </a:r>
            <a:endParaRPr lang="en-US" dirty="0"/>
          </a:p>
        </p:txBody>
      </p:sp>
    </p:spTree>
    <p:extLst>
      <p:ext uri="{BB962C8B-B14F-4D97-AF65-F5344CB8AC3E}">
        <p14:creationId xmlns:p14="http://schemas.microsoft.com/office/powerpoint/2010/main" val="41724542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a:t>API Evolution: Separation Between Frontend and Backend (3)</a:t>
            </a:r>
          </a:p>
        </p:txBody>
      </p:sp>
      <p:sp>
        <p:nvSpPr>
          <p:cNvPr id="4" name="文本占位符 3">
            <a:extLst>
              <a:ext uri="{FF2B5EF4-FFF2-40B4-BE49-F238E27FC236}">
                <a16:creationId xmlns:a16="http://schemas.microsoft.com/office/drawing/2014/main" xmlns="" id="{382A855B-CD87-4DB2-B96B-5CB1ADC1C339}"/>
              </a:ext>
            </a:extLst>
          </p:cNvPr>
          <p:cNvSpPr>
            <a:spLocks noGrp="1"/>
          </p:cNvSpPr>
          <p:nvPr>
            <p:ph type="body" sz="quarter" idx="10"/>
          </p:nvPr>
        </p:nvSpPr>
        <p:spPr/>
        <p:txBody>
          <a:bodyPr/>
          <a:lstStyle/>
          <a:p>
            <a:pPr lvl="0">
              <a:lnSpc>
                <a:spcPct val="110000"/>
              </a:lnSpc>
            </a:pPr>
            <a:r>
              <a:rPr lang="en-US" altLang="zh-CN" sz="1400" dirty="0"/>
              <a:t>REST develops rapidly with the emergence of the mobile Internet. The server cannot render a GUI for each type of terminal. Therefore, rendering on the server cannot meet the requirements of mobile Internet. To maintain compatibility with various types of terminals, REST emerges and becomes pervasive.</a:t>
            </a:r>
          </a:p>
          <a:p>
            <a:pPr lvl="0">
              <a:lnSpc>
                <a:spcPct val="110000"/>
              </a:lnSpc>
            </a:pPr>
            <a:r>
              <a:rPr lang="en-US" altLang="zh-CN" sz="1400" dirty="0"/>
              <a:t>With REST, the server only processes data, and the client is responsible for GUI rendering. In this way, the frontend and backend are separated.</a:t>
            </a:r>
          </a:p>
          <a:p>
            <a:pPr>
              <a:lnSpc>
                <a:spcPct val="110000"/>
              </a:lnSpc>
            </a:pPr>
            <a:r>
              <a:rPr lang="en-US" altLang="zh-CN" sz="1400" dirty="0"/>
              <a:t>REST-compliant RESTful APIs provide a unified communication method for various types of terminals, which is beyond the reach of traditional APIs.</a:t>
            </a:r>
          </a:p>
        </p:txBody>
      </p:sp>
      <p:grpSp>
        <p:nvGrpSpPr>
          <p:cNvPr id="40" name="组合 39"/>
          <p:cNvGrpSpPr/>
          <p:nvPr/>
        </p:nvGrpSpPr>
        <p:grpSpPr bwMode="gray">
          <a:xfrm>
            <a:off x="2931572" y="3189951"/>
            <a:ext cx="7222838" cy="2910363"/>
            <a:chOff x="2853034" y="3227025"/>
            <a:chExt cx="7222838" cy="2910363"/>
          </a:xfrm>
        </p:grpSpPr>
        <p:grpSp>
          <p:nvGrpSpPr>
            <p:cNvPr id="37" name="组合 36"/>
            <p:cNvGrpSpPr/>
            <p:nvPr/>
          </p:nvGrpSpPr>
          <p:grpSpPr bwMode="gray">
            <a:xfrm>
              <a:off x="2914740" y="3227025"/>
              <a:ext cx="7161132" cy="2716598"/>
              <a:chOff x="1462008" y="3018990"/>
              <a:chExt cx="7577325" cy="3025351"/>
            </a:xfrm>
          </p:grpSpPr>
          <p:pic>
            <p:nvPicPr>
              <p:cNvPr id="28" name="图片 27" descr="故障链路.png"/>
              <p:cNvPicPr>
                <a:picLocks noChangeAspect="1"/>
              </p:cNvPicPr>
              <p:nvPr/>
            </p:nvPicPr>
            <p:blipFill>
              <a:blip r:embed="rId3" cstate="print"/>
              <a:stretch>
                <a:fillRect/>
              </a:stretch>
            </p:blipFill>
            <p:spPr bwMode="gray">
              <a:xfrm>
                <a:off x="1504981" y="5247915"/>
                <a:ext cx="856887" cy="638964"/>
              </a:xfrm>
              <a:prstGeom prst="rect">
                <a:avLst/>
              </a:prstGeom>
            </p:spPr>
          </p:pic>
          <p:pic>
            <p:nvPicPr>
              <p:cNvPr id="29" name="图片 28" descr="SAN网络-蓝.png"/>
              <p:cNvPicPr>
                <a:picLocks noChangeAspect="1"/>
              </p:cNvPicPr>
              <p:nvPr/>
            </p:nvPicPr>
            <p:blipFill>
              <a:blip r:embed="rId4" cstate="print"/>
              <a:stretch>
                <a:fillRect/>
              </a:stretch>
            </p:blipFill>
            <p:spPr bwMode="gray">
              <a:xfrm>
                <a:off x="1721155" y="3018990"/>
                <a:ext cx="424540" cy="695524"/>
              </a:xfrm>
              <a:prstGeom prst="rect">
                <a:avLst/>
              </a:prstGeom>
            </p:spPr>
          </p:pic>
          <p:pic>
            <p:nvPicPr>
              <p:cNvPr id="30" name="图片 29" descr="笔记本电脑.png"/>
              <p:cNvPicPr>
                <a:picLocks noChangeAspect="1"/>
              </p:cNvPicPr>
              <p:nvPr/>
            </p:nvPicPr>
            <p:blipFill>
              <a:blip r:embed="rId5" cstate="print"/>
              <a:stretch>
                <a:fillRect/>
              </a:stretch>
            </p:blipFill>
            <p:spPr bwMode="gray">
              <a:xfrm>
                <a:off x="1462008" y="4164693"/>
                <a:ext cx="856537" cy="536983"/>
              </a:xfrm>
              <a:prstGeom prst="rect">
                <a:avLst/>
              </a:prstGeom>
            </p:spPr>
          </p:pic>
          <p:grpSp>
            <p:nvGrpSpPr>
              <p:cNvPr id="2" name="组合 1"/>
              <p:cNvGrpSpPr/>
              <p:nvPr/>
            </p:nvGrpSpPr>
            <p:grpSpPr bwMode="gray">
              <a:xfrm>
                <a:off x="3934783" y="3923816"/>
                <a:ext cx="1541357" cy="805712"/>
                <a:chOff x="3418511" y="5248649"/>
                <a:chExt cx="1541357" cy="805712"/>
              </a:xfrm>
            </p:grpSpPr>
            <p:sp>
              <p:nvSpPr>
                <p:cNvPr id="32" name="Freeform 159"/>
                <p:cNvSpPr/>
                <p:nvPr/>
              </p:nvSpPr>
              <p:spPr bwMode="gray">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3879066" y="5495104"/>
                  <a:ext cx="620248" cy="445584"/>
                </a:xfrm>
                <a:prstGeom prst="rect">
                  <a:avLst/>
                </a:prstGeom>
                <a:noFill/>
              </p:spPr>
              <p:txBody>
                <a:bodyPr wrap="square" rtlCol="0">
                  <a:spAutoFit/>
                </a:bodyPr>
                <a:lstStyle/>
                <a:p>
                  <a:pPr fontAlgn="ctr"/>
                  <a:r>
                    <a:rPr lang="en-US" sz="20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cxnSp>
            <p:nvCxnSpPr>
              <p:cNvPr id="9" name="直接箭头连接符 8"/>
              <p:cNvCxnSpPr/>
              <p:nvPr/>
            </p:nvCxnSpPr>
            <p:spPr bwMode="gray">
              <a:xfrm>
                <a:off x="2215147" y="3147341"/>
                <a:ext cx="1627652" cy="104878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30" idx="3"/>
              </p:cNvCxnSpPr>
              <p:nvPr/>
            </p:nvCxnSpPr>
            <p:spPr bwMode="gray">
              <a:xfrm flipV="1">
                <a:off x="2318545" y="4433184"/>
                <a:ext cx="1454802" cy="1"/>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bwMode="gray">
              <a:xfrm flipV="1">
                <a:off x="2361869" y="4701676"/>
                <a:ext cx="1411478" cy="110358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5577616" y="4167749"/>
                <a:ext cx="1397952"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7209799" y="3854945"/>
                <a:ext cx="1829534" cy="846730"/>
              </a:xfrm>
              <a:prstGeom prst="rect">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Server</a:t>
                </a:r>
              </a:p>
            </p:txBody>
          </p:sp>
          <p:sp>
            <p:nvSpPr>
              <p:cNvPr id="19" name="文本框 18"/>
              <p:cNvSpPr txBox="1"/>
              <p:nvPr/>
            </p:nvSpPr>
            <p:spPr bwMode="gray">
              <a:xfrm>
                <a:off x="2959521" y="3174687"/>
                <a:ext cx="1537528" cy="342757"/>
              </a:xfrm>
              <a:prstGeom prst="rect">
                <a:avLst/>
              </a:prstGeom>
              <a:noFill/>
            </p:spPr>
            <p:txBody>
              <a:bodyPr wrap="square" rtlCol="0">
                <a:spAutoFit/>
              </a:bodyPr>
              <a:lstStyle/>
              <a:p>
                <a:pPr fontAlgn="ctr"/>
                <a:r>
                  <a:rPr lang="en-US" sz="1400" dirty="0">
                    <a:latin typeface="Huawei Sans" panose="020C0503030203020204" pitchFamily="34" charset="0"/>
                  </a:rPr>
                  <a:t>Request</a:t>
                </a:r>
              </a:p>
            </p:txBody>
          </p:sp>
          <p:sp>
            <p:nvSpPr>
              <p:cNvPr id="53" name="文本框 52"/>
              <p:cNvSpPr txBox="1"/>
              <p:nvPr/>
            </p:nvSpPr>
            <p:spPr bwMode="gray">
              <a:xfrm>
                <a:off x="5507006" y="3782190"/>
                <a:ext cx="1537528" cy="342757"/>
              </a:xfrm>
              <a:prstGeom prst="rect">
                <a:avLst/>
              </a:prstGeom>
              <a:noFill/>
            </p:spPr>
            <p:txBody>
              <a:bodyPr wrap="square" rtlCol="0">
                <a:spAutoFit/>
              </a:bodyPr>
              <a:lstStyle/>
              <a:p>
                <a:pPr algn="ctr" fontAlgn="ctr"/>
                <a:r>
                  <a:rPr lang="en-US" sz="1400" dirty="0">
                    <a:latin typeface="Huawei Sans" panose="020C0503030203020204" pitchFamily="34" charset="0"/>
                  </a:rPr>
                  <a:t>Request</a:t>
                </a:r>
              </a:p>
            </p:txBody>
          </p:sp>
          <p:cxnSp>
            <p:nvCxnSpPr>
              <p:cNvPr id="54" name="直接箭头连接符 53"/>
              <p:cNvCxnSpPr/>
              <p:nvPr/>
            </p:nvCxnSpPr>
            <p:spPr bwMode="gray">
              <a:xfrm flipH="1" flipV="1">
                <a:off x="5579580" y="4365717"/>
                <a:ext cx="1395988" cy="0"/>
              </a:xfrm>
              <a:prstGeom prst="straightConnector1">
                <a:avLst/>
              </a:prstGeom>
              <a:ln w="190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flipH="1" flipV="1">
                <a:off x="2145695" y="3257612"/>
                <a:ext cx="1477181" cy="946533"/>
              </a:xfrm>
              <a:prstGeom prst="straightConnector1">
                <a:avLst/>
              </a:prstGeom>
              <a:ln w="190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bwMode="gray">
              <a:xfrm flipH="1">
                <a:off x="2341076" y="4597211"/>
                <a:ext cx="1409739" cy="0"/>
              </a:xfrm>
              <a:prstGeom prst="straightConnector1">
                <a:avLst/>
              </a:prstGeom>
              <a:ln w="190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flipH="1">
                <a:off x="2403922" y="4927206"/>
                <a:ext cx="1366415" cy="1117135"/>
              </a:xfrm>
              <a:prstGeom prst="straightConnector1">
                <a:avLst/>
              </a:prstGeom>
              <a:ln w="190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bwMode="gray">
              <a:xfrm>
                <a:off x="2486564" y="3967839"/>
                <a:ext cx="1537528" cy="342757"/>
              </a:xfrm>
              <a:prstGeom prst="rect">
                <a:avLst/>
              </a:prstGeom>
              <a:noFill/>
            </p:spPr>
            <p:txBody>
              <a:bodyPr wrap="square" rtlCol="0">
                <a:spAutoFit/>
              </a:bodyPr>
              <a:lstStyle/>
              <a:p>
                <a:pPr fontAlgn="ctr"/>
                <a:r>
                  <a:rPr lang="en-US" sz="1400" dirty="0">
                    <a:latin typeface="Huawei Sans" panose="020C0503030203020204" pitchFamily="34" charset="0"/>
                  </a:rPr>
                  <a:t>Response</a:t>
                </a:r>
              </a:p>
            </p:txBody>
          </p:sp>
          <p:sp>
            <p:nvSpPr>
              <p:cNvPr id="61" name="文本框 60"/>
              <p:cNvSpPr txBox="1"/>
              <p:nvPr/>
            </p:nvSpPr>
            <p:spPr bwMode="gray">
              <a:xfrm>
                <a:off x="5507006" y="4411917"/>
                <a:ext cx="1537528" cy="342757"/>
              </a:xfrm>
              <a:prstGeom prst="rect">
                <a:avLst/>
              </a:prstGeom>
              <a:noFill/>
            </p:spPr>
            <p:txBody>
              <a:bodyPr wrap="square" rtlCol="0">
                <a:spAutoFit/>
              </a:bodyPr>
              <a:lstStyle/>
              <a:p>
                <a:pPr algn="ctr" fontAlgn="ctr"/>
                <a:r>
                  <a:rPr lang="en-US" sz="1400" dirty="0">
                    <a:latin typeface="Huawei Sans" panose="020C0503030203020204" pitchFamily="34" charset="0"/>
                  </a:rPr>
                  <a:t>Response</a:t>
                </a:r>
              </a:p>
            </p:txBody>
          </p:sp>
        </p:grpSp>
        <p:sp>
          <p:nvSpPr>
            <p:cNvPr id="66" name="文本框 65">
              <a:extLst>
                <a:ext uri="{FF2B5EF4-FFF2-40B4-BE49-F238E27FC236}">
                  <a16:creationId xmlns:a16="http://schemas.microsoft.com/office/drawing/2014/main" xmlns="" id="{4BB50338-4F2F-4CA1-9CF3-9E6DB92F39E5}"/>
                </a:ext>
              </a:extLst>
            </p:cNvPr>
            <p:cNvSpPr txBox="1"/>
            <p:nvPr/>
          </p:nvSpPr>
          <p:spPr bwMode="gray">
            <a:xfrm>
              <a:off x="3103315" y="4767768"/>
              <a:ext cx="2148380" cy="307777"/>
            </a:xfrm>
            <a:prstGeom prst="rect">
              <a:avLst/>
            </a:prstGeom>
            <a:noFill/>
          </p:spPr>
          <p:txBody>
            <a:bodyPr wrap="square" rtlCol="0">
              <a:spAutoFit/>
            </a:bodyPr>
            <a:lstStyle/>
            <a:p>
              <a:pPr fontAlgn="ctr"/>
              <a:r>
                <a:rPr lang="en-US" sz="1400" dirty="0">
                  <a:latin typeface="Huawei Sans" panose="020C0503030203020204" pitchFamily="34" charset="0"/>
                </a:rPr>
                <a:t>PC</a:t>
              </a:r>
            </a:p>
          </p:txBody>
        </p:sp>
        <p:sp>
          <p:nvSpPr>
            <p:cNvPr id="67" name="文本框 66">
              <a:extLst>
                <a:ext uri="{FF2B5EF4-FFF2-40B4-BE49-F238E27FC236}">
                  <a16:creationId xmlns:a16="http://schemas.microsoft.com/office/drawing/2014/main" xmlns="" id="{4BB50338-4F2F-4CA1-9CF3-9E6DB92F39E5}"/>
                </a:ext>
              </a:extLst>
            </p:cNvPr>
            <p:cNvSpPr txBox="1"/>
            <p:nvPr/>
          </p:nvSpPr>
          <p:spPr bwMode="gray">
            <a:xfrm>
              <a:off x="2853034" y="5829611"/>
              <a:ext cx="2148380" cy="307777"/>
            </a:xfrm>
            <a:prstGeom prst="rect">
              <a:avLst/>
            </a:prstGeom>
            <a:noFill/>
          </p:spPr>
          <p:txBody>
            <a:bodyPr wrap="square" rtlCol="0">
              <a:spAutoFit/>
            </a:bodyPr>
            <a:lstStyle/>
            <a:p>
              <a:pPr fontAlgn="ctr"/>
              <a:r>
                <a:rPr lang="en-US" sz="1400" dirty="0">
                  <a:latin typeface="Huawei Sans" panose="020C0503030203020204" pitchFamily="34" charset="0"/>
                </a:rPr>
                <a:t>Android</a:t>
              </a:r>
            </a:p>
          </p:txBody>
        </p:sp>
        <p:sp>
          <p:nvSpPr>
            <p:cNvPr id="68" name="文本框 67">
              <a:extLst>
                <a:ext uri="{FF2B5EF4-FFF2-40B4-BE49-F238E27FC236}">
                  <a16:creationId xmlns:a16="http://schemas.microsoft.com/office/drawing/2014/main" xmlns="" id="{4BB50338-4F2F-4CA1-9CF3-9E6DB92F39E5}"/>
                </a:ext>
              </a:extLst>
            </p:cNvPr>
            <p:cNvSpPr txBox="1"/>
            <p:nvPr/>
          </p:nvSpPr>
          <p:spPr bwMode="gray">
            <a:xfrm>
              <a:off x="3052592" y="3849336"/>
              <a:ext cx="2148380" cy="307777"/>
            </a:xfrm>
            <a:prstGeom prst="rect">
              <a:avLst/>
            </a:prstGeom>
            <a:noFill/>
          </p:spPr>
          <p:txBody>
            <a:bodyPr wrap="square" rtlCol="0">
              <a:spAutoFit/>
            </a:bodyPr>
            <a:lstStyle/>
            <a:p>
              <a:pPr fontAlgn="ctr"/>
              <a:r>
                <a:rPr lang="en-US" sz="1400" dirty="0">
                  <a:latin typeface="Huawei Sans" panose="020C0503030203020204" pitchFamily="34" charset="0"/>
                </a:rPr>
                <a:t>iOS</a:t>
              </a:r>
            </a:p>
          </p:txBody>
        </p:sp>
      </p:grpSp>
    </p:spTree>
    <p:extLst>
      <p:ext uri="{BB962C8B-B14F-4D97-AF65-F5344CB8AC3E}">
        <p14:creationId xmlns:p14="http://schemas.microsoft.com/office/powerpoint/2010/main" val="14080745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SDN Overview</a:t>
            </a:r>
            <a:endParaRPr lang="en-US" dirty="0">
              <a:solidFill>
                <a:schemeClr val="bg1">
                  <a:lumMod val="50000"/>
                </a:schemeClr>
              </a:solidFill>
              <a:sym typeface="Huawei Sans" panose="020C0503030203020204" pitchFamily="34" charset="0"/>
            </a:endParaRPr>
          </a:p>
          <a:p>
            <a:r>
              <a:rPr lang="en-US" b="1" dirty="0">
                <a:sym typeface="Huawei Sans" panose="020C0503030203020204" pitchFamily="34" charset="0"/>
              </a:rPr>
              <a:t>REST and RESTful</a:t>
            </a:r>
          </a:p>
          <a:p>
            <a:pPr lvl="1"/>
            <a:r>
              <a:rPr lang="en-US" dirty="0">
                <a:solidFill>
                  <a:schemeClr val="bg1">
                    <a:lumMod val="50000"/>
                  </a:schemeClr>
                </a:solidFill>
                <a:sym typeface="Huawei Sans" panose="020C0503030203020204" pitchFamily="34" charset="0"/>
              </a:rPr>
              <a:t>Background of REST</a:t>
            </a:r>
          </a:p>
          <a:p>
            <a:pPr lvl="1">
              <a:buSzPct val="60000"/>
              <a:buFont typeface="Wingdings" panose="05000000000000000000" pitchFamily="2" charset="2"/>
              <a:buChar char="n"/>
            </a:pPr>
            <a:r>
              <a:rPr lang="en-US" dirty="0">
                <a:sym typeface="Huawei Sans" panose="020C0503030203020204" pitchFamily="34" charset="0"/>
              </a:rPr>
              <a:t>Overview of REST</a:t>
            </a:r>
          </a:p>
          <a:p>
            <a:r>
              <a:rPr lang="en-US" dirty="0">
                <a:solidFill>
                  <a:schemeClr val="bg1">
                    <a:lumMod val="50000"/>
                  </a:schemeClr>
                </a:solidFill>
                <a:sym typeface="Huawei Sans" panose="020C0503030203020204" pitchFamily="34" charset="0"/>
              </a:rPr>
              <a:t>Working Principle of HTTP</a:t>
            </a:r>
          </a:p>
          <a:p>
            <a:r>
              <a:rPr lang="en-US" dirty="0">
                <a:solidFill>
                  <a:schemeClr val="bg1">
                    <a:lumMod val="50000"/>
                  </a:schemeClr>
                </a:solidFill>
                <a:sym typeface="Huawei Sans" panose="020C0503030203020204" pitchFamily="34" charset="0"/>
              </a:rPr>
              <a:t>Practices in Invoking RESTful APIs</a:t>
            </a:r>
          </a:p>
        </p:txBody>
      </p:sp>
    </p:spTree>
    <p:extLst>
      <p:ext uri="{BB962C8B-B14F-4D97-AF65-F5344CB8AC3E}">
        <p14:creationId xmlns:p14="http://schemas.microsoft.com/office/powerpoint/2010/main" val="3328335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Overview of REST</a:t>
            </a:r>
            <a:endParaRPr lang="en-US" dirty="0"/>
          </a:p>
        </p:txBody>
      </p:sp>
      <p:sp>
        <p:nvSpPr>
          <p:cNvPr id="3" name="内容占位符 2"/>
          <p:cNvSpPr>
            <a:spLocks noGrp="1"/>
          </p:cNvSpPr>
          <p:nvPr>
            <p:ph type="body" sz="quarter" idx="10"/>
          </p:nvPr>
        </p:nvSpPr>
        <p:spPr bwMode="gray"/>
        <p:txBody>
          <a:bodyPr/>
          <a:lstStyle/>
          <a:p>
            <a:r>
              <a:rPr lang="en-US" sz="1800"/>
              <a:t>Representational State Transfer (REST) was proposed by Roy Thomas Fielding, HTTP's leading designer, in his doctoral dissertation in 2000. In short, REST is a design style.</a:t>
            </a:r>
            <a:endParaRPr lang="en-US" sz="1800" dirty="0"/>
          </a:p>
        </p:txBody>
      </p:sp>
      <p:sp>
        <p:nvSpPr>
          <p:cNvPr id="5" name="圆角矩形 4"/>
          <p:cNvSpPr/>
          <p:nvPr/>
        </p:nvSpPr>
        <p:spPr bwMode="gray">
          <a:xfrm>
            <a:off x="6756648" y="3241950"/>
            <a:ext cx="4286490" cy="2576045"/>
          </a:xfrm>
          <a:prstGeom prst="roundRect">
            <a:avLst/>
          </a:prstGeom>
          <a:solidFill>
            <a:srgbClr val="FFFFFF"/>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p:txBody>
      </p:sp>
      <p:sp>
        <p:nvSpPr>
          <p:cNvPr id="6" name="矩形 5"/>
          <p:cNvSpPr/>
          <p:nvPr/>
        </p:nvSpPr>
        <p:spPr bwMode="gray">
          <a:xfrm>
            <a:off x="6881390" y="3328890"/>
            <a:ext cx="4126578" cy="2419124"/>
          </a:xfrm>
          <a:prstGeom prst="rect">
            <a:avLst/>
          </a:prstGeom>
        </p:spPr>
        <p:txBody>
          <a:bodyPr wrap="square">
            <a:spAutoFit/>
          </a:bodyPr>
          <a:lstStyle/>
          <a:p>
            <a:pPr marL="0" lvl="1" fontAlgn="ctr">
              <a:lnSpc>
                <a:spcPct val="140000"/>
              </a:lnSpc>
            </a:pPr>
            <a:r>
              <a:rPr lang="en-US" dirty="0">
                <a:latin typeface="Huawei Sans" panose="020C0503030203020204" pitchFamily="34" charset="0"/>
              </a:rPr>
              <a:t>REST uses the client-server interaction framework and involves the following concepts:</a:t>
            </a:r>
          </a:p>
          <a:p>
            <a:pPr marL="301625" lvl="1" indent="-301625" fontAlgn="ctr">
              <a:lnSpc>
                <a:spcPct val="140000"/>
              </a:lnSpc>
              <a:buFont typeface="Arial" panose="020B0604020202020204" pitchFamily="34" charset="0"/>
              <a:buChar char="•"/>
            </a:pPr>
            <a:r>
              <a:rPr lang="en-US" b="1" dirty="0">
                <a:latin typeface="Huawei Sans" panose="020C0503030203020204" pitchFamily="34" charset="0"/>
              </a:rPr>
              <a:t>Resource</a:t>
            </a:r>
          </a:p>
          <a:p>
            <a:pPr marL="301625" lvl="1" indent="-301625" fontAlgn="ctr">
              <a:lnSpc>
                <a:spcPct val="140000"/>
              </a:lnSpc>
              <a:buFont typeface="Arial" panose="020B0604020202020204" pitchFamily="34" charset="0"/>
              <a:buChar char="•"/>
            </a:pPr>
            <a:r>
              <a:rPr lang="en-US" b="1" dirty="0">
                <a:latin typeface="Huawei Sans" panose="020C0503030203020204" pitchFamily="34" charset="0"/>
              </a:rPr>
              <a:t>Presentation</a:t>
            </a:r>
          </a:p>
          <a:p>
            <a:pPr marL="301625" lvl="1" indent="-301625" fontAlgn="ctr">
              <a:lnSpc>
                <a:spcPct val="140000"/>
              </a:lnSpc>
              <a:buFont typeface="Arial" panose="020B0604020202020204" pitchFamily="34" charset="0"/>
              <a:buChar char="•"/>
            </a:pPr>
            <a:r>
              <a:rPr lang="en-US" b="1" dirty="0">
                <a:latin typeface="Huawei Sans" panose="020C0503030203020204" pitchFamily="34" charset="0"/>
              </a:rPr>
              <a:t>State transfer</a:t>
            </a:r>
          </a:p>
        </p:txBody>
      </p:sp>
      <p:grpSp>
        <p:nvGrpSpPr>
          <p:cNvPr id="7" name="组合 6">
            <a:extLst>
              <a:ext uri="{FF2B5EF4-FFF2-40B4-BE49-F238E27FC236}">
                <a16:creationId xmlns:a16="http://schemas.microsoft.com/office/drawing/2014/main" xmlns="" id="{27FFB66F-7219-4088-83B5-CC93958107E2}"/>
              </a:ext>
            </a:extLst>
          </p:cNvPr>
          <p:cNvGrpSpPr/>
          <p:nvPr/>
        </p:nvGrpSpPr>
        <p:grpSpPr bwMode="gray">
          <a:xfrm>
            <a:off x="883424" y="2183866"/>
            <a:ext cx="5550823" cy="3750770"/>
            <a:chOff x="1235109" y="1746770"/>
            <a:chExt cx="5550823" cy="3750770"/>
          </a:xfrm>
        </p:grpSpPr>
        <p:sp>
          <p:nvSpPr>
            <p:cNvPr id="8" name="矩形 7">
              <a:extLst>
                <a:ext uri="{FF2B5EF4-FFF2-40B4-BE49-F238E27FC236}">
                  <a16:creationId xmlns:a16="http://schemas.microsoft.com/office/drawing/2014/main" xmlns="" id="{A13CFB8C-BCEC-40A7-B353-D1A92BDA6543}"/>
                </a:ext>
              </a:extLst>
            </p:cNvPr>
            <p:cNvSpPr/>
            <p:nvPr/>
          </p:nvSpPr>
          <p:spPr bwMode="gray">
            <a:xfrm>
              <a:off x="1235109" y="1935136"/>
              <a:ext cx="5550823" cy="3562404"/>
            </a:xfrm>
            <a:prstGeom prst="rect">
              <a:avLst/>
            </a:prstGeom>
            <a:solidFill>
              <a:srgbClr val="FFFFFF"/>
            </a:solidFill>
            <a:ln>
              <a:noFill/>
            </a:ln>
          </p:spPr>
        </p:sp>
        <p:sp>
          <p:nvSpPr>
            <p:cNvPr id="9" name="任意多边形 7">
              <a:extLst>
                <a:ext uri="{FF2B5EF4-FFF2-40B4-BE49-F238E27FC236}">
                  <a16:creationId xmlns:a16="http://schemas.microsoft.com/office/drawing/2014/main" xmlns="" id="{C884F2CF-6B32-46A5-BF27-DFBEEEFEC6CD}"/>
                </a:ext>
              </a:extLst>
            </p:cNvPr>
            <p:cNvSpPr/>
            <p:nvPr/>
          </p:nvSpPr>
          <p:spPr bwMode="gray">
            <a:xfrm>
              <a:off x="2117929" y="2225523"/>
              <a:ext cx="2706026" cy="2706330"/>
            </a:xfrm>
            <a:custGeom>
              <a:avLst/>
              <a:gdLst>
                <a:gd name="connsiteX0" fmla="*/ 0 w 2706026"/>
                <a:gd name="connsiteY0" fmla="*/ 1353165 h 2706330"/>
                <a:gd name="connsiteX1" fmla="*/ 1353013 w 2706026"/>
                <a:gd name="connsiteY1" fmla="*/ 0 h 2706330"/>
                <a:gd name="connsiteX2" fmla="*/ 2706026 w 2706026"/>
                <a:gd name="connsiteY2" fmla="*/ 1353165 h 2706330"/>
                <a:gd name="connsiteX3" fmla="*/ 1353013 w 2706026"/>
                <a:gd name="connsiteY3" fmla="*/ 2706330 h 2706330"/>
                <a:gd name="connsiteX4" fmla="*/ 0 w 2706026"/>
                <a:gd name="connsiteY4" fmla="*/ 1353165 h 2706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026" h="2706330">
                  <a:moveTo>
                    <a:pt x="0" y="1353165"/>
                  </a:moveTo>
                  <a:cubicBezTo>
                    <a:pt x="0" y="605833"/>
                    <a:pt x="605765" y="0"/>
                    <a:pt x="1353013" y="0"/>
                  </a:cubicBezTo>
                  <a:cubicBezTo>
                    <a:pt x="2100261" y="0"/>
                    <a:pt x="2706026" y="605833"/>
                    <a:pt x="2706026" y="1353165"/>
                  </a:cubicBezTo>
                  <a:cubicBezTo>
                    <a:pt x="2706026" y="2100497"/>
                    <a:pt x="2100261" y="2706330"/>
                    <a:pt x="1353013" y="2706330"/>
                  </a:cubicBezTo>
                  <a:cubicBezTo>
                    <a:pt x="605765" y="2706330"/>
                    <a:pt x="0" y="2100497"/>
                    <a:pt x="0" y="1353165"/>
                  </a:cubicBezTo>
                  <a:close/>
                </a:path>
              </a:pathLst>
            </a:custGeom>
            <a:solidFill>
              <a:srgbClr val="30B5C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94408" tIns="594453" rIns="594408" bIns="594453" numCol="1" spcCol="1270" anchor="ctr" anchorCtr="0">
              <a:noAutofit/>
            </a:bodyPr>
            <a:lstStyle/>
            <a:p>
              <a:pPr lvl="0" algn="ctr" defTabSz="2311400">
                <a:lnSpc>
                  <a:spcPct val="90000"/>
                </a:lnSpc>
                <a:spcBef>
                  <a:spcPct val="0"/>
                </a:spcBef>
                <a:spcAft>
                  <a:spcPct val="35000"/>
                </a:spcAft>
              </a:pPr>
              <a:r>
                <a:rPr lang="en-US" altLang="zh-CN" sz="3200" kern="1200" dirty="0"/>
                <a:t>REST</a:t>
              </a:r>
              <a:endParaRPr lang="zh-CN" altLang="en-US" sz="3200" kern="1200" dirty="0"/>
            </a:p>
          </p:txBody>
        </p:sp>
        <p:sp>
          <p:nvSpPr>
            <p:cNvPr id="10" name="椭圆 9">
              <a:extLst>
                <a:ext uri="{FF2B5EF4-FFF2-40B4-BE49-F238E27FC236}">
                  <a16:creationId xmlns:a16="http://schemas.microsoft.com/office/drawing/2014/main" xmlns="" id="{F753F421-8743-45B6-9E21-957009B59B0B}"/>
                </a:ext>
              </a:extLst>
            </p:cNvPr>
            <p:cNvSpPr/>
            <p:nvPr/>
          </p:nvSpPr>
          <p:spPr bwMode="gray">
            <a:xfrm>
              <a:off x="4234941" y="2147801"/>
              <a:ext cx="300854" cy="300984"/>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1" name="椭圆 10">
              <a:extLst>
                <a:ext uri="{FF2B5EF4-FFF2-40B4-BE49-F238E27FC236}">
                  <a16:creationId xmlns:a16="http://schemas.microsoft.com/office/drawing/2014/main" xmlns="" id="{7CE11DD5-96EC-4633-A2C3-8598518851EE}"/>
                </a:ext>
              </a:extLst>
            </p:cNvPr>
            <p:cNvSpPr/>
            <p:nvPr/>
          </p:nvSpPr>
          <p:spPr bwMode="gray">
            <a:xfrm>
              <a:off x="2784960" y="5012307"/>
              <a:ext cx="218147" cy="218150"/>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2" name="椭圆 11">
              <a:extLst>
                <a:ext uri="{FF2B5EF4-FFF2-40B4-BE49-F238E27FC236}">
                  <a16:creationId xmlns:a16="http://schemas.microsoft.com/office/drawing/2014/main" xmlns="" id="{0A3353B8-BFD3-4C6E-9A78-CD8E1673E703}"/>
                </a:ext>
              </a:extLst>
            </p:cNvPr>
            <p:cNvSpPr/>
            <p:nvPr/>
          </p:nvSpPr>
          <p:spPr bwMode="gray">
            <a:xfrm>
              <a:off x="4998251" y="3323863"/>
              <a:ext cx="218147" cy="218150"/>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3" name="椭圆 12">
              <a:extLst>
                <a:ext uri="{FF2B5EF4-FFF2-40B4-BE49-F238E27FC236}">
                  <a16:creationId xmlns:a16="http://schemas.microsoft.com/office/drawing/2014/main" xmlns="" id="{DBE55991-3829-4771-A471-2FF225F7EF1F}"/>
                </a:ext>
              </a:extLst>
            </p:cNvPr>
            <p:cNvSpPr/>
            <p:nvPr/>
          </p:nvSpPr>
          <p:spPr bwMode="gray">
            <a:xfrm>
              <a:off x="3955806" y="4962837"/>
              <a:ext cx="300854" cy="300984"/>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4" name="椭圆 13">
              <a:extLst>
                <a:ext uri="{FF2B5EF4-FFF2-40B4-BE49-F238E27FC236}">
                  <a16:creationId xmlns:a16="http://schemas.microsoft.com/office/drawing/2014/main" xmlns="" id="{FD48784A-E5D1-4998-ABA9-33CD9630672A}"/>
                </a:ext>
              </a:extLst>
            </p:cNvPr>
            <p:cNvSpPr/>
            <p:nvPr/>
          </p:nvSpPr>
          <p:spPr bwMode="gray">
            <a:xfrm>
              <a:off x="2739231" y="2762195"/>
              <a:ext cx="218147" cy="218150"/>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5" name="椭圆 14">
              <a:extLst>
                <a:ext uri="{FF2B5EF4-FFF2-40B4-BE49-F238E27FC236}">
                  <a16:creationId xmlns:a16="http://schemas.microsoft.com/office/drawing/2014/main" xmlns="" id="{166E1A30-C511-4CD7-9307-58849D58019B}"/>
                </a:ext>
              </a:extLst>
            </p:cNvPr>
            <p:cNvSpPr/>
            <p:nvPr/>
          </p:nvSpPr>
          <p:spPr bwMode="gray">
            <a:xfrm>
              <a:off x="1936099" y="3884658"/>
              <a:ext cx="218147" cy="218150"/>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6" name="任意多边形 14">
              <a:extLst>
                <a:ext uri="{FF2B5EF4-FFF2-40B4-BE49-F238E27FC236}">
                  <a16:creationId xmlns:a16="http://schemas.microsoft.com/office/drawing/2014/main" xmlns="" id="{D5A260FF-8586-473C-82B7-34291FF7C0AE}"/>
                </a:ext>
              </a:extLst>
            </p:cNvPr>
            <p:cNvSpPr/>
            <p:nvPr/>
          </p:nvSpPr>
          <p:spPr bwMode="gray">
            <a:xfrm>
              <a:off x="1271983" y="2713990"/>
              <a:ext cx="1100173" cy="1099921"/>
            </a:xfrm>
            <a:custGeom>
              <a:avLst/>
              <a:gdLst>
                <a:gd name="connsiteX0" fmla="*/ 0 w 1100173"/>
                <a:gd name="connsiteY0" fmla="*/ 549961 h 1099921"/>
                <a:gd name="connsiteX1" fmla="*/ 550087 w 1100173"/>
                <a:gd name="connsiteY1" fmla="*/ 0 h 1099921"/>
                <a:gd name="connsiteX2" fmla="*/ 1100174 w 1100173"/>
                <a:gd name="connsiteY2" fmla="*/ 549961 h 1099921"/>
                <a:gd name="connsiteX3" fmla="*/ 550087 w 1100173"/>
                <a:gd name="connsiteY3" fmla="*/ 1099922 h 1099921"/>
                <a:gd name="connsiteX4" fmla="*/ 0 w 1100173"/>
                <a:gd name="connsiteY4" fmla="*/ 549961 h 109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173" h="1099921">
                  <a:moveTo>
                    <a:pt x="0" y="549961"/>
                  </a:moveTo>
                  <a:cubicBezTo>
                    <a:pt x="0" y="246226"/>
                    <a:pt x="246282" y="0"/>
                    <a:pt x="550087" y="0"/>
                  </a:cubicBezTo>
                  <a:cubicBezTo>
                    <a:pt x="853892" y="0"/>
                    <a:pt x="1100174" y="246226"/>
                    <a:pt x="1100174" y="549961"/>
                  </a:cubicBezTo>
                  <a:cubicBezTo>
                    <a:pt x="1100174" y="853696"/>
                    <a:pt x="853892" y="1099922"/>
                    <a:pt x="550087" y="1099922"/>
                  </a:cubicBezTo>
                  <a:cubicBezTo>
                    <a:pt x="246282" y="1099922"/>
                    <a:pt x="0" y="853696"/>
                    <a:pt x="0" y="549961"/>
                  </a:cubicBezTo>
                  <a:close/>
                </a:path>
              </a:pathLst>
            </a:cu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37317" tIns="237280" rIns="237317" bIns="237280" numCol="1" spcCol="1270" anchor="ctr" anchorCtr="0">
              <a:noAutofit/>
            </a:bodyPr>
            <a:lstStyle/>
            <a:p>
              <a:pPr lvl="0" algn="ctr" defTabSz="889000">
                <a:lnSpc>
                  <a:spcPct val="90000"/>
                </a:lnSpc>
                <a:spcBef>
                  <a:spcPct val="0"/>
                </a:spcBef>
                <a:spcAft>
                  <a:spcPct val="35000"/>
                </a:spcAft>
              </a:pPr>
              <a:r>
                <a:rPr lang="en-US" altLang="zh-CN" sz="1200" kern="1200" dirty="0"/>
                <a:t>Resource</a:t>
              </a:r>
              <a:endParaRPr lang="zh-CN" altLang="en-US" sz="1200" kern="1200" dirty="0"/>
            </a:p>
          </p:txBody>
        </p:sp>
        <p:sp>
          <p:nvSpPr>
            <p:cNvPr id="17" name="椭圆 16">
              <a:extLst>
                <a:ext uri="{FF2B5EF4-FFF2-40B4-BE49-F238E27FC236}">
                  <a16:creationId xmlns:a16="http://schemas.microsoft.com/office/drawing/2014/main" xmlns="" id="{86521177-C53C-4570-B51B-3A883213E8CB}"/>
                </a:ext>
              </a:extLst>
            </p:cNvPr>
            <p:cNvSpPr/>
            <p:nvPr/>
          </p:nvSpPr>
          <p:spPr bwMode="gray">
            <a:xfrm>
              <a:off x="3357982" y="2539470"/>
              <a:ext cx="300854" cy="300984"/>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8" name="椭圆 17">
              <a:extLst>
                <a:ext uri="{FF2B5EF4-FFF2-40B4-BE49-F238E27FC236}">
                  <a16:creationId xmlns:a16="http://schemas.microsoft.com/office/drawing/2014/main" xmlns="" id="{77B4BC0D-EC09-4249-AEB7-4755560A70DC}"/>
                </a:ext>
              </a:extLst>
            </p:cNvPr>
            <p:cNvSpPr/>
            <p:nvPr/>
          </p:nvSpPr>
          <p:spPr bwMode="gray">
            <a:xfrm>
              <a:off x="1375784" y="4136394"/>
              <a:ext cx="543980" cy="544111"/>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9" name="任意多边形 17">
              <a:extLst>
                <a:ext uri="{FF2B5EF4-FFF2-40B4-BE49-F238E27FC236}">
                  <a16:creationId xmlns:a16="http://schemas.microsoft.com/office/drawing/2014/main" xmlns="" id="{5130CE70-5BDF-4D0E-8437-7DE5AB24090B}"/>
                </a:ext>
              </a:extLst>
            </p:cNvPr>
            <p:cNvSpPr/>
            <p:nvPr/>
          </p:nvSpPr>
          <p:spPr bwMode="gray">
            <a:xfrm>
              <a:off x="4920177" y="1746770"/>
              <a:ext cx="1365655" cy="1365342"/>
            </a:xfrm>
            <a:custGeom>
              <a:avLst/>
              <a:gdLst>
                <a:gd name="connsiteX0" fmla="*/ 0 w 1100173"/>
                <a:gd name="connsiteY0" fmla="*/ 549961 h 1099921"/>
                <a:gd name="connsiteX1" fmla="*/ 550087 w 1100173"/>
                <a:gd name="connsiteY1" fmla="*/ 0 h 1099921"/>
                <a:gd name="connsiteX2" fmla="*/ 1100174 w 1100173"/>
                <a:gd name="connsiteY2" fmla="*/ 549961 h 1099921"/>
                <a:gd name="connsiteX3" fmla="*/ 550087 w 1100173"/>
                <a:gd name="connsiteY3" fmla="*/ 1099922 h 1099921"/>
                <a:gd name="connsiteX4" fmla="*/ 0 w 1100173"/>
                <a:gd name="connsiteY4" fmla="*/ 549961 h 109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173" h="1099921">
                  <a:moveTo>
                    <a:pt x="0" y="549961"/>
                  </a:moveTo>
                  <a:cubicBezTo>
                    <a:pt x="0" y="246226"/>
                    <a:pt x="246282" y="0"/>
                    <a:pt x="550087" y="0"/>
                  </a:cubicBezTo>
                  <a:cubicBezTo>
                    <a:pt x="853892" y="0"/>
                    <a:pt x="1100174" y="246226"/>
                    <a:pt x="1100174" y="549961"/>
                  </a:cubicBezTo>
                  <a:cubicBezTo>
                    <a:pt x="1100174" y="853696"/>
                    <a:pt x="853892" y="1099922"/>
                    <a:pt x="550087" y="1099922"/>
                  </a:cubicBezTo>
                  <a:cubicBezTo>
                    <a:pt x="246282" y="1099922"/>
                    <a:pt x="0" y="853696"/>
                    <a:pt x="0" y="549961"/>
                  </a:cubicBezTo>
                  <a:close/>
                </a:path>
              </a:pathLst>
            </a:cu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37317" tIns="237280" rIns="237317" bIns="237280" numCol="1" spcCol="1270" anchor="ctr" anchorCtr="0">
              <a:noAutofit/>
            </a:bodyPr>
            <a:lstStyle/>
            <a:p>
              <a:pPr lvl="0" algn="ctr" defTabSz="889000">
                <a:lnSpc>
                  <a:spcPct val="90000"/>
                </a:lnSpc>
                <a:spcBef>
                  <a:spcPct val="0"/>
                </a:spcBef>
                <a:spcAft>
                  <a:spcPct val="35000"/>
                </a:spcAft>
              </a:pPr>
              <a:r>
                <a:rPr lang="en-US" altLang="zh-CN" sz="1200" kern="1200" dirty="0"/>
                <a:t>Presentation</a:t>
              </a:r>
              <a:endParaRPr lang="zh-CN" altLang="en-US" sz="1200" kern="1200" dirty="0"/>
            </a:p>
          </p:txBody>
        </p:sp>
        <p:sp>
          <p:nvSpPr>
            <p:cNvPr id="21" name="椭圆 20">
              <a:extLst>
                <a:ext uri="{FF2B5EF4-FFF2-40B4-BE49-F238E27FC236}">
                  <a16:creationId xmlns:a16="http://schemas.microsoft.com/office/drawing/2014/main" xmlns="" id="{361B0B79-1E0A-420F-96A2-0AA23587745F}"/>
                </a:ext>
              </a:extLst>
            </p:cNvPr>
            <p:cNvSpPr/>
            <p:nvPr/>
          </p:nvSpPr>
          <p:spPr bwMode="gray">
            <a:xfrm>
              <a:off x="4610803" y="2955853"/>
              <a:ext cx="300854" cy="300984"/>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2" name="椭圆 21">
              <a:extLst>
                <a:ext uri="{FF2B5EF4-FFF2-40B4-BE49-F238E27FC236}">
                  <a16:creationId xmlns:a16="http://schemas.microsoft.com/office/drawing/2014/main" xmlns="" id="{45E9F59E-B08E-4504-A36A-52630F1F48D1}"/>
                </a:ext>
              </a:extLst>
            </p:cNvPr>
            <p:cNvSpPr/>
            <p:nvPr/>
          </p:nvSpPr>
          <p:spPr bwMode="gray">
            <a:xfrm>
              <a:off x="1673555" y="4803306"/>
              <a:ext cx="218147" cy="218150"/>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3" name="椭圆 22">
              <a:extLst>
                <a:ext uri="{FF2B5EF4-FFF2-40B4-BE49-F238E27FC236}">
                  <a16:creationId xmlns:a16="http://schemas.microsoft.com/office/drawing/2014/main" xmlns="" id="{04E0331E-E5FB-4410-B647-5930DD4DD900}"/>
                </a:ext>
              </a:extLst>
            </p:cNvPr>
            <p:cNvSpPr/>
            <p:nvPr/>
          </p:nvSpPr>
          <p:spPr bwMode="gray">
            <a:xfrm>
              <a:off x="4773138" y="3881232"/>
              <a:ext cx="218147" cy="218150"/>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4" name="任意多边形 22">
              <a:extLst>
                <a:ext uri="{FF2B5EF4-FFF2-40B4-BE49-F238E27FC236}">
                  <a16:creationId xmlns:a16="http://schemas.microsoft.com/office/drawing/2014/main" xmlns="" id="{3D5B6983-9FC0-40BC-BDD3-A28D35C3670E}"/>
                </a:ext>
              </a:extLst>
            </p:cNvPr>
            <p:cNvSpPr/>
            <p:nvPr/>
          </p:nvSpPr>
          <p:spPr bwMode="gray">
            <a:xfrm>
              <a:off x="4628017" y="4311133"/>
              <a:ext cx="1186678" cy="1186406"/>
            </a:xfrm>
            <a:custGeom>
              <a:avLst/>
              <a:gdLst>
                <a:gd name="connsiteX0" fmla="*/ 0 w 1365655"/>
                <a:gd name="connsiteY0" fmla="*/ 682671 h 1365342"/>
                <a:gd name="connsiteX1" fmla="*/ 682828 w 1365655"/>
                <a:gd name="connsiteY1" fmla="*/ 0 h 1365342"/>
                <a:gd name="connsiteX2" fmla="*/ 1365656 w 1365655"/>
                <a:gd name="connsiteY2" fmla="*/ 682671 h 1365342"/>
                <a:gd name="connsiteX3" fmla="*/ 682828 w 1365655"/>
                <a:gd name="connsiteY3" fmla="*/ 1365342 h 1365342"/>
                <a:gd name="connsiteX4" fmla="*/ 0 w 1365655"/>
                <a:gd name="connsiteY4" fmla="*/ 682671 h 136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655" h="1365342">
                  <a:moveTo>
                    <a:pt x="0" y="682671"/>
                  </a:moveTo>
                  <a:cubicBezTo>
                    <a:pt x="0" y="305642"/>
                    <a:pt x="305713" y="0"/>
                    <a:pt x="682828" y="0"/>
                  </a:cubicBezTo>
                  <a:cubicBezTo>
                    <a:pt x="1059943" y="0"/>
                    <a:pt x="1365656" y="305642"/>
                    <a:pt x="1365656" y="682671"/>
                  </a:cubicBezTo>
                  <a:cubicBezTo>
                    <a:pt x="1365656" y="1059700"/>
                    <a:pt x="1059943" y="1365342"/>
                    <a:pt x="682828" y="1365342"/>
                  </a:cubicBezTo>
                  <a:cubicBezTo>
                    <a:pt x="305713" y="1365342"/>
                    <a:pt x="0" y="1059700"/>
                    <a:pt x="0" y="682671"/>
                  </a:cubicBezTo>
                  <a:close/>
                </a:path>
              </a:pathLst>
            </a:cu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76196" tIns="276150" rIns="276196" bIns="276150" numCol="1" spcCol="1270" anchor="ctr" anchorCtr="0">
              <a:noAutofit/>
            </a:bodyPr>
            <a:lstStyle/>
            <a:p>
              <a:pPr lvl="0" algn="ctr"/>
              <a:r>
                <a:rPr lang="en-US" altLang="zh-CN" sz="1400" dirty="0"/>
                <a:t>State transfer</a:t>
              </a:r>
            </a:p>
          </p:txBody>
        </p:sp>
        <p:sp>
          <p:nvSpPr>
            <p:cNvPr id="25" name="椭圆 24">
              <a:extLst>
                <a:ext uri="{FF2B5EF4-FFF2-40B4-BE49-F238E27FC236}">
                  <a16:creationId xmlns:a16="http://schemas.microsoft.com/office/drawing/2014/main" xmlns="" id="{E86C0D77-5EAC-4E5C-A7D5-407593FA9525}"/>
                </a:ext>
              </a:extLst>
            </p:cNvPr>
            <p:cNvSpPr/>
            <p:nvPr/>
          </p:nvSpPr>
          <p:spPr bwMode="gray">
            <a:xfrm>
              <a:off x="5309097" y="4059251"/>
              <a:ext cx="218147" cy="218150"/>
            </a:xfrm>
            <a:prstGeom prst="ellipse">
              <a:avLst/>
            </a:prstGeom>
            <a:solidFill>
              <a:srgbClr val="56C4D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spTree>
    <p:extLst>
      <p:ext uri="{BB962C8B-B14F-4D97-AF65-F5344CB8AC3E}">
        <p14:creationId xmlns:p14="http://schemas.microsoft.com/office/powerpoint/2010/main" val="9908594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REST Concepts - Resource</a:t>
            </a:r>
          </a:p>
        </p:txBody>
      </p:sp>
      <p:sp>
        <p:nvSpPr>
          <p:cNvPr id="8" name="文本占位符 7">
            <a:extLst>
              <a:ext uri="{FF2B5EF4-FFF2-40B4-BE49-F238E27FC236}">
                <a16:creationId xmlns:a16="http://schemas.microsoft.com/office/drawing/2014/main" xmlns="" id="{064E31F1-6D14-456E-83F0-3CF0C219ADF7}"/>
              </a:ext>
            </a:extLst>
          </p:cNvPr>
          <p:cNvSpPr>
            <a:spLocks noGrp="1"/>
          </p:cNvSpPr>
          <p:nvPr>
            <p:ph type="body" sz="quarter" idx="10"/>
          </p:nvPr>
        </p:nvSpPr>
        <p:spPr bwMode="gray">
          <a:xfrm>
            <a:off x="455612" y="1052514"/>
            <a:ext cx="11293476" cy="2214864"/>
          </a:xfrm>
        </p:spPr>
        <p:txBody>
          <a:bodyPr/>
          <a:lstStyle/>
          <a:p>
            <a:r>
              <a:rPr lang="en-US" altLang="zh-CN" sz="1800" dirty="0"/>
              <a:t>A resource is an information entity. All things on the network can be abstracted as resources. Each resource has a URI. For example, ports, network elements (NEs), boards, and equipment rooms are resources.</a:t>
            </a:r>
          </a:p>
          <a:p>
            <a:r>
              <a:rPr lang="en-US" altLang="zh-CN" sz="1800" dirty="0"/>
              <a:t>Resources and operations are the core of REST. The URI is used to locate resources, and HTTP actions (GET, POST, PUT, and DELETE) are used to describe operations.</a:t>
            </a:r>
            <a:endParaRPr lang="zh-CN" altLang="en-US" sz="1800" dirty="0"/>
          </a:p>
        </p:txBody>
      </p:sp>
      <p:grpSp>
        <p:nvGrpSpPr>
          <p:cNvPr id="4" name="组合 3"/>
          <p:cNvGrpSpPr/>
          <p:nvPr/>
        </p:nvGrpSpPr>
        <p:grpSpPr bwMode="gray">
          <a:xfrm>
            <a:off x="3271246" y="4895338"/>
            <a:ext cx="5054044" cy="858542"/>
            <a:chOff x="3418511" y="5205650"/>
            <a:chExt cx="5054044" cy="858542"/>
          </a:xfrm>
        </p:grpSpPr>
        <p:pic>
          <p:nvPicPr>
            <p:cNvPr id="13" name="图片 12" descr="PC.png"/>
            <p:cNvPicPr>
              <a:picLocks noChangeAspect="1"/>
            </p:cNvPicPr>
            <p:nvPr/>
          </p:nvPicPr>
          <p:blipFill>
            <a:blip r:embed="rId3" cstate="print"/>
            <a:stretch>
              <a:fillRect/>
            </a:stretch>
          </p:blipFill>
          <p:spPr bwMode="gray">
            <a:xfrm>
              <a:off x="7664449" y="5443567"/>
              <a:ext cx="808106" cy="620625"/>
            </a:xfrm>
            <a:prstGeom prst="rect">
              <a:avLst/>
            </a:prstGeom>
          </p:spPr>
        </p:pic>
        <p:cxnSp>
          <p:nvCxnSpPr>
            <p:cNvPr id="14" name="直接箭头连接符 13"/>
            <p:cNvCxnSpPr/>
            <p:nvPr/>
          </p:nvCxnSpPr>
          <p:spPr bwMode="gray">
            <a:xfrm flipH="1">
              <a:off x="5176179" y="5753880"/>
              <a:ext cx="2365609" cy="0"/>
            </a:xfrm>
            <a:prstGeom prst="straightConnector1">
              <a:avLst/>
            </a:prstGeom>
            <a:ln w="571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5187330" y="5205650"/>
              <a:ext cx="3137960" cy="461665"/>
            </a:xfrm>
            <a:prstGeom prst="rect">
              <a:avLst/>
            </a:prstGeom>
            <a:noFill/>
          </p:spPr>
          <p:txBody>
            <a:bodyPr wrap="square" rtlCol="0">
              <a:spAutoFit/>
            </a:bodyPr>
            <a:lstStyle/>
            <a:p>
              <a:pPr fontAlgn="ctr">
                <a:lnSpc>
                  <a:spcPct val="150000"/>
                </a:lnSpc>
              </a:pPr>
              <a:r>
                <a:rPr lang="en-US" sz="1600" dirty="0">
                  <a:latin typeface="Huawei Sans" panose="020C0503030203020204" pitchFamily="34" charset="0"/>
                </a:rPr>
                <a:t>GET/POST/PUT/DELETE</a:t>
              </a:r>
            </a:p>
          </p:txBody>
        </p:sp>
        <p:sp>
          <p:nvSpPr>
            <p:cNvPr id="18" name="Freeform 159"/>
            <p:cNvSpPr/>
            <p:nvPr/>
          </p:nvSpPr>
          <p:spPr bwMode="gray">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bwMode="gray">
            <a:xfrm>
              <a:off x="3801379" y="5495104"/>
              <a:ext cx="2305029" cy="461665"/>
            </a:xfrm>
            <a:prstGeom prst="rect">
              <a:avLst/>
            </a:prstGeom>
            <a:noFill/>
          </p:spPr>
          <p:txBody>
            <a:bodyPr wrap="square" rtlCol="0">
              <a:spAutoFit/>
            </a:bodyPr>
            <a:lstStyle/>
            <a:p>
              <a:pPr fontAlgn="ctr"/>
              <a:r>
                <a:rPr lang="en-US" sz="24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sp>
        <p:nvSpPr>
          <p:cNvPr id="20" name="矩形 19">
            <a:extLst>
              <a:ext uri="{FF2B5EF4-FFF2-40B4-BE49-F238E27FC236}">
                <a16:creationId xmlns:a16="http://schemas.microsoft.com/office/drawing/2014/main" xmlns="" id="{F2BD5E42-6004-46A6-934B-FC77C631781E}"/>
              </a:ext>
            </a:extLst>
          </p:cNvPr>
          <p:cNvSpPr/>
          <p:nvPr/>
        </p:nvSpPr>
        <p:spPr bwMode="gray">
          <a:xfrm>
            <a:off x="2736006" y="3375329"/>
            <a:ext cx="1801905" cy="99764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034" fontAlgn="ctr"/>
            <a:r>
              <a:rPr lang="en-US" altLang="zh-CN" sz="1400" b="1" dirty="0">
                <a:solidFill>
                  <a:prstClr val="white"/>
                </a:solidFill>
                <a:latin typeface="Huawei Sans" panose="020C0503030203020204" pitchFamily="34" charset="0"/>
              </a:rPr>
              <a:t>Resource:</a:t>
            </a:r>
          </a:p>
          <a:p>
            <a:pPr lvl="0" defTabSz="914034" fontAlgn="ctr"/>
            <a:r>
              <a:rPr lang="en-US" altLang="zh-CN" sz="1400" b="1" dirty="0">
                <a:solidFill>
                  <a:prstClr val="white"/>
                </a:solidFill>
                <a:latin typeface="Huawei Sans" panose="020C0503030203020204" pitchFamily="34" charset="0"/>
              </a:rPr>
              <a:t>URI for locating resources</a:t>
            </a:r>
          </a:p>
        </p:txBody>
      </p:sp>
      <p:sp>
        <p:nvSpPr>
          <p:cNvPr id="21" name="矩形 20">
            <a:extLst>
              <a:ext uri="{FF2B5EF4-FFF2-40B4-BE49-F238E27FC236}">
                <a16:creationId xmlns:a16="http://schemas.microsoft.com/office/drawing/2014/main" xmlns="" id="{911818E9-9EE0-4236-859F-0EA4A7BE3A45}"/>
              </a:ext>
            </a:extLst>
          </p:cNvPr>
          <p:cNvSpPr/>
          <p:nvPr/>
        </p:nvSpPr>
        <p:spPr bwMode="gray">
          <a:xfrm>
            <a:off x="5002512" y="3375329"/>
            <a:ext cx="1944216" cy="99764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034" fontAlgn="ctr"/>
            <a:r>
              <a:rPr lang="en-US" altLang="zh-CN" sz="1400" dirty="0">
                <a:solidFill>
                  <a:prstClr val="black"/>
                </a:solidFill>
                <a:latin typeface="Huawei Sans" panose="020C0503030203020204" pitchFamily="34" charset="0"/>
              </a:rPr>
              <a:t>Presentation layer:</a:t>
            </a:r>
          </a:p>
          <a:p>
            <a:pPr lvl="0" defTabSz="914034" fontAlgn="ctr"/>
            <a:r>
              <a:rPr lang="en-US" altLang="zh-CN" sz="1400" dirty="0">
                <a:solidFill>
                  <a:prstClr val="black"/>
                </a:solidFill>
                <a:latin typeface="Huawei Sans" panose="020C0503030203020204" pitchFamily="34" charset="0"/>
              </a:rPr>
              <a:t>Format for presenting resources</a:t>
            </a:r>
          </a:p>
        </p:txBody>
      </p:sp>
      <p:sp>
        <p:nvSpPr>
          <p:cNvPr id="22" name="矩形 21">
            <a:extLst>
              <a:ext uri="{FF2B5EF4-FFF2-40B4-BE49-F238E27FC236}">
                <a16:creationId xmlns:a16="http://schemas.microsoft.com/office/drawing/2014/main" xmlns="" id="{8A8FE4A8-17D9-49D0-871C-FDB479E8285C}"/>
              </a:ext>
            </a:extLst>
          </p:cNvPr>
          <p:cNvSpPr/>
          <p:nvPr/>
        </p:nvSpPr>
        <p:spPr bwMode="gray">
          <a:xfrm>
            <a:off x="7411329" y="3375329"/>
            <a:ext cx="2669752" cy="99764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034" fontAlgn="ctr"/>
            <a:r>
              <a:rPr lang="en-US" altLang="zh-CN" sz="1400" dirty="0">
                <a:solidFill>
                  <a:prstClr val="black"/>
                </a:solidFill>
                <a:latin typeface="Huawei Sans" panose="020C0503030203020204" pitchFamily="34" charset="0"/>
              </a:rPr>
              <a:t>State transfer:</a:t>
            </a:r>
          </a:p>
          <a:p>
            <a:pPr lvl="0" defTabSz="914034" fontAlgn="ctr"/>
            <a:r>
              <a:rPr lang="en-US" altLang="zh-CN" sz="1400" dirty="0">
                <a:solidFill>
                  <a:prstClr val="black"/>
                </a:solidFill>
                <a:latin typeface="Huawei Sans" panose="020C0503030203020204" pitchFamily="34" charset="0"/>
              </a:rPr>
              <a:t>HTTP actions for create, read, update, delete (CRUD) operations</a:t>
            </a:r>
          </a:p>
        </p:txBody>
      </p:sp>
    </p:spTree>
    <p:extLst>
      <p:ext uri="{BB962C8B-B14F-4D97-AF65-F5344CB8AC3E}">
        <p14:creationId xmlns:p14="http://schemas.microsoft.com/office/powerpoint/2010/main" val="40219140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REST Concepts - Presentation Layer</a:t>
            </a:r>
          </a:p>
        </p:txBody>
      </p:sp>
      <p:sp>
        <p:nvSpPr>
          <p:cNvPr id="6" name="文本占位符 5">
            <a:extLst>
              <a:ext uri="{FF2B5EF4-FFF2-40B4-BE49-F238E27FC236}">
                <a16:creationId xmlns:a16="http://schemas.microsoft.com/office/drawing/2014/main" xmlns="" id="{A237FFB2-B2A6-414C-866D-243D3DBADB8E}"/>
              </a:ext>
            </a:extLst>
          </p:cNvPr>
          <p:cNvSpPr>
            <a:spLocks noGrp="1"/>
          </p:cNvSpPr>
          <p:nvPr>
            <p:ph type="body" sz="quarter" idx="10"/>
          </p:nvPr>
        </p:nvSpPr>
        <p:spPr bwMode="gray">
          <a:xfrm>
            <a:off x="455612" y="1052514"/>
            <a:ext cx="11293476" cy="1416948"/>
          </a:xfrm>
        </p:spPr>
        <p:txBody>
          <a:bodyPr/>
          <a:lstStyle/>
          <a:p>
            <a:r>
              <a:rPr lang="en-US" altLang="zh-CN" sz="1800" dirty="0"/>
              <a:t>Representation is the way a resource is presented.</a:t>
            </a:r>
          </a:p>
          <a:p>
            <a:r>
              <a:rPr lang="en-US" altLang="zh-CN" sz="1800" dirty="0"/>
              <a:t>For example, a text can be presented in TXT, HTML, XML, JSON, or even binary format; an image can be presented in JPG, PNG, or other formats.</a:t>
            </a:r>
          </a:p>
          <a:p>
            <a:pPr marL="0" indent="0">
              <a:buNone/>
            </a:pPr>
            <a:endParaRPr lang="zh-CN" altLang="en-US" sz="1800" dirty="0"/>
          </a:p>
        </p:txBody>
      </p:sp>
      <p:grpSp>
        <p:nvGrpSpPr>
          <p:cNvPr id="16" name="组合 15">
            <a:extLst>
              <a:ext uri="{FF2B5EF4-FFF2-40B4-BE49-F238E27FC236}">
                <a16:creationId xmlns:a16="http://schemas.microsoft.com/office/drawing/2014/main" xmlns="" id="{C660B597-B014-4FD3-89C9-FA9DF6410772}"/>
              </a:ext>
            </a:extLst>
          </p:cNvPr>
          <p:cNvGrpSpPr/>
          <p:nvPr/>
        </p:nvGrpSpPr>
        <p:grpSpPr bwMode="gray">
          <a:xfrm>
            <a:off x="3271246" y="4895338"/>
            <a:ext cx="5054044" cy="858542"/>
            <a:chOff x="3418511" y="5205650"/>
            <a:chExt cx="5054044" cy="858542"/>
          </a:xfrm>
        </p:grpSpPr>
        <p:pic>
          <p:nvPicPr>
            <p:cNvPr id="19" name="图片 18" descr="PC.png">
              <a:extLst>
                <a:ext uri="{FF2B5EF4-FFF2-40B4-BE49-F238E27FC236}">
                  <a16:creationId xmlns:a16="http://schemas.microsoft.com/office/drawing/2014/main" xmlns="" id="{986F65AB-A304-4E61-824D-3B39C7997921}"/>
                </a:ext>
              </a:extLst>
            </p:cNvPr>
            <p:cNvPicPr>
              <a:picLocks noChangeAspect="1"/>
            </p:cNvPicPr>
            <p:nvPr/>
          </p:nvPicPr>
          <p:blipFill>
            <a:blip r:embed="rId3" cstate="print"/>
            <a:stretch>
              <a:fillRect/>
            </a:stretch>
          </p:blipFill>
          <p:spPr bwMode="gray">
            <a:xfrm>
              <a:off x="7664449" y="5443567"/>
              <a:ext cx="808106" cy="620625"/>
            </a:xfrm>
            <a:prstGeom prst="rect">
              <a:avLst/>
            </a:prstGeom>
          </p:spPr>
        </p:pic>
        <p:cxnSp>
          <p:nvCxnSpPr>
            <p:cNvPr id="20" name="直接箭头连接符 19">
              <a:extLst>
                <a:ext uri="{FF2B5EF4-FFF2-40B4-BE49-F238E27FC236}">
                  <a16:creationId xmlns:a16="http://schemas.microsoft.com/office/drawing/2014/main" xmlns="" id="{DA7DA79E-14EF-4C12-A3A4-ED16A9D531B6}"/>
                </a:ext>
              </a:extLst>
            </p:cNvPr>
            <p:cNvCxnSpPr/>
            <p:nvPr/>
          </p:nvCxnSpPr>
          <p:spPr bwMode="gray">
            <a:xfrm flipH="1">
              <a:off x="5176179" y="5753880"/>
              <a:ext cx="2365609" cy="0"/>
            </a:xfrm>
            <a:prstGeom prst="straightConnector1">
              <a:avLst/>
            </a:prstGeom>
            <a:ln w="571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06B4DC54-0162-499A-8342-FD408EBB685A}"/>
                </a:ext>
              </a:extLst>
            </p:cNvPr>
            <p:cNvSpPr txBox="1"/>
            <p:nvPr/>
          </p:nvSpPr>
          <p:spPr bwMode="gray">
            <a:xfrm>
              <a:off x="5187330" y="5205650"/>
              <a:ext cx="3137960" cy="461665"/>
            </a:xfrm>
            <a:prstGeom prst="rect">
              <a:avLst/>
            </a:prstGeom>
            <a:noFill/>
          </p:spPr>
          <p:txBody>
            <a:bodyPr wrap="square" rtlCol="0">
              <a:spAutoFit/>
            </a:bodyPr>
            <a:lstStyle/>
            <a:p>
              <a:pPr fontAlgn="ctr">
                <a:lnSpc>
                  <a:spcPct val="150000"/>
                </a:lnSpc>
              </a:pPr>
              <a:r>
                <a:rPr lang="en-US" sz="1600" dirty="0">
                  <a:latin typeface="Huawei Sans" panose="020C0503030203020204" pitchFamily="34" charset="0"/>
                </a:rPr>
                <a:t>GET/POST/PUT/DELETE</a:t>
              </a:r>
            </a:p>
          </p:txBody>
        </p:sp>
        <p:sp>
          <p:nvSpPr>
            <p:cNvPr id="22" name="Freeform 159">
              <a:extLst>
                <a:ext uri="{FF2B5EF4-FFF2-40B4-BE49-F238E27FC236}">
                  <a16:creationId xmlns:a16="http://schemas.microsoft.com/office/drawing/2014/main" xmlns="" id="{9F3CE1C3-0195-426E-A09D-C2BEEC4E54EF}"/>
                </a:ext>
              </a:extLst>
            </p:cNvPr>
            <p:cNvSpPr/>
            <p:nvPr/>
          </p:nvSpPr>
          <p:spPr bwMode="gray">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a16="http://schemas.microsoft.com/office/drawing/2014/main" xmlns="" id="{67D76DE5-4152-45B2-885E-E667F4483D62}"/>
                </a:ext>
              </a:extLst>
            </p:cNvPr>
            <p:cNvSpPr txBox="1"/>
            <p:nvPr/>
          </p:nvSpPr>
          <p:spPr bwMode="gray">
            <a:xfrm>
              <a:off x="3801379" y="5495104"/>
              <a:ext cx="2305029" cy="461665"/>
            </a:xfrm>
            <a:prstGeom prst="rect">
              <a:avLst/>
            </a:prstGeom>
            <a:noFill/>
          </p:spPr>
          <p:txBody>
            <a:bodyPr wrap="square" rtlCol="0">
              <a:spAutoFit/>
            </a:bodyPr>
            <a:lstStyle/>
            <a:p>
              <a:pPr fontAlgn="ctr"/>
              <a:r>
                <a:rPr lang="en-US" sz="24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sp>
        <p:nvSpPr>
          <p:cNvPr id="24" name="矩形 23">
            <a:extLst>
              <a:ext uri="{FF2B5EF4-FFF2-40B4-BE49-F238E27FC236}">
                <a16:creationId xmlns:a16="http://schemas.microsoft.com/office/drawing/2014/main" xmlns="" id="{1B2171C0-8892-4154-8132-805C33B81018}"/>
              </a:ext>
            </a:extLst>
          </p:cNvPr>
          <p:cNvSpPr/>
          <p:nvPr/>
        </p:nvSpPr>
        <p:spPr bwMode="gray">
          <a:xfrm>
            <a:off x="2736006" y="3375329"/>
            <a:ext cx="1801905" cy="99764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034" fontAlgn="ctr"/>
            <a:r>
              <a:rPr lang="en-US" altLang="zh-CN" sz="1400" dirty="0">
                <a:solidFill>
                  <a:prstClr val="black"/>
                </a:solidFill>
                <a:latin typeface="Huawei Sans" panose="020C0503030203020204" pitchFamily="34" charset="0"/>
              </a:rPr>
              <a:t>Resource:</a:t>
            </a:r>
          </a:p>
          <a:p>
            <a:pPr defTabSz="914034" fontAlgn="ctr"/>
            <a:r>
              <a:rPr lang="en-US" altLang="zh-CN" sz="1400" dirty="0">
                <a:solidFill>
                  <a:prstClr val="black"/>
                </a:solidFill>
                <a:latin typeface="Huawei Sans" panose="020C0503030203020204" pitchFamily="34" charset="0"/>
              </a:rPr>
              <a:t>URI for </a:t>
            </a:r>
            <a:r>
              <a:rPr lang="en-US" altLang="zh-CN" sz="1400">
                <a:solidFill>
                  <a:prstClr val="black"/>
                </a:solidFill>
                <a:latin typeface="Huawei Sans" panose="020C0503030203020204" pitchFamily="34" charset="0"/>
              </a:rPr>
              <a:t>locating resources</a:t>
            </a:r>
            <a:endParaRPr lang="en-US" altLang="zh-CN" sz="1400" dirty="0">
              <a:solidFill>
                <a:prstClr val="black"/>
              </a:solidFill>
              <a:latin typeface="Huawei Sans" panose="020C0503030203020204" pitchFamily="34" charset="0"/>
            </a:endParaRPr>
          </a:p>
        </p:txBody>
      </p:sp>
      <p:sp>
        <p:nvSpPr>
          <p:cNvPr id="32" name="矩形 31">
            <a:extLst>
              <a:ext uri="{FF2B5EF4-FFF2-40B4-BE49-F238E27FC236}">
                <a16:creationId xmlns:a16="http://schemas.microsoft.com/office/drawing/2014/main" xmlns="" id="{C42227EB-A542-4B07-8FF8-29DC8B39123A}"/>
              </a:ext>
            </a:extLst>
          </p:cNvPr>
          <p:cNvSpPr/>
          <p:nvPr/>
        </p:nvSpPr>
        <p:spPr bwMode="gray">
          <a:xfrm>
            <a:off x="5002512" y="3375329"/>
            <a:ext cx="1944216" cy="99764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034" fontAlgn="ctr"/>
            <a:r>
              <a:rPr lang="en-US" altLang="zh-CN" sz="1400" b="1" dirty="0">
                <a:solidFill>
                  <a:prstClr val="white"/>
                </a:solidFill>
                <a:latin typeface="Huawei Sans" panose="020C0503030203020204" pitchFamily="34" charset="0"/>
              </a:rPr>
              <a:t>Presentation layer:</a:t>
            </a:r>
          </a:p>
          <a:p>
            <a:pPr defTabSz="914034" fontAlgn="ctr"/>
            <a:r>
              <a:rPr lang="en-US" altLang="zh-CN" sz="1400" b="1" dirty="0">
                <a:solidFill>
                  <a:prstClr val="white"/>
                </a:solidFill>
                <a:latin typeface="Huawei Sans" panose="020C0503030203020204" pitchFamily="34" charset="0"/>
              </a:rPr>
              <a:t>Format for presenting resources</a:t>
            </a:r>
          </a:p>
        </p:txBody>
      </p:sp>
      <p:sp>
        <p:nvSpPr>
          <p:cNvPr id="33" name="矩形 32">
            <a:extLst>
              <a:ext uri="{FF2B5EF4-FFF2-40B4-BE49-F238E27FC236}">
                <a16:creationId xmlns:a16="http://schemas.microsoft.com/office/drawing/2014/main" xmlns="" id="{AFD6ABFA-7D04-4F8F-BC3F-E26403FCC6C9}"/>
              </a:ext>
            </a:extLst>
          </p:cNvPr>
          <p:cNvSpPr/>
          <p:nvPr/>
        </p:nvSpPr>
        <p:spPr bwMode="gray">
          <a:xfrm>
            <a:off x="7411329" y="3375329"/>
            <a:ext cx="2669752" cy="99764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034" fontAlgn="ctr"/>
            <a:r>
              <a:rPr lang="en-US" altLang="zh-CN" sz="1400" dirty="0">
                <a:solidFill>
                  <a:prstClr val="black"/>
                </a:solidFill>
                <a:latin typeface="Huawei Sans" panose="020C0503030203020204" pitchFamily="34" charset="0"/>
              </a:rPr>
              <a:t>State transfer:</a:t>
            </a:r>
          </a:p>
          <a:p>
            <a:pPr lvl="0" defTabSz="914034" fontAlgn="ctr"/>
            <a:r>
              <a:rPr lang="en-US" altLang="zh-CN" sz="1400" dirty="0">
                <a:solidFill>
                  <a:prstClr val="black"/>
                </a:solidFill>
                <a:latin typeface="Huawei Sans" panose="020C0503030203020204" pitchFamily="34" charset="0"/>
              </a:rPr>
              <a:t>HTTP actions for create, read, update, delete (CRUD) operations</a:t>
            </a:r>
          </a:p>
        </p:txBody>
      </p:sp>
    </p:spTree>
    <p:extLst>
      <p:ext uri="{BB962C8B-B14F-4D97-AF65-F5344CB8AC3E}">
        <p14:creationId xmlns:p14="http://schemas.microsoft.com/office/powerpoint/2010/main" val="2952236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REST Concepts - Stat</a:t>
            </a:r>
            <a:r>
              <a:rPr lang="en-US" altLang="zh-CN" dirty="0"/>
              <a:t>e</a:t>
            </a:r>
            <a:r>
              <a:rPr lang="en-US" dirty="0"/>
              <a:t> Transfer</a:t>
            </a:r>
          </a:p>
        </p:txBody>
      </p:sp>
      <p:sp>
        <p:nvSpPr>
          <p:cNvPr id="6" name="文本占位符 5">
            <a:extLst>
              <a:ext uri="{FF2B5EF4-FFF2-40B4-BE49-F238E27FC236}">
                <a16:creationId xmlns:a16="http://schemas.microsoft.com/office/drawing/2014/main" xmlns="" id="{34988969-D4BC-4B14-BF6A-1A1AF18528E1}"/>
              </a:ext>
            </a:extLst>
          </p:cNvPr>
          <p:cNvSpPr>
            <a:spLocks noGrp="1"/>
          </p:cNvSpPr>
          <p:nvPr>
            <p:ph type="body" sz="quarter" idx="10"/>
          </p:nvPr>
        </p:nvSpPr>
        <p:spPr bwMode="gray">
          <a:xfrm>
            <a:off x="455612" y="1052514"/>
            <a:ext cx="11293476" cy="2376486"/>
          </a:xfrm>
        </p:spPr>
        <p:txBody>
          <a:bodyPr/>
          <a:lstStyle/>
          <a:p>
            <a:pPr>
              <a:lnSpc>
                <a:spcPct val="120000"/>
              </a:lnSpc>
            </a:pPr>
            <a:r>
              <a:rPr lang="en-US" altLang="zh-CN" sz="1600" dirty="0"/>
              <a:t>Accessing a URI represents an interaction between the client and the server. In this process, data and status changes are involved.</a:t>
            </a:r>
          </a:p>
          <a:p>
            <a:pPr>
              <a:lnSpc>
                <a:spcPct val="120000"/>
              </a:lnSpc>
            </a:pPr>
            <a:r>
              <a:rPr lang="en-US" altLang="zh-CN" sz="1600" dirty="0"/>
              <a:t>Hypertext Transfer Protocol (HTTP) is a stateless protocol. This means that all states are stored on the server side, not on the client side. Therefore, the client performs operations on the server by using a certain </a:t>
            </a:r>
            <a:r>
              <a:rPr lang="en-US" altLang="zh-CN" sz="1600" dirty="0">
                <a:solidFill>
                  <a:srgbClr val="C7000B"/>
                </a:solidFill>
              </a:rPr>
              <a:t>method,</a:t>
            </a:r>
            <a:r>
              <a:rPr lang="en-US" altLang="zh-CN" sz="1600" dirty="0"/>
              <a:t> so that a state transfer occurs on the server. Such a state transfer depends on the presentation layer, so it is called "Representational State Transfer".</a:t>
            </a:r>
          </a:p>
          <a:p>
            <a:pPr>
              <a:lnSpc>
                <a:spcPct val="120000"/>
              </a:lnSpc>
            </a:pPr>
            <a:r>
              <a:rPr lang="en-US" altLang="zh-CN" sz="1600" dirty="0"/>
              <a:t>The method used by the client is </a:t>
            </a:r>
            <a:r>
              <a:rPr lang="en-US" altLang="zh-CN" sz="1600" b="1" dirty="0"/>
              <a:t>HTTP</a:t>
            </a:r>
            <a:r>
              <a:rPr lang="en-US" altLang="zh-CN" sz="1600" dirty="0"/>
              <a:t>.</a:t>
            </a:r>
            <a:endParaRPr lang="zh-CN" altLang="en-US" sz="1600" dirty="0"/>
          </a:p>
        </p:txBody>
      </p:sp>
      <p:grpSp>
        <p:nvGrpSpPr>
          <p:cNvPr id="22" name="组合 21">
            <a:extLst>
              <a:ext uri="{FF2B5EF4-FFF2-40B4-BE49-F238E27FC236}">
                <a16:creationId xmlns:a16="http://schemas.microsoft.com/office/drawing/2014/main" xmlns="" id="{A2395950-D034-4443-8317-BDEF58D80EA0}"/>
              </a:ext>
            </a:extLst>
          </p:cNvPr>
          <p:cNvGrpSpPr/>
          <p:nvPr/>
        </p:nvGrpSpPr>
        <p:grpSpPr bwMode="gray">
          <a:xfrm>
            <a:off x="3271246" y="4895338"/>
            <a:ext cx="5054044" cy="858542"/>
            <a:chOff x="3418511" y="5205650"/>
            <a:chExt cx="5054044" cy="858542"/>
          </a:xfrm>
        </p:grpSpPr>
        <p:pic>
          <p:nvPicPr>
            <p:cNvPr id="23" name="图片 22" descr="PC.png">
              <a:extLst>
                <a:ext uri="{FF2B5EF4-FFF2-40B4-BE49-F238E27FC236}">
                  <a16:creationId xmlns:a16="http://schemas.microsoft.com/office/drawing/2014/main" xmlns="" id="{1EB125D5-04B2-47E5-B13E-3C1C43DBB7E1}"/>
                </a:ext>
              </a:extLst>
            </p:cNvPr>
            <p:cNvPicPr>
              <a:picLocks noChangeAspect="1"/>
            </p:cNvPicPr>
            <p:nvPr/>
          </p:nvPicPr>
          <p:blipFill>
            <a:blip r:embed="rId3" cstate="print"/>
            <a:stretch>
              <a:fillRect/>
            </a:stretch>
          </p:blipFill>
          <p:spPr bwMode="gray">
            <a:xfrm>
              <a:off x="7664449" y="5443567"/>
              <a:ext cx="808106" cy="620625"/>
            </a:xfrm>
            <a:prstGeom prst="rect">
              <a:avLst/>
            </a:prstGeom>
          </p:spPr>
        </p:pic>
        <p:cxnSp>
          <p:nvCxnSpPr>
            <p:cNvPr id="24" name="直接箭头连接符 23">
              <a:extLst>
                <a:ext uri="{FF2B5EF4-FFF2-40B4-BE49-F238E27FC236}">
                  <a16:creationId xmlns:a16="http://schemas.microsoft.com/office/drawing/2014/main" xmlns="" id="{4D716EE3-482A-4CD3-83A7-AE4E8E4953F5}"/>
                </a:ext>
              </a:extLst>
            </p:cNvPr>
            <p:cNvCxnSpPr/>
            <p:nvPr/>
          </p:nvCxnSpPr>
          <p:spPr bwMode="gray">
            <a:xfrm flipH="1">
              <a:off x="5176179" y="5753880"/>
              <a:ext cx="2365609" cy="0"/>
            </a:xfrm>
            <a:prstGeom prst="straightConnector1">
              <a:avLst/>
            </a:prstGeom>
            <a:ln w="57150">
              <a:solidFill>
                <a:srgbClr val="94DAE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B87756A6-518C-4381-827F-97531FCD9D18}"/>
                </a:ext>
              </a:extLst>
            </p:cNvPr>
            <p:cNvSpPr txBox="1"/>
            <p:nvPr/>
          </p:nvSpPr>
          <p:spPr bwMode="gray">
            <a:xfrm>
              <a:off x="5187330" y="5205650"/>
              <a:ext cx="3137960" cy="461665"/>
            </a:xfrm>
            <a:prstGeom prst="rect">
              <a:avLst/>
            </a:prstGeom>
            <a:noFill/>
          </p:spPr>
          <p:txBody>
            <a:bodyPr wrap="square" rtlCol="0">
              <a:spAutoFit/>
            </a:bodyPr>
            <a:lstStyle/>
            <a:p>
              <a:pPr fontAlgn="ctr">
                <a:lnSpc>
                  <a:spcPct val="150000"/>
                </a:lnSpc>
              </a:pPr>
              <a:r>
                <a:rPr lang="en-US" sz="1600" dirty="0">
                  <a:latin typeface="Huawei Sans" panose="020C0503030203020204" pitchFamily="34" charset="0"/>
                </a:rPr>
                <a:t>GET/POST/PUT/DELETE</a:t>
              </a:r>
            </a:p>
          </p:txBody>
        </p:sp>
        <p:sp>
          <p:nvSpPr>
            <p:cNvPr id="27" name="Freeform 159">
              <a:extLst>
                <a:ext uri="{FF2B5EF4-FFF2-40B4-BE49-F238E27FC236}">
                  <a16:creationId xmlns:a16="http://schemas.microsoft.com/office/drawing/2014/main" xmlns="" id="{4539E7C4-F7F7-4D81-9683-C24011C186CD}"/>
                </a:ext>
              </a:extLst>
            </p:cNvPr>
            <p:cNvSpPr/>
            <p:nvPr/>
          </p:nvSpPr>
          <p:spPr bwMode="gray">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a16="http://schemas.microsoft.com/office/drawing/2014/main" xmlns="" id="{B41318FC-64C9-408A-A651-7774A3E0D05B}"/>
                </a:ext>
              </a:extLst>
            </p:cNvPr>
            <p:cNvSpPr txBox="1"/>
            <p:nvPr/>
          </p:nvSpPr>
          <p:spPr bwMode="gray">
            <a:xfrm>
              <a:off x="3801379" y="5495104"/>
              <a:ext cx="2305029" cy="461665"/>
            </a:xfrm>
            <a:prstGeom prst="rect">
              <a:avLst/>
            </a:prstGeom>
            <a:noFill/>
          </p:spPr>
          <p:txBody>
            <a:bodyPr wrap="square" rtlCol="0">
              <a:spAutoFit/>
            </a:bodyPr>
            <a:lstStyle/>
            <a:p>
              <a:pPr fontAlgn="ctr"/>
              <a:r>
                <a:rPr lang="en-US" sz="2400" b="1" dirty="0">
                  <a:solidFill>
                    <a:srgbClr val="A6A6A6"/>
                  </a:solidFill>
                  <a:latin typeface="Huawei Sans" panose="020C0503030203020204" pitchFamily="34" charset="0"/>
                  <a:ea typeface="方正兰亭黑简体" panose="02000000000000000000" pitchFamily="2" charset="-122"/>
                  <a:sym typeface="Huawei Sans" panose="020C0503030203020204" pitchFamily="34" charset="0"/>
                </a:rPr>
                <a:t>API</a:t>
              </a:r>
            </a:p>
          </p:txBody>
        </p:sp>
      </p:grpSp>
      <p:sp>
        <p:nvSpPr>
          <p:cNvPr id="31" name="矩形 30">
            <a:extLst>
              <a:ext uri="{FF2B5EF4-FFF2-40B4-BE49-F238E27FC236}">
                <a16:creationId xmlns:a16="http://schemas.microsoft.com/office/drawing/2014/main" xmlns="" id="{2736DF3A-4EB7-4CA4-A166-7D01DB4A92C7}"/>
              </a:ext>
            </a:extLst>
          </p:cNvPr>
          <p:cNvSpPr/>
          <p:nvPr/>
        </p:nvSpPr>
        <p:spPr bwMode="gray">
          <a:xfrm>
            <a:off x="2736006" y="3375329"/>
            <a:ext cx="1801905" cy="99764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034" fontAlgn="ctr"/>
            <a:r>
              <a:rPr lang="en-US" altLang="zh-CN" sz="1400" dirty="0">
                <a:solidFill>
                  <a:prstClr val="black"/>
                </a:solidFill>
                <a:latin typeface="Huawei Sans" panose="020C0503030203020204" pitchFamily="34" charset="0"/>
              </a:rPr>
              <a:t>Resource:</a:t>
            </a:r>
          </a:p>
          <a:p>
            <a:pPr defTabSz="914034" fontAlgn="ctr"/>
            <a:r>
              <a:rPr lang="en-US" altLang="zh-CN" sz="1400" dirty="0">
                <a:solidFill>
                  <a:prstClr val="black"/>
                </a:solidFill>
                <a:latin typeface="Huawei Sans" panose="020C0503030203020204" pitchFamily="34" charset="0"/>
              </a:rPr>
              <a:t>URI for </a:t>
            </a:r>
            <a:r>
              <a:rPr lang="en-US" altLang="zh-CN" sz="1400">
                <a:solidFill>
                  <a:prstClr val="black"/>
                </a:solidFill>
                <a:latin typeface="Huawei Sans" panose="020C0503030203020204" pitchFamily="34" charset="0"/>
              </a:rPr>
              <a:t>locating resources</a:t>
            </a:r>
            <a:endParaRPr lang="en-US" altLang="zh-CN" sz="1400" dirty="0">
              <a:solidFill>
                <a:prstClr val="black"/>
              </a:solidFill>
              <a:latin typeface="Huawei Sans" panose="020C0503030203020204" pitchFamily="34" charset="0"/>
            </a:endParaRPr>
          </a:p>
        </p:txBody>
      </p:sp>
      <p:sp>
        <p:nvSpPr>
          <p:cNvPr id="32" name="矩形 31">
            <a:extLst>
              <a:ext uri="{FF2B5EF4-FFF2-40B4-BE49-F238E27FC236}">
                <a16:creationId xmlns:a16="http://schemas.microsoft.com/office/drawing/2014/main" xmlns="" id="{1E978027-42D5-440A-AE41-CA4E6EA4A5E7}"/>
              </a:ext>
            </a:extLst>
          </p:cNvPr>
          <p:cNvSpPr/>
          <p:nvPr/>
        </p:nvSpPr>
        <p:spPr bwMode="gray">
          <a:xfrm>
            <a:off x="5002512" y="3375329"/>
            <a:ext cx="1944216" cy="99764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034" fontAlgn="ctr"/>
            <a:r>
              <a:rPr lang="en-US" altLang="zh-CN" sz="1400" dirty="0">
                <a:solidFill>
                  <a:prstClr val="black"/>
                </a:solidFill>
                <a:latin typeface="Huawei Sans" panose="020C0503030203020204" pitchFamily="34" charset="0"/>
              </a:rPr>
              <a:t>Presentation layer:</a:t>
            </a:r>
          </a:p>
          <a:p>
            <a:pPr defTabSz="914034" fontAlgn="ctr"/>
            <a:r>
              <a:rPr lang="en-US" altLang="zh-CN" sz="1400" dirty="0">
                <a:solidFill>
                  <a:prstClr val="black"/>
                </a:solidFill>
                <a:latin typeface="Huawei Sans" panose="020C0503030203020204" pitchFamily="34" charset="0"/>
              </a:rPr>
              <a:t>Format for </a:t>
            </a:r>
            <a:r>
              <a:rPr lang="en-US" altLang="zh-CN" sz="1400">
                <a:solidFill>
                  <a:prstClr val="black"/>
                </a:solidFill>
                <a:latin typeface="Huawei Sans" panose="020C0503030203020204" pitchFamily="34" charset="0"/>
              </a:rPr>
              <a:t>presenting resources</a:t>
            </a:r>
            <a:endParaRPr lang="en-US" altLang="zh-CN" sz="1400" dirty="0">
              <a:solidFill>
                <a:prstClr val="black"/>
              </a:solidFill>
              <a:latin typeface="Huawei Sans" panose="020C0503030203020204" pitchFamily="34" charset="0"/>
            </a:endParaRPr>
          </a:p>
        </p:txBody>
      </p:sp>
      <p:sp>
        <p:nvSpPr>
          <p:cNvPr id="33" name="矩形 32">
            <a:extLst>
              <a:ext uri="{FF2B5EF4-FFF2-40B4-BE49-F238E27FC236}">
                <a16:creationId xmlns:a16="http://schemas.microsoft.com/office/drawing/2014/main" xmlns="" id="{92A8E282-682C-40D0-9F59-C15075FDB4AC}"/>
              </a:ext>
            </a:extLst>
          </p:cNvPr>
          <p:cNvSpPr/>
          <p:nvPr/>
        </p:nvSpPr>
        <p:spPr bwMode="gray">
          <a:xfrm>
            <a:off x="7411329" y="3375329"/>
            <a:ext cx="2669752" cy="99764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034" fontAlgn="ctr"/>
            <a:r>
              <a:rPr lang="en-US" altLang="zh-CN" sz="1400" b="1" dirty="0">
                <a:solidFill>
                  <a:prstClr val="white"/>
                </a:solidFill>
                <a:latin typeface="Huawei Sans" panose="020C0503030203020204" pitchFamily="34" charset="0"/>
              </a:rPr>
              <a:t>State transfer:</a:t>
            </a:r>
          </a:p>
          <a:p>
            <a:pPr defTabSz="914034" fontAlgn="ctr"/>
            <a:r>
              <a:rPr lang="en-US" altLang="zh-CN" sz="1400" b="1" dirty="0">
                <a:solidFill>
                  <a:prstClr val="white"/>
                </a:solidFill>
                <a:latin typeface="Huawei Sans" panose="020C0503030203020204" pitchFamily="34" charset="0"/>
              </a:rPr>
              <a:t>HTTP actions for create, read, update, delete (CRUD</a:t>
            </a:r>
            <a:r>
              <a:rPr lang="en-US" altLang="zh-CN" sz="1400" b="1">
                <a:solidFill>
                  <a:prstClr val="white"/>
                </a:solidFill>
                <a:latin typeface="Huawei Sans" panose="020C0503030203020204" pitchFamily="34" charset="0"/>
              </a:rPr>
              <a:t>) operations</a:t>
            </a:r>
            <a:endParaRPr lang="en-US" altLang="zh-CN" sz="1400" b="1" dirty="0">
              <a:solidFill>
                <a:prstClr val="white"/>
              </a:solidFill>
              <a:latin typeface="Huawei Sans" panose="020C0503030203020204" pitchFamily="34" charset="0"/>
            </a:endParaRPr>
          </a:p>
        </p:txBody>
      </p:sp>
    </p:spTree>
    <p:extLst>
      <p:ext uri="{BB962C8B-B14F-4D97-AF65-F5344CB8AC3E}">
        <p14:creationId xmlns:p14="http://schemas.microsoft.com/office/powerpoint/2010/main" val="2772188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RESTful and RESTCONF</a:t>
            </a:r>
            <a:endParaRPr lang="en-US" dirty="0"/>
          </a:p>
        </p:txBody>
      </p:sp>
      <p:sp>
        <p:nvSpPr>
          <p:cNvPr id="8" name="文本占位符 7">
            <a:extLst>
              <a:ext uri="{FF2B5EF4-FFF2-40B4-BE49-F238E27FC236}">
                <a16:creationId xmlns:a16="http://schemas.microsoft.com/office/drawing/2014/main" xmlns="" id="{CBB90D89-9787-4961-8A40-7AAF2DE43715}"/>
              </a:ext>
            </a:extLst>
          </p:cNvPr>
          <p:cNvSpPr>
            <a:spLocks noGrp="1"/>
          </p:cNvSpPr>
          <p:nvPr>
            <p:ph type="body" sz="quarter" idx="10"/>
          </p:nvPr>
        </p:nvSpPr>
        <p:spPr bwMode="gray">
          <a:xfrm>
            <a:off x="455612" y="1052514"/>
            <a:ext cx="11293476" cy="2663824"/>
          </a:xfrm>
        </p:spPr>
        <p:txBody>
          <a:bodyPr/>
          <a:lstStyle/>
          <a:p>
            <a:r>
              <a:rPr lang="en-US" altLang="zh-CN" sz="1600" dirty="0"/>
              <a:t>RESTful APIs comply with the </a:t>
            </a:r>
            <a:r>
              <a:rPr lang="en-US" altLang="zh-CN" sz="1600" b="1" dirty="0"/>
              <a:t>REST design style</a:t>
            </a:r>
            <a:r>
              <a:rPr lang="en-US" altLang="zh-CN" sz="1600" dirty="0"/>
              <a:t>. There are no mandatory requirements on RESTful APIs, and therefore RESTful APIs can be defined freely.</a:t>
            </a:r>
          </a:p>
          <a:p>
            <a:r>
              <a:rPr lang="en-US" altLang="zh-CN" sz="1600" dirty="0"/>
              <a:t>RESTCONF APIs also comply with the </a:t>
            </a:r>
            <a:r>
              <a:rPr lang="en-US" altLang="zh-CN" sz="1600" b="1" dirty="0"/>
              <a:t>REST design style</a:t>
            </a:r>
            <a:r>
              <a:rPr lang="en-US" altLang="zh-CN" sz="1600" dirty="0"/>
              <a:t>. Unlike RESTful APIs, RESTCONF APIs must comply with </a:t>
            </a:r>
            <a:r>
              <a:rPr lang="en-US" altLang="zh-CN" sz="1600" b="1" dirty="0"/>
              <a:t>RFC 8040</a:t>
            </a:r>
            <a:r>
              <a:rPr lang="en-US" altLang="zh-CN" sz="1600" dirty="0"/>
              <a:t> defined by Internet Engineering Task Force (IETF). RFC 8040 defines RESTCONF APIs and their specifications. RESTCONF APIs are based on HTTP and are used to access data defined in Yet Another Next Generation (YANG). RESTCONF allows web applications to access configuration data, status data, and event notifications of network devices in a modular and scalable manner.</a:t>
            </a:r>
            <a:endParaRPr lang="zh-CN" altLang="en-US" sz="1600" dirty="0"/>
          </a:p>
        </p:txBody>
      </p:sp>
      <p:sp>
        <p:nvSpPr>
          <p:cNvPr id="13" name="Right Arrow 157">
            <a:extLst>
              <a:ext uri="{FF2B5EF4-FFF2-40B4-BE49-F238E27FC236}">
                <a16:creationId xmlns:a16="http://schemas.microsoft.com/office/drawing/2014/main" xmlns="" id="{B1869F84-3215-4986-9DDB-97751DEBA642}"/>
              </a:ext>
            </a:extLst>
          </p:cNvPr>
          <p:cNvSpPr/>
          <p:nvPr/>
        </p:nvSpPr>
        <p:spPr bwMode="gray">
          <a:xfrm>
            <a:off x="7015533" y="4877286"/>
            <a:ext cx="695687" cy="353059"/>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a16="http://schemas.microsoft.com/office/drawing/2014/main" xmlns="" id="{BD4ABA3F-07DD-4A74-9856-7A5ADFE8C813}"/>
              </a:ext>
            </a:extLst>
          </p:cNvPr>
          <p:cNvSpPr txBox="1"/>
          <p:nvPr/>
        </p:nvSpPr>
        <p:spPr bwMode="gray">
          <a:xfrm>
            <a:off x="4959177" y="3946719"/>
            <a:ext cx="3626462" cy="369332"/>
          </a:xfrm>
          <a:prstGeom prst="rect">
            <a:avLst/>
          </a:prstGeom>
          <a:noFill/>
        </p:spPr>
        <p:txBody>
          <a:bodyPr wrap="square" rtlCol="0">
            <a:spAutoFit/>
          </a:bodyPr>
          <a:lstStyle/>
          <a:p>
            <a:r>
              <a:rPr lang="en-US" altLang="zh-CN" b="1" dirty="0"/>
              <a:t>REST</a:t>
            </a:r>
            <a:r>
              <a:rPr lang="en-US" altLang="zh-CN" dirty="0"/>
              <a:t> + </a:t>
            </a:r>
            <a:r>
              <a:rPr lang="en-US" altLang="zh-CN" b="1" dirty="0"/>
              <a:t>Conf</a:t>
            </a:r>
            <a:r>
              <a:rPr lang="en-US" altLang="zh-CN" dirty="0"/>
              <a:t>iguration</a:t>
            </a:r>
            <a:endParaRPr lang="zh-CN" altLang="en-US" dirty="0"/>
          </a:p>
        </p:txBody>
      </p:sp>
      <p:sp>
        <p:nvSpPr>
          <p:cNvPr id="15" name="矩形 14">
            <a:extLst>
              <a:ext uri="{FF2B5EF4-FFF2-40B4-BE49-F238E27FC236}">
                <a16:creationId xmlns:a16="http://schemas.microsoft.com/office/drawing/2014/main" xmlns="" id="{7AE950AC-32A7-456E-ABC2-90481590D361}"/>
              </a:ext>
            </a:extLst>
          </p:cNvPr>
          <p:cNvSpPr/>
          <p:nvPr/>
        </p:nvSpPr>
        <p:spPr bwMode="gray">
          <a:xfrm>
            <a:off x="2745509" y="4848804"/>
            <a:ext cx="1686472" cy="47402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44F13D10-5337-45BE-AC82-1765A9158FAE}"/>
              </a:ext>
            </a:extLst>
          </p:cNvPr>
          <p:cNvSpPr txBox="1"/>
          <p:nvPr/>
        </p:nvSpPr>
        <p:spPr bwMode="gray">
          <a:xfrm>
            <a:off x="3014581" y="4917318"/>
            <a:ext cx="1578349" cy="338554"/>
          </a:xfrm>
          <a:prstGeom prst="rect">
            <a:avLst/>
          </a:prstGeom>
          <a:noFill/>
        </p:spPr>
        <p:txBody>
          <a:bodyPr wrap="square" rtlCol="0">
            <a:spAutoFit/>
          </a:bodyPr>
          <a:lstStyle/>
          <a:p>
            <a:r>
              <a:rPr lang="en-US" altLang="zh-CN" sz="1600" dirty="0"/>
              <a:t>REST style</a:t>
            </a:r>
            <a:endParaRPr lang="zh-CN" altLang="en-US" sz="1600" dirty="0"/>
          </a:p>
        </p:txBody>
      </p:sp>
      <p:sp>
        <p:nvSpPr>
          <p:cNvPr id="18" name="矩形 17">
            <a:extLst>
              <a:ext uri="{FF2B5EF4-FFF2-40B4-BE49-F238E27FC236}">
                <a16:creationId xmlns:a16="http://schemas.microsoft.com/office/drawing/2014/main" xmlns="" id="{71DFF4AA-13A9-4424-A902-93902CD862B8}"/>
              </a:ext>
            </a:extLst>
          </p:cNvPr>
          <p:cNvSpPr/>
          <p:nvPr/>
        </p:nvSpPr>
        <p:spPr bwMode="gray">
          <a:xfrm>
            <a:off x="5252764" y="4848804"/>
            <a:ext cx="1686472" cy="47402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F729A4DF-B488-4723-B360-B2CB587BC224}"/>
              </a:ext>
            </a:extLst>
          </p:cNvPr>
          <p:cNvSpPr txBox="1"/>
          <p:nvPr/>
        </p:nvSpPr>
        <p:spPr bwMode="gray">
          <a:xfrm>
            <a:off x="5551459" y="4917318"/>
            <a:ext cx="1578349" cy="338554"/>
          </a:xfrm>
          <a:prstGeom prst="rect">
            <a:avLst/>
          </a:prstGeom>
          <a:noFill/>
        </p:spPr>
        <p:txBody>
          <a:bodyPr wrap="square" rtlCol="0">
            <a:spAutoFit/>
          </a:bodyPr>
          <a:lstStyle/>
          <a:p>
            <a:r>
              <a:rPr lang="en-US" altLang="zh-CN" sz="1600"/>
              <a:t>RFC8040</a:t>
            </a:r>
            <a:endParaRPr lang="zh-CN" altLang="en-US" sz="1600"/>
          </a:p>
        </p:txBody>
      </p:sp>
      <p:sp>
        <p:nvSpPr>
          <p:cNvPr id="21" name="矩形 20">
            <a:extLst>
              <a:ext uri="{FF2B5EF4-FFF2-40B4-BE49-F238E27FC236}">
                <a16:creationId xmlns:a16="http://schemas.microsoft.com/office/drawing/2014/main" xmlns="" id="{5607880E-DA69-453A-96C0-0031B3DDC9BE}"/>
              </a:ext>
            </a:extLst>
          </p:cNvPr>
          <p:cNvSpPr/>
          <p:nvPr/>
        </p:nvSpPr>
        <p:spPr bwMode="gray">
          <a:xfrm>
            <a:off x="7984852" y="4865610"/>
            <a:ext cx="1686472" cy="47402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131D0910-B4DE-46DB-8446-21122DF44EF1}"/>
              </a:ext>
            </a:extLst>
          </p:cNvPr>
          <p:cNvSpPr txBox="1"/>
          <p:nvPr/>
        </p:nvSpPr>
        <p:spPr bwMode="gray">
          <a:xfrm>
            <a:off x="8175424" y="4916541"/>
            <a:ext cx="1578349" cy="338554"/>
          </a:xfrm>
          <a:prstGeom prst="rect">
            <a:avLst/>
          </a:prstGeom>
          <a:noFill/>
        </p:spPr>
        <p:txBody>
          <a:bodyPr wrap="square" rtlCol="0">
            <a:spAutoFit/>
          </a:bodyPr>
          <a:lstStyle/>
          <a:p>
            <a:r>
              <a:rPr lang="en-US" altLang="zh-CN" sz="1600"/>
              <a:t>RESTCONF</a:t>
            </a:r>
            <a:endParaRPr lang="zh-CN" altLang="en-US" sz="1600"/>
          </a:p>
        </p:txBody>
      </p:sp>
      <p:sp>
        <p:nvSpPr>
          <p:cNvPr id="23" name="任意多边形 15">
            <a:extLst>
              <a:ext uri="{FF2B5EF4-FFF2-40B4-BE49-F238E27FC236}">
                <a16:creationId xmlns:a16="http://schemas.microsoft.com/office/drawing/2014/main" xmlns="" id="{5841E12C-9BEB-4C05-9386-89C61CBB1DB2}"/>
              </a:ext>
            </a:extLst>
          </p:cNvPr>
          <p:cNvSpPr/>
          <p:nvPr/>
        </p:nvSpPr>
        <p:spPr bwMode="gray">
          <a:xfrm>
            <a:off x="4549685" y="4852777"/>
            <a:ext cx="512507" cy="499693"/>
          </a:xfrm>
          <a:custGeom>
            <a:avLst/>
            <a:gdLst>
              <a:gd name="connsiteX0" fmla="*/ 49566 w 373939"/>
              <a:gd name="connsiteY0" fmla="*/ 142994 h 373939"/>
              <a:gd name="connsiteX1" fmla="*/ 142994 w 373939"/>
              <a:gd name="connsiteY1" fmla="*/ 142994 h 373939"/>
              <a:gd name="connsiteX2" fmla="*/ 142994 w 373939"/>
              <a:gd name="connsiteY2" fmla="*/ 49566 h 373939"/>
              <a:gd name="connsiteX3" fmla="*/ 230945 w 373939"/>
              <a:gd name="connsiteY3" fmla="*/ 49566 h 373939"/>
              <a:gd name="connsiteX4" fmla="*/ 230945 w 373939"/>
              <a:gd name="connsiteY4" fmla="*/ 142994 h 373939"/>
              <a:gd name="connsiteX5" fmla="*/ 324373 w 373939"/>
              <a:gd name="connsiteY5" fmla="*/ 142994 h 373939"/>
              <a:gd name="connsiteX6" fmla="*/ 324373 w 373939"/>
              <a:gd name="connsiteY6" fmla="*/ 230945 h 373939"/>
              <a:gd name="connsiteX7" fmla="*/ 230945 w 373939"/>
              <a:gd name="connsiteY7" fmla="*/ 230945 h 373939"/>
              <a:gd name="connsiteX8" fmla="*/ 230945 w 373939"/>
              <a:gd name="connsiteY8" fmla="*/ 324373 h 373939"/>
              <a:gd name="connsiteX9" fmla="*/ 142994 w 373939"/>
              <a:gd name="connsiteY9" fmla="*/ 324373 h 373939"/>
              <a:gd name="connsiteX10" fmla="*/ 142994 w 373939"/>
              <a:gd name="connsiteY10" fmla="*/ 230945 h 373939"/>
              <a:gd name="connsiteX11" fmla="*/ 49566 w 373939"/>
              <a:gd name="connsiteY11" fmla="*/ 230945 h 373939"/>
              <a:gd name="connsiteX12" fmla="*/ 49566 w 373939"/>
              <a:gd name="connsiteY12" fmla="*/ 142994 h 37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3939" h="373939">
                <a:moveTo>
                  <a:pt x="49566" y="142994"/>
                </a:moveTo>
                <a:lnTo>
                  <a:pt x="142994" y="142994"/>
                </a:lnTo>
                <a:lnTo>
                  <a:pt x="142994" y="49566"/>
                </a:lnTo>
                <a:lnTo>
                  <a:pt x="230945" y="49566"/>
                </a:lnTo>
                <a:lnTo>
                  <a:pt x="230945" y="142994"/>
                </a:lnTo>
                <a:lnTo>
                  <a:pt x="324373" y="142994"/>
                </a:lnTo>
                <a:lnTo>
                  <a:pt x="324373" y="230945"/>
                </a:lnTo>
                <a:lnTo>
                  <a:pt x="230945" y="230945"/>
                </a:lnTo>
                <a:lnTo>
                  <a:pt x="230945" y="324373"/>
                </a:lnTo>
                <a:lnTo>
                  <a:pt x="142994" y="324373"/>
                </a:lnTo>
                <a:lnTo>
                  <a:pt x="142994" y="230945"/>
                </a:lnTo>
                <a:lnTo>
                  <a:pt x="49566" y="230945"/>
                </a:lnTo>
                <a:lnTo>
                  <a:pt x="49566" y="142994"/>
                </a:lnTo>
                <a:close/>
              </a:path>
            </a:pathLst>
          </a:custGeom>
          <a:solidFill>
            <a:srgbClr val="BEE9EE"/>
          </a:solidFill>
          <a:ln>
            <a:solidFill>
              <a:srgbClr val="56C4D2"/>
            </a:solidFill>
          </a:ln>
          <a:effectLst/>
        </p:spPr>
        <p:txBody>
          <a:bodyPr spcFirstLastPara="0" vert="horz" wrap="square" lIns="49566" tIns="142994" rIns="49566" bIns="142994" numCol="1" spcCol="1270" anchor="ctr" anchorCtr="0">
            <a:noAutofit/>
          </a:bodyPr>
          <a:lstStyle/>
          <a:p>
            <a:pPr marL="0" marR="0" lvl="0" indent="0" algn="ctr" defTabSz="222250" eaLnBrk="1" fontAlgn="auto" latinLnBrk="0" hangingPunct="1">
              <a:lnSpc>
                <a:spcPct val="90000"/>
              </a:lnSpc>
              <a:spcBef>
                <a:spcPct val="0"/>
              </a:spcBef>
              <a:spcAft>
                <a:spcPct val="3500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Huawei Sans"/>
              <a:ea typeface="方正兰亭黑简体"/>
              <a:cs typeface="+mn-cs"/>
            </a:endParaRPr>
          </a:p>
        </p:txBody>
      </p:sp>
    </p:spTree>
    <p:extLst>
      <p:ext uri="{BB962C8B-B14F-4D97-AF65-F5344CB8AC3E}">
        <p14:creationId xmlns:p14="http://schemas.microsoft.com/office/powerpoint/2010/main" val="27710233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gray">
          <a:xfrm>
            <a:off x="851800" y="2130982"/>
            <a:ext cx="3766044" cy="2846427"/>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t>Defining RESTful APIs</a:t>
            </a:r>
            <a:endParaRPr lang="en-US" dirty="0"/>
          </a:p>
        </p:txBody>
      </p:sp>
      <p:sp>
        <p:nvSpPr>
          <p:cNvPr id="4" name="文本占位符 3">
            <a:extLst>
              <a:ext uri="{FF2B5EF4-FFF2-40B4-BE49-F238E27FC236}">
                <a16:creationId xmlns:a16="http://schemas.microsoft.com/office/drawing/2014/main" xmlns="" id="{4330BF09-6111-4C4F-8AF0-9F71EDB03011}"/>
              </a:ext>
            </a:extLst>
          </p:cNvPr>
          <p:cNvSpPr>
            <a:spLocks noGrp="1"/>
          </p:cNvSpPr>
          <p:nvPr>
            <p:ph type="body" sz="quarter" idx="10"/>
          </p:nvPr>
        </p:nvSpPr>
        <p:spPr bwMode="gray">
          <a:xfrm>
            <a:off x="455612" y="1052514"/>
            <a:ext cx="11293476" cy="510474"/>
          </a:xfrm>
        </p:spPr>
        <p:txBody>
          <a:bodyPr/>
          <a:lstStyle/>
          <a:p>
            <a:r>
              <a:rPr lang="en-US" altLang="zh-CN" sz="1800" dirty="0">
                <a:cs typeface="Arial" panose="020B0604020202020204" pitchFamily="34" charset="0"/>
              </a:rPr>
              <a:t>What is the content defined when we define RESTful APIs?</a:t>
            </a:r>
            <a:endParaRPr lang="zh-CN" altLang="en-US" sz="1800" dirty="0"/>
          </a:p>
        </p:txBody>
      </p:sp>
      <p:sp>
        <p:nvSpPr>
          <p:cNvPr id="7" name="圆角矩形 6"/>
          <p:cNvSpPr/>
          <p:nvPr/>
        </p:nvSpPr>
        <p:spPr bwMode="gray">
          <a:xfrm>
            <a:off x="1116360" y="2512939"/>
            <a:ext cx="1168454" cy="576000"/>
          </a:xfrm>
          <a:prstGeom prst="roundRect">
            <a:avLst>
              <a:gd name="adj" fmla="val 15000"/>
            </a:avLst>
          </a:prstGeom>
          <a:solidFill>
            <a:schemeClr val="bg1"/>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URI</a:t>
            </a:r>
          </a:p>
        </p:txBody>
      </p:sp>
      <p:sp>
        <p:nvSpPr>
          <p:cNvPr id="8" name="圆角矩形 7"/>
          <p:cNvSpPr/>
          <p:nvPr/>
        </p:nvSpPr>
        <p:spPr bwMode="gray">
          <a:xfrm>
            <a:off x="2885550" y="2512939"/>
            <a:ext cx="1168454" cy="576000"/>
          </a:xfrm>
          <a:prstGeom prst="roundRect">
            <a:avLst>
              <a:gd name="adj" fmla="val 15000"/>
            </a:avLst>
          </a:prstGeom>
          <a:solidFill>
            <a:schemeClr val="bg1"/>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Request method</a:t>
            </a:r>
          </a:p>
        </p:txBody>
      </p:sp>
      <p:sp>
        <p:nvSpPr>
          <p:cNvPr id="9" name="圆角矩形 8"/>
          <p:cNvSpPr/>
          <p:nvPr/>
        </p:nvSpPr>
        <p:spPr bwMode="gray">
          <a:xfrm>
            <a:off x="1116360" y="3277302"/>
            <a:ext cx="1168454" cy="576000"/>
          </a:xfrm>
          <a:prstGeom prst="roundRect">
            <a:avLst>
              <a:gd name="adj" fmla="val 15000"/>
            </a:avLst>
          </a:prstGeom>
          <a:solidFill>
            <a:schemeClr val="bg1"/>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header</a:t>
            </a:r>
          </a:p>
        </p:txBody>
      </p:sp>
      <p:sp>
        <p:nvSpPr>
          <p:cNvPr id="10" name="圆角矩形 9"/>
          <p:cNvSpPr/>
          <p:nvPr/>
        </p:nvSpPr>
        <p:spPr bwMode="gray">
          <a:xfrm>
            <a:off x="1116360" y="4041665"/>
            <a:ext cx="1168454" cy="576000"/>
          </a:xfrm>
          <a:prstGeom prst="roundRect">
            <a:avLst>
              <a:gd name="adj" fmla="val 15000"/>
            </a:avLst>
          </a:prstGeom>
          <a:solidFill>
            <a:schemeClr val="bg1"/>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body</a:t>
            </a:r>
          </a:p>
        </p:txBody>
      </p:sp>
      <p:sp>
        <p:nvSpPr>
          <p:cNvPr id="11" name="圆角矩形 10"/>
          <p:cNvSpPr/>
          <p:nvPr/>
        </p:nvSpPr>
        <p:spPr bwMode="gray">
          <a:xfrm>
            <a:off x="2885550" y="3277302"/>
            <a:ext cx="1168454" cy="576000"/>
          </a:xfrm>
          <a:prstGeom prst="roundRect">
            <a:avLst>
              <a:gd name="adj" fmla="val 15000"/>
            </a:avLst>
          </a:prstGeom>
          <a:solidFill>
            <a:schemeClr val="bg1"/>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Status code</a:t>
            </a:r>
          </a:p>
        </p:txBody>
      </p:sp>
      <p:sp>
        <p:nvSpPr>
          <p:cNvPr id="23" name="圆角矩形 22"/>
          <p:cNvSpPr/>
          <p:nvPr/>
        </p:nvSpPr>
        <p:spPr bwMode="gray">
          <a:xfrm>
            <a:off x="1995620" y="5279438"/>
            <a:ext cx="8200760" cy="846542"/>
          </a:xfrm>
          <a:prstGeom prst="roundRect">
            <a:avLst>
              <a:gd name="adj" fmla="val 15000"/>
            </a:avLst>
          </a:prstGeom>
          <a:solidFill>
            <a:schemeClr val="bg1"/>
          </a:solidFill>
          <a:ln w="19050" cap="flat" cmpd="sng" algn="ctr">
            <a:solidFill>
              <a:schemeClr val="tx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1219304">
              <a:lnSpc>
                <a:spcPct val="125000"/>
              </a:lnSpc>
              <a:spcAft>
                <a:spcPts val="600"/>
              </a:spcAft>
            </a:pPr>
            <a:r>
              <a:rPr lang="en-US" sz="1600" dirty="0"/>
              <a:t>All the preceding fields are contained in HTTP packets. Therefore, REST makes full use or heavily relies on HTTP.</a:t>
            </a:r>
          </a:p>
        </p:txBody>
      </p:sp>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77376" y="3193050"/>
            <a:ext cx="836971" cy="659158"/>
          </a:xfrm>
          <a:prstGeom prst="rect">
            <a:avLst/>
          </a:prstGeom>
        </p:spPr>
      </p:pic>
      <p:pic>
        <p:nvPicPr>
          <p:cNvPr id="25" name="图片 24" descr="笔记本电脑.png"/>
          <p:cNvPicPr>
            <a:picLocks noChangeAspect="1"/>
          </p:cNvPicPr>
          <p:nvPr/>
        </p:nvPicPr>
        <p:blipFill>
          <a:blip r:embed="rId4" cstate="print"/>
          <a:stretch>
            <a:fillRect/>
          </a:stretch>
        </p:blipFill>
        <p:spPr bwMode="gray">
          <a:xfrm>
            <a:off x="6594917" y="3225154"/>
            <a:ext cx="968153" cy="606958"/>
          </a:xfrm>
          <a:prstGeom prst="rect">
            <a:avLst/>
          </a:prstGeom>
        </p:spPr>
      </p:pic>
      <p:cxnSp>
        <p:nvCxnSpPr>
          <p:cNvPr id="27" name="直接箭头连接符 26">
            <a:extLst>
              <a:ext uri="{FF2B5EF4-FFF2-40B4-BE49-F238E27FC236}">
                <a16:creationId xmlns:a16="http://schemas.microsoft.com/office/drawing/2014/main" xmlns="" id="{BA877C97-A666-4A1C-8CE5-234683096791}"/>
              </a:ext>
            </a:extLst>
          </p:cNvPr>
          <p:cNvCxnSpPr>
            <a:cxnSpLocks/>
          </p:cNvCxnSpPr>
          <p:nvPr/>
        </p:nvCxnSpPr>
        <p:spPr bwMode="gray">
          <a:xfrm>
            <a:off x="7685212" y="3314966"/>
            <a:ext cx="1749923" cy="0"/>
          </a:xfrm>
          <a:prstGeom prst="straightConnector1">
            <a:avLst/>
          </a:prstGeom>
          <a:ln w="571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7708955" y="3711249"/>
            <a:ext cx="1645308" cy="338554"/>
          </a:xfrm>
          <a:prstGeom prst="rect">
            <a:avLst/>
          </a:prstGeom>
          <a:noFill/>
        </p:spPr>
        <p:txBody>
          <a:bodyPr wrap="square" rtlCol="0">
            <a:spAutoFit/>
          </a:bodyPr>
          <a:lstStyle/>
          <a:p>
            <a:pPr algn="ctr" fontAlgn="ctr"/>
            <a:r>
              <a:rPr lang="en-US" sz="1600" dirty="0">
                <a:latin typeface="Huawei Sans" panose="020C0503030203020204" pitchFamily="34" charset="0"/>
              </a:rPr>
              <a:t>HTTP response</a:t>
            </a:r>
          </a:p>
        </p:txBody>
      </p:sp>
      <p:cxnSp>
        <p:nvCxnSpPr>
          <p:cNvPr id="29" name="直接箭头连接符 28">
            <a:extLst>
              <a:ext uri="{FF2B5EF4-FFF2-40B4-BE49-F238E27FC236}">
                <a16:creationId xmlns:a16="http://schemas.microsoft.com/office/drawing/2014/main" xmlns="" id="{BA877C97-A666-4A1C-8CE5-234683096791}"/>
              </a:ext>
            </a:extLst>
          </p:cNvPr>
          <p:cNvCxnSpPr>
            <a:cxnSpLocks/>
          </p:cNvCxnSpPr>
          <p:nvPr/>
        </p:nvCxnSpPr>
        <p:spPr bwMode="gray">
          <a:xfrm flipH="1">
            <a:off x="7685212" y="3624474"/>
            <a:ext cx="1749923" cy="0"/>
          </a:xfrm>
          <a:prstGeom prst="straightConnector1">
            <a:avLst/>
          </a:prstGeom>
          <a:ln w="571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7708955" y="2911878"/>
            <a:ext cx="1645308" cy="338554"/>
          </a:xfrm>
          <a:prstGeom prst="rect">
            <a:avLst/>
          </a:prstGeom>
          <a:noFill/>
        </p:spPr>
        <p:txBody>
          <a:bodyPr wrap="square" rtlCol="0">
            <a:spAutoFit/>
          </a:bodyPr>
          <a:lstStyle/>
          <a:p>
            <a:pPr algn="ctr" fontAlgn="ctr"/>
            <a:r>
              <a:rPr lang="en-US" sz="1600" dirty="0">
                <a:latin typeface="Huawei Sans" panose="020C0503030203020204" pitchFamily="34" charset="0"/>
              </a:rPr>
              <a:t>HTTP request</a:t>
            </a:r>
          </a:p>
        </p:txBody>
      </p:sp>
      <p:sp>
        <p:nvSpPr>
          <p:cNvPr id="21" name="等腰三角形 43">
            <a:extLst>
              <a:ext uri="{FF2B5EF4-FFF2-40B4-BE49-F238E27FC236}">
                <a16:creationId xmlns:a16="http://schemas.microsoft.com/office/drawing/2014/main" xmlns="" id="{B781939C-AFDB-4F2B-A932-78C6318A179E}"/>
              </a:ext>
            </a:extLst>
          </p:cNvPr>
          <p:cNvSpPr/>
          <p:nvPr/>
        </p:nvSpPr>
        <p:spPr bwMode="gray">
          <a:xfrm rot="5032534">
            <a:off x="3553618" y="2354722"/>
            <a:ext cx="3255770" cy="2248024"/>
          </a:xfrm>
          <a:custGeom>
            <a:avLst/>
            <a:gdLst>
              <a:gd name="connsiteX0" fmla="*/ 0 w 1885795"/>
              <a:gd name="connsiteY0" fmla="*/ 2358756 h 2358756"/>
              <a:gd name="connsiteX1" fmla="*/ 983725 w 1885795"/>
              <a:gd name="connsiteY1" fmla="*/ 0 h 2358756"/>
              <a:gd name="connsiteX2" fmla="*/ 1885795 w 1885795"/>
              <a:gd name="connsiteY2" fmla="*/ 2358756 h 2358756"/>
              <a:gd name="connsiteX3" fmla="*/ 0 w 1885795"/>
              <a:gd name="connsiteY3" fmla="*/ 2358756 h 2358756"/>
              <a:gd name="connsiteX0" fmla="*/ 0 w 2392583"/>
              <a:gd name="connsiteY0" fmla="*/ 1558439 h 2358756"/>
              <a:gd name="connsiteX1" fmla="*/ 1490513 w 2392583"/>
              <a:gd name="connsiteY1" fmla="*/ 0 h 2358756"/>
              <a:gd name="connsiteX2" fmla="*/ 2392583 w 2392583"/>
              <a:gd name="connsiteY2" fmla="*/ 2358756 h 2358756"/>
              <a:gd name="connsiteX3" fmla="*/ 0 w 2392583"/>
              <a:gd name="connsiteY3" fmla="*/ 1558439 h 2358756"/>
              <a:gd name="connsiteX0" fmla="*/ 0 w 2748757"/>
              <a:gd name="connsiteY0" fmla="*/ 1558439 h 1896276"/>
              <a:gd name="connsiteX1" fmla="*/ 1490513 w 2748757"/>
              <a:gd name="connsiteY1" fmla="*/ 0 h 1896276"/>
              <a:gd name="connsiteX2" fmla="*/ 2748757 w 2748757"/>
              <a:gd name="connsiteY2" fmla="*/ 1896276 h 1896276"/>
              <a:gd name="connsiteX3" fmla="*/ 0 w 2748757"/>
              <a:gd name="connsiteY3" fmla="*/ 1558439 h 1896276"/>
            </a:gdLst>
            <a:ahLst/>
            <a:cxnLst>
              <a:cxn ang="0">
                <a:pos x="connsiteX0" y="connsiteY0"/>
              </a:cxn>
              <a:cxn ang="0">
                <a:pos x="connsiteX1" y="connsiteY1"/>
              </a:cxn>
              <a:cxn ang="0">
                <a:pos x="connsiteX2" y="connsiteY2"/>
              </a:cxn>
              <a:cxn ang="0">
                <a:pos x="connsiteX3" y="connsiteY3"/>
              </a:cxn>
            </a:cxnLst>
            <a:rect l="l" t="t" r="r" b="b"/>
            <a:pathLst>
              <a:path w="2748757" h="1896276">
                <a:moveTo>
                  <a:pt x="0" y="1558439"/>
                </a:moveTo>
                <a:lnTo>
                  <a:pt x="1490513" y="0"/>
                </a:lnTo>
                <a:lnTo>
                  <a:pt x="2748757" y="1896276"/>
                </a:lnTo>
                <a:lnTo>
                  <a:pt x="0" y="1558439"/>
                </a:lnTo>
                <a:close/>
              </a:path>
            </a:pathLst>
          </a:custGeom>
          <a:gradFill>
            <a:gsLst>
              <a:gs pos="0">
                <a:srgbClr val="56C4D2"/>
              </a:gs>
              <a:gs pos="100000">
                <a:sysClr val="window" lastClr="FFFFFF">
                  <a:alpha val="0"/>
                </a:sysClr>
              </a:gs>
            </a:gsLst>
            <a:lin ang="5400000" scaled="0"/>
          </a:gradFill>
          <a:ln>
            <a:noFill/>
          </a:ln>
          <a:effectLst/>
        </p:spPr>
        <p:txBody>
          <a:bodyPr lIns="36863" tIns="40549" rIns="36863" bIns="40549"/>
          <a:lstStyle/>
          <a:p>
            <a:pPr marL="0" marR="0" lvl="0" indent="0" defTabSz="615490" eaLnBrk="0" fontAlgn="base" latinLnBrk="0" hangingPunct="0">
              <a:lnSpc>
                <a:spcPct val="100000"/>
              </a:lnSpc>
              <a:spcBef>
                <a:spcPct val="20000"/>
              </a:spcBef>
              <a:spcAft>
                <a:spcPct val="0"/>
              </a:spcAft>
              <a:buClr>
                <a:srgbClr val="990000"/>
              </a:buClr>
              <a:buSzPct val="60000"/>
              <a:buFontTx/>
              <a:buNone/>
              <a:tabLst/>
              <a:defRPr/>
            </a:pPr>
            <a:endParaRPr kumimoji="0" lang="zh-CN" alt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4361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SDN Overview</a:t>
            </a:r>
          </a:p>
          <a:p>
            <a:r>
              <a:rPr lang="en-US" dirty="0">
                <a:solidFill>
                  <a:schemeClr val="bg1">
                    <a:lumMod val="50000"/>
                  </a:schemeClr>
                </a:solidFill>
                <a:sym typeface="Huawei Sans" panose="020C0503030203020204" pitchFamily="34" charset="0"/>
              </a:rPr>
              <a:t>REST and RESTful</a:t>
            </a:r>
          </a:p>
          <a:p>
            <a:r>
              <a:rPr lang="en-US" b="1" dirty="0">
                <a:sym typeface="Huawei Sans" panose="020C0503030203020204" pitchFamily="34" charset="0"/>
              </a:rPr>
              <a:t>Working Principle of HTTP</a:t>
            </a:r>
          </a:p>
          <a:p>
            <a:pPr lvl="1">
              <a:buSzPct val="60000"/>
              <a:buFont typeface="Wingdings" panose="05000000000000000000" pitchFamily="2" charset="2"/>
              <a:buChar char="n"/>
            </a:pPr>
            <a:r>
              <a:rPr lang="en-US" dirty="0">
                <a:sym typeface="Huawei Sans" panose="020C0503030203020204" pitchFamily="34" charset="0"/>
              </a:rPr>
              <a:t>Overview of HTTP</a:t>
            </a:r>
          </a:p>
          <a:p>
            <a:pPr lvl="1"/>
            <a:r>
              <a:rPr lang="en-US" dirty="0">
                <a:solidFill>
                  <a:schemeClr val="bg1">
                    <a:lumMod val="50000"/>
                  </a:schemeClr>
                </a:solidFill>
                <a:sym typeface="Huawei Sans" panose="020C0503030203020204" pitchFamily="34" charset="0"/>
              </a:rPr>
              <a:t>HTTP/1.1</a:t>
            </a:r>
          </a:p>
          <a:p>
            <a:pPr lvl="1"/>
            <a:r>
              <a:rPr lang="en-US" dirty="0">
                <a:solidFill>
                  <a:schemeClr val="bg1">
                    <a:lumMod val="50000"/>
                  </a:schemeClr>
                </a:solidFill>
                <a:sym typeface="Huawei Sans" panose="020C0503030203020204" pitchFamily="34" charset="0"/>
              </a:rPr>
              <a:t>HTTPS and HTTP/2</a:t>
            </a:r>
          </a:p>
          <a:p>
            <a:r>
              <a:rPr lang="en-US" dirty="0">
                <a:solidFill>
                  <a:schemeClr val="bg1">
                    <a:lumMod val="50000"/>
                  </a:schemeClr>
                </a:solidFill>
                <a:sym typeface="Huawei Sans" panose="020C0503030203020204" pitchFamily="34" charset="0"/>
              </a:rPr>
              <a:t>Practices in Invoking RESTful APIs</a:t>
            </a:r>
          </a:p>
        </p:txBody>
      </p:sp>
    </p:spTree>
    <p:extLst>
      <p:ext uri="{BB962C8B-B14F-4D97-AF65-F5344CB8AC3E}">
        <p14:creationId xmlns:p14="http://schemas.microsoft.com/office/powerpoint/2010/main" val="28048680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t>Development of HTTP</a:t>
            </a:r>
            <a:endParaRPr lang="en-US" dirty="0"/>
          </a:p>
        </p:txBody>
      </p:sp>
      <p:sp>
        <p:nvSpPr>
          <p:cNvPr id="2" name="文本占位符 1">
            <a:extLst>
              <a:ext uri="{FF2B5EF4-FFF2-40B4-BE49-F238E27FC236}">
                <a16:creationId xmlns:a16="http://schemas.microsoft.com/office/drawing/2014/main" xmlns="" id="{DD526871-CCFA-4C12-8C29-906336D6515B}"/>
              </a:ext>
            </a:extLst>
          </p:cNvPr>
          <p:cNvSpPr>
            <a:spLocks noGrp="1"/>
          </p:cNvSpPr>
          <p:nvPr>
            <p:ph type="body" sz="quarter" idx="10"/>
          </p:nvPr>
        </p:nvSpPr>
        <p:spPr bwMode="gray">
          <a:xfrm>
            <a:off x="455612" y="1052514"/>
            <a:ext cx="11293476" cy="1144896"/>
          </a:xfrm>
        </p:spPr>
        <p:txBody>
          <a:bodyPr/>
          <a:lstStyle/>
          <a:p>
            <a:r>
              <a:rPr lang="en-US" altLang="zh-CN" sz="1600" dirty="0"/>
              <a:t>HTTP was proposed by Tim Berners-Lee in 1990. After the WWW Alliance was established, the IETF working group further optimized and released the HTTP protocol. Over the evolution from HTTP/0.9 to HTTP/3, HTTP offers increasingly high performance.</a:t>
            </a:r>
            <a:endParaRPr lang="zh-CN" altLang="en-US" sz="1600" dirty="0"/>
          </a:p>
        </p:txBody>
      </p:sp>
      <p:grpSp>
        <p:nvGrpSpPr>
          <p:cNvPr id="47" name="组合 46">
            <a:extLst>
              <a:ext uri="{FF2B5EF4-FFF2-40B4-BE49-F238E27FC236}">
                <a16:creationId xmlns:a16="http://schemas.microsoft.com/office/drawing/2014/main" xmlns="" id="{B659AE31-AF4E-4BF2-8553-081D9680C8FD}"/>
              </a:ext>
            </a:extLst>
          </p:cNvPr>
          <p:cNvGrpSpPr/>
          <p:nvPr/>
        </p:nvGrpSpPr>
        <p:grpSpPr bwMode="gray">
          <a:xfrm>
            <a:off x="675567" y="2302874"/>
            <a:ext cx="10822946" cy="3626872"/>
            <a:chOff x="675567" y="2302874"/>
            <a:chExt cx="10822946" cy="3626872"/>
          </a:xfrm>
        </p:grpSpPr>
        <p:sp>
          <p:nvSpPr>
            <p:cNvPr id="48" name="矩形 6">
              <a:extLst>
                <a:ext uri="{FF2B5EF4-FFF2-40B4-BE49-F238E27FC236}">
                  <a16:creationId xmlns:a16="http://schemas.microsoft.com/office/drawing/2014/main" xmlns="" id="{4E0B20A0-F385-4402-B42F-D497C8377636}"/>
                </a:ext>
              </a:extLst>
            </p:cNvPr>
            <p:cNvSpPr/>
            <p:nvPr/>
          </p:nvSpPr>
          <p:spPr bwMode="gray">
            <a:xfrm>
              <a:off x="675567" y="3995770"/>
              <a:ext cx="1305525" cy="326382"/>
            </a:xfrm>
            <a:prstGeom prst="rect">
              <a:avLst/>
            </a:prstGeom>
            <a:solidFill>
              <a:srgbClr val="30B5C5"/>
            </a:solidFill>
            <a:ln>
              <a:solidFill>
                <a:srgbClr val="1AABE2"/>
              </a:solidFill>
            </a:ln>
            <a:effectLst/>
          </p:spPr>
          <p:txBody>
            <a:bodyPr wrap="none" lIns="89965" tIns="0" rIns="89965" bIns="0" anchor="ctr" anchorCtr="0">
              <a:noAutofit/>
            </a:bodyPr>
            <a:lstStyle/>
            <a:p>
              <a:pPr marL="214138" marR="0" lvl="0" indent="-214138" algn="ctr" defTabSz="697142" eaLnBrk="0" fontAlgn="auto" latinLnBrk="0" hangingPunct="0">
                <a:lnSpc>
                  <a:spcPct val="130000"/>
                </a:lnSpc>
                <a:spcBef>
                  <a:spcPts val="0"/>
                </a:spcBef>
                <a:spcAft>
                  <a:spcPts val="0"/>
                </a:spcAft>
                <a:buClr>
                  <a:srgbClr val="990000"/>
                </a:buClr>
                <a:buSzPct val="60000"/>
                <a:buFontTx/>
                <a:buNone/>
                <a:tabLst/>
                <a:defRPr/>
              </a:pPr>
              <a:r>
                <a:rPr kumimoji="0" lang="en-US" altLang="zh-CN" sz="1600" b="1" i="0" u="none" strike="noStrike" kern="0" cap="none" spc="0" normalizeH="0" baseline="0" noProof="0">
                  <a:ln>
                    <a:noFill/>
                  </a:ln>
                  <a:solidFill>
                    <a:srgbClr val="FFFFFF"/>
                  </a:solidFill>
                  <a:effectLst/>
                  <a:uLnTx/>
                  <a:uFillTx/>
                  <a:cs typeface="Arial" pitchFamily="34" charset="0"/>
                  <a:sym typeface="Huawei Sans" panose="020C0503030203020204" pitchFamily="34" charset="0"/>
                </a:rPr>
                <a:t>1991</a:t>
              </a:r>
              <a:endParaRPr kumimoji="0" lang="zh-CN" altLang="en-US" sz="1600" b="1" i="0" u="none" strike="noStrike" kern="0" cap="none" spc="0" normalizeH="0" baseline="0" noProof="0" dirty="0">
                <a:ln>
                  <a:noFill/>
                </a:ln>
                <a:solidFill>
                  <a:srgbClr val="FFFFFF"/>
                </a:solidFill>
                <a:effectLst/>
                <a:uLnTx/>
                <a:uFillTx/>
                <a:cs typeface="Arial" pitchFamily="34" charset="0"/>
                <a:sym typeface="Huawei Sans" panose="020C0503030203020204" pitchFamily="34" charset="0"/>
              </a:endParaRPr>
            </a:p>
          </p:txBody>
        </p:sp>
        <p:sp>
          <p:nvSpPr>
            <p:cNvPr id="49" name="矩形 7">
              <a:extLst>
                <a:ext uri="{FF2B5EF4-FFF2-40B4-BE49-F238E27FC236}">
                  <a16:creationId xmlns:a16="http://schemas.microsoft.com/office/drawing/2014/main" xmlns="" id="{A4FA8DAE-F0E9-4DCC-9598-88210DD9DE5D}"/>
                </a:ext>
              </a:extLst>
            </p:cNvPr>
            <p:cNvSpPr/>
            <p:nvPr/>
          </p:nvSpPr>
          <p:spPr bwMode="gray">
            <a:xfrm>
              <a:off x="1987672" y="3995770"/>
              <a:ext cx="1305525" cy="326382"/>
            </a:xfrm>
            <a:prstGeom prst="rect">
              <a:avLst/>
            </a:prstGeom>
            <a:noFill/>
            <a:ln w="12700">
              <a:solidFill>
                <a:srgbClr val="56C4D2"/>
              </a:solidFill>
            </a:ln>
            <a:effectLst/>
          </p:spPr>
          <p:txBody>
            <a:bodyPr wrap="none" lIns="121887" tIns="60944" rIns="121887" bIns="60944" anchor="ctr" anchorCtr="0">
              <a:noAutofit/>
            </a:bodyPr>
            <a:lstStyle/>
            <a:p>
              <a:pPr marL="214138" marR="0" lvl="0" indent="-214138" algn="ctr" defTabSz="697142" eaLnBrk="0" fontAlgn="auto" latinLnBrk="0" hangingPunct="0">
                <a:lnSpc>
                  <a:spcPct val="130000"/>
                </a:lnSpc>
                <a:spcBef>
                  <a:spcPts val="0"/>
                </a:spcBef>
                <a:spcAft>
                  <a:spcPts val="0"/>
                </a:spcAft>
                <a:buClr>
                  <a:srgbClr val="990000"/>
                </a:buClr>
                <a:buSzPct val="60000"/>
                <a:buFontTx/>
                <a:buNone/>
                <a:tabLst/>
                <a:defRPr/>
              </a:pPr>
              <a:r>
                <a:rPr kumimoji="0" lang="en-US" altLang="zh-CN" sz="1600" b="1" i="0" u="none" strike="noStrike" kern="0" cap="none" spc="0" normalizeH="0" baseline="0" noProof="0">
                  <a:ln>
                    <a:noFill/>
                  </a:ln>
                  <a:solidFill>
                    <a:prstClr val="black"/>
                  </a:solidFill>
                  <a:effectLst/>
                  <a:uLnTx/>
                  <a:uFillTx/>
                  <a:cs typeface="Arial" pitchFamily="34" charset="0"/>
                  <a:sym typeface="Huawei Sans" panose="020C0503030203020204" pitchFamily="34" charset="0"/>
                </a:rPr>
                <a:t>1996</a:t>
              </a:r>
              <a:endParaRPr kumimoji="0" lang="zh-CN" altLang="en-US" sz="1600" b="1" i="0" u="none" strike="noStrike" kern="0" cap="none" spc="0" normalizeH="0" baseline="0" noProof="0" dirty="0">
                <a:ln>
                  <a:noFill/>
                </a:ln>
                <a:solidFill>
                  <a:prstClr val="black"/>
                </a:solidFill>
                <a:effectLst/>
                <a:uLnTx/>
                <a:uFillTx/>
                <a:cs typeface="Arial" pitchFamily="34" charset="0"/>
                <a:sym typeface="Huawei Sans" panose="020C0503030203020204" pitchFamily="34" charset="0"/>
              </a:endParaRPr>
            </a:p>
          </p:txBody>
        </p:sp>
        <p:sp>
          <p:nvSpPr>
            <p:cNvPr id="50" name="矩形 9">
              <a:extLst>
                <a:ext uri="{FF2B5EF4-FFF2-40B4-BE49-F238E27FC236}">
                  <a16:creationId xmlns:a16="http://schemas.microsoft.com/office/drawing/2014/main" xmlns="" id="{0D6BF232-A85C-4ACD-AEAA-1E0905AF989F}"/>
                </a:ext>
              </a:extLst>
            </p:cNvPr>
            <p:cNvSpPr/>
            <p:nvPr/>
          </p:nvSpPr>
          <p:spPr bwMode="gray">
            <a:xfrm>
              <a:off x="4611883" y="3995770"/>
              <a:ext cx="1305525" cy="326382"/>
            </a:xfrm>
            <a:prstGeom prst="rect">
              <a:avLst/>
            </a:prstGeom>
            <a:noFill/>
            <a:ln w="12700">
              <a:solidFill>
                <a:srgbClr val="56C4D2"/>
              </a:solidFill>
            </a:ln>
            <a:effectLst/>
          </p:spPr>
          <p:txBody>
            <a:bodyPr wrap="none" lIns="121887" tIns="60944" rIns="121887" bIns="60944" anchor="ctr" anchorCtr="0">
              <a:noAutofit/>
            </a:bodyPr>
            <a:lstStyle/>
            <a:p>
              <a:pPr marL="214138" marR="0" lvl="0" indent="-214138" algn="ctr" defTabSz="697142" eaLnBrk="0" fontAlgn="auto" latinLnBrk="0" hangingPunct="0">
                <a:lnSpc>
                  <a:spcPct val="130000"/>
                </a:lnSpc>
                <a:spcBef>
                  <a:spcPts val="0"/>
                </a:spcBef>
                <a:spcAft>
                  <a:spcPts val="0"/>
                </a:spcAft>
                <a:buClrTx/>
                <a:buSzPct val="60000"/>
                <a:buFontTx/>
                <a:buNone/>
                <a:tabLst/>
                <a:defRPr/>
              </a:pPr>
              <a:r>
                <a:rPr kumimoji="0" lang="en-US" altLang="zh-CN" sz="1600" b="1" i="0" u="none" strike="noStrike" kern="0" cap="none" spc="0" normalizeH="0" baseline="0" noProof="0" dirty="0">
                  <a:ln>
                    <a:noFill/>
                  </a:ln>
                  <a:solidFill>
                    <a:prstClr val="black"/>
                  </a:solidFill>
                  <a:effectLst/>
                  <a:uLnTx/>
                  <a:uFillTx/>
                  <a:cs typeface="Arial" pitchFamily="34" charset="0"/>
                  <a:sym typeface="Huawei Sans" panose="020C0503030203020204" pitchFamily="34" charset="0"/>
                </a:rPr>
                <a:t>2000</a:t>
              </a:r>
              <a:endParaRPr kumimoji="0" lang="zh-CN" altLang="en-US" sz="1600" b="1" i="0" u="none" strike="noStrike" kern="0" cap="none" spc="0" normalizeH="0" baseline="0" noProof="0" dirty="0">
                <a:ln>
                  <a:noFill/>
                </a:ln>
                <a:solidFill>
                  <a:prstClr val="black"/>
                </a:solidFill>
                <a:effectLst/>
                <a:uLnTx/>
                <a:uFillTx/>
                <a:cs typeface="Arial" pitchFamily="34" charset="0"/>
                <a:sym typeface="Huawei Sans" panose="020C0503030203020204" pitchFamily="34" charset="0"/>
              </a:endParaRPr>
            </a:p>
          </p:txBody>
        </p:sp>
        <p:sp>
          <p:nvSpPr>
            <p:cNvPr id="51" name="矩形 10">
              <a:extLst>
                <a:ext uri="{FF2B5EF4-FFF2-40B4-BE49-F238E27FC236}">
                  <a16:creationId xmlns:a16="http://schemas.microsoft.com/office/drawing/2014/main" xmlns="" id="{1D1C745C-7D33-475F-83D3-CA21C747FC9A}"/>
                </a:ext>
              </a:extLst>
            </p:cNvPr>
            <p:cNvSpPr/>
            <p:nvPr/>
          </p:nvSpPr>
          <p:spPr bwMode="gray">
            <a:xfrm>
              <a:off x="5923990" y="3995770"/>
              <a:ext cx="1305525" cy="326382"/>
            </a:xfrm>
            <a:prstGeom prst="rect">
              <a:avLst/>
            </a:prstGeom>
            <a:solidFill>
              <a:srgbClr val="30B5C5"/>
            </a:solidFill>
            <a:ln>
              <a:solidFill>
                <a:srgbClr val="1AABE2"/>
              </a:solidFill>
            </a:ln>
            <a:effectLst/>
          </p:spPr>
          <p:txBody>
            <a:bodyPr wrap="none" lIns="121887" tIns="60944" rIns="121887" bIns="60944" anchor="ctr" anchorCtr="0">
              <a:noAutofit/>
            </a:bodyPr>
            <a:lstStyle/>
            <a:p>
              <a:pPr marL="214138" marR="0" lvl="0" indent="-214138" algn="ctr" defTabSz="697142" eaLnBrk="0" fontAlgn="auto" latinLnBrk="0" hangingPunct="0">
                <a:lnSpc>
                  <a:spcPct val="130000"/>
                </a:lnSpc>
                <a:spcBef>
                  <a:spcPts val="0"/>
                </a:spcBef>
                <a:spcAft>
                  <a:spcPts val="0"/>
                </a:spcAft>
                <a:buClrTx/>
                <a:buSzPct val="60000"/>
                <a:buFontTx/>
                <a:buNone/>
                <a:tabLst/>
                <a:defRPr/>
              </a:pPr>
              <a:r>
                <a:rPr kumimoji="0" lang="en-US" altLang="zh-CN" sz="1600" b="1" i="0" u="none" strike="noStrike" kern="0" cap="none" spc="0" normalizeH="0" baseline="0" noProof="0">
                  <a:ln>
                    <a:noFill/>
                  </a:ln>
                  <a:solidFill>
                    <a:srgbClr val="FFFFFF"/>
                  </a:solidFill>
                  <a:effectLst/>
                  <a:uLnTx/>
                  <a:uFillTx/>
                  <a:cs typeface="Arial" pitchFamily="34" charset="0"/>
                  <a:sym typeface="Huawei Sans" panose="020C0503030203020204" pitchFamily="34" charset="0"/>
                </a:rPr>
                <a:t>2009</a:t>
              </a:r>
              <a:endParaRPr kumimoji="0" lang="zh-CN" altLang="en-US" sz="1600" b="1" i="0" u="none" strike="noStrike" kern="0" cap="none" spc="0" normalizeH="0" baseline="0" noProof="0" dirty="0">
                <a:ln>
                  <a:noFill/>
                </a:ln>
                <a:solidFill>
                  <a:srgbClr val="FFFFFF"/>
                </a:solidFill>
                <a:effectLst/>
                <a:uLnTx/>
                <a:uFillTx/>
                <a:cs typeface="Arial" pitchFamily="34" charset="0"/>
                <a:sym typeface="Huawei Sans" panose="020C0503030203020204" pitchFamily="34" charset="0"/>
              </a:endParaRPr>
            </a:p>
          </p:txBody>
        </p:sp>
        <p:cxnSp>
          <p:nvCxnSpPr>
            <p:cNvPr id="52" name="直接箭头连接符 88">
              <a:extLst>
                <a:ext uri="{FF2B5EF4-FFF2-40B4-BE49-F238E27FC236}">
                  <a16:creationId xmlns:a16="http://schemas.microsoft.com/office/drawing/2014/main" xmlns="" id="{FFBCB6F0-AD12-4D6A-9419-AAB0693E30EA}"/>
                </a:ext>
              </a:extLst>
            </p:cNvPr>
            <p:cNvCxnSpPr/>
            <p:nvPr/>
          </p:nvCxnSpPr>
          <p:spPr bwMode="gray">
            <a:xfrm>
              <a:off x="1329623" y="3529460"/>
              <a:ext cx="0" cy="46631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직사각형 35">
              <a:extLst>
                <a:ext uri="{FF2B5EF4-FFF2-40B4-BE49-F238E27FC236}">
                  <a16:creationId xmlns:a16="http://schemas.microsoft.com/office/drawing/2014/main" xmlns="" id="{A5735350-C7AC-4DA7-B08C-61B7A03D28A9}"/>
                </a:ext>
              </a:extLst>
            </p:cNvPr>
            <p:cNvSpPr>
              <a:spLocks noChangeArrowheads="1"/>
            </p:cNvSpPr>
            <p:nvPr/>
          </p:nvSpPr>
          <p:spPr bwMode="gray">
            <a:xfrm>
              <a:off x="3299778" y="3995770"/>
              <a:ext cx="1305525" cy="326382"/>
            </a:xfrm>
            <a:prstGeom prst="rect">
              <a:avLst/>
            </a:prstGeom>
            <a:solidFill>
              <a:srgbClr val="30B5C5"/>
            </a:solidFill>
            <a:ln w="9525">
              <a:solidFill>
                <a:srgbClr val="1AABE2"/>
              </a:solidFill>
              <a:miter lim="800000"/>
              <a:headEnd/>
              <a:tailEnd/>
            </a:ln>
            <a:effectLst/>
          </p:spPr>
          <p:txBody>
            <a:bodyPr wrap="none" anchor="ctr" anchorCtr="0">
              <a:noAutofit/>
            </a:bodyP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cs typeface="Arial" pitchFamily="34" charset="0"/>
                  <a:sym typeface="Huawei Sans" panose="020C0503030203020204" pitchFamily="34" charset="0"/>
                </a:rPr>
                <a:t>1999</a:t>
              </a:r>
            </a:p>
          </p:txBody>
        </p:sp>
        <p:sp>
          <p:nvSpPr>
            <p:cNvPr id="69" name="矩形 93">
              <a:extLst>
                <a:ext uri="{FF2B5EF4-FFF2-40B4-BE49-F238E27FC236}">
                  <a16:creationId xmlns:a16="http://schemas.microsoft.com/office/drawing/2014/main" xmlns="" id="{B02D587A-F870-4C71-99B4-798F3A3FA15F}"/>
                </a:ext>
              </a:extLst>
            </p:cNvPr>
            <p:cNvSpPr/>
            <p:nvPr/>
          </p:nvSpPr>
          <p:spPr bwMode="gray">
            <a:xfrm>
              <a:off x="7236095" y="3995770"/>
              <a:ext cx="1305525" cy="326382"/>
            </a:xfrm>
            <a:prstGeom prst="rect">
              <a:avLst/>
            </a:prstGeom>
            <a:noFill/>
            <a:ln w="12700">
              <a:solidFill>
                <a:srgbClr val="56C4D2"/>
              </a:solidFill>
            </a:ln>
            <a:effectLst/>
          </p:spPr>
          <p:txBody>
            <a:bodyPr wrap="none" lIns="121887" tIns="60944" rIns="121887" bIns="60944" anchor="ctr" anchorCtr="0">
              <a:noAutofit/>
            </a:bodyPr>
            <a:lstStyle/>
            <a:p>
              <a:pPr marL="214138" marR="0" lvl="0" indent="-214138" algn="ctr" defTabSz="697142" eaLnBrk="0" fontAlgn="auto" latinLnBrk="0" hangingPunct="0">
                <a:lnSpc>
                  <a:spcPct val="130000"/>
                </a:lnSpc>
                <a:spcBef>
                  <a:spcPts val="0"/>
                </a:spcBef>
                <a:spcAft>
                  <a:spcPts val="0"/>
                </a:spcAft>
                <a:buClrTx/>
                <a:buSzPct val="60000"/>
                <a:buFontTx/>
                <a:buNone/>
                <a:tabLst/>
                <a:defRPr/>
              </a:pPr>
              <a:r>
                <a:rPr kumimoji="0" lang="en-US" altLang="zh-CN" sz="1600" b="1" i="0" u="none" strike="noStrike" kern="0" cap="none" spc="0" normalizeH="0" baseline="0" noProof="0">
                  <a:ln>
                    <a:noFill/>
                  </a:ln>
                  <a:solidFill>
                    <a:prstClr val="black"/>
                  </a:solidFill>
                  <a:effectLst/>
                  <a:uLnTx/>
                  <a:uFillTx/>
                  <a:cs typeface="Arial" pitchFamily="34" charset="0"/>
                  <a:sym typeface="Huawei Sans" panose="020C0503030203020204" pitchFamily="34" charset="0"/>
                </a:rPr>
                <a:t>2013</a:t>
              </a:r>
              <a:endParaRPr kumimoji="0" lang="zh-CN" altLang="en-US" sz="1600" b="1" i="0" u="none" strike="noStrike" kern="0" cap="none" spc="0" normalizeH="0" baseline="0" noProof="0" dirty="0">
                <a:ln>
                  <a:noFill/>
                </a:ln>
                <a:solidFill>
                  <a:prstClr val="black"/>
                </a:solidFill>
                <a:effectLst/>
                <a:uLnTx/>
                <a:uFillTx/>
                <a:cs typeface="Arial" pitchFamily="34" charset="0"/>
                <a:sym typeface="Huawei Sans" panose="020C0503030203020204" pitchFamily="34" charset="0"/>
              </a:endParaRPr>
            </a:p>
          </p:txBody>
        </p:sp>
        <p:sp>
          <p:nvSpPr>
            <p:cNvPr id="71" name="矩形 93">
              <a:extLst>
                <a:ext uri="{FF2B5EF4-FFF2-40B4-BE49-F238E27FC236}">
                  <a16:creationId xmlns:a16="http://schemas.microsoft.com/office/drawing/2014/main" xmlns="" id="{780A7678-AC28-4DB6-AE3B-BDB769077A24}"/>
                </a:ext>
              </a:extLst>
            </p:cNvPr>
            <p:cNvSpPr/>
            <p:nvPr/>
          </p:nvSpPr>
          <p:spPr bwMode="gray">
            <a:xfrm>
              <a:off x="8548201" y="3995770"/>
              <a:ext cx="1305525" cy="326382"/>
            </a:xfrm>
            <a:prstGeom prst="rect">
              <a:avLst/>
            </a:prstGeom>
            <a:solidFill>
              <a:srgbClr val="30B5C5"/>
            </a:solidFill>
            <a:ln>
              <a:solidFill>
                <a:srgbClr val="1AABE2"/>
              </a:solidFill>
            </a:ln>
            <a:effectLst/>
          </p:spPr>
          <p:txBody>
            <a:bodyPr wrap="none" lIns="121887" tIns="60944" rIns="121887" bIns="60944" anchor="ctr" anchorCtr="0">
              <a:noAutofit/>
            </a:bodyPr>
            <a:lstStyle/>
            <a:p>
              <a:pPr marL="214138" marR="0" lvl="0" indent="-214138" algn="ctr" defTabSz="697142" eaLnBrk="0" fontAlgn="auto" latinLnBrk="0" hangingPunct="0">
                <a:lnSpc>
                  <a:spcPct val="130000"/>
                </a:lnSpc>
                <a:spcBef>
                  <a:spcPts val="0"/>
                </a:spcBef>
                <a:spcAft>
                  <a:spcPts val="0"/>
                </a:spcAft>
                <a:buClrTx/>
                <a:buSzPct val="60000"/>
                <a:buFontTx/>
                <a:buNone/>
                <a:tabLst/>
                <a:defRPr/>
              </a:pPr>
              <a:r>
                <a:rPr kumimoji="0" lang="en-US" altLang="zh-CN" sz="1600" b="1" i="0" u="none" strike="noStrike" kern="0" cap="none" spc="0" normalizeH="0" baseline="0" noProof="0">
                  <a:ln>
                    <a:noFill/>
                  </a:ln>
                  <a:solidFill>
                    <a:srgbClr val="FFFFFF"/>
                  </a:solidFill>
                  <a:effectLst/>
                  <a:uLnTx/>
                  <a:uFillTx/>
                  <a:cs typeface="Arial" pitchFamily="34" charset="0"/>
                  <a:sym typeface="Huawei Sans" panose="020C0503030203020204" pitchFamily="34" charset="0"/>
                </a:rPr>
                <a:t>2015</a:t>
              </a:r>
              <a:endParaRPr kumimoji="0" lang="zh-CN" altLang="en-US" sz="1600" b="1" i="0" u="none" strike="noStrike" kern="0" cap="none" spc="0" normalizeH="0" baseline="0" noProof="0" dirty="0">
                <a:ln>
                  <a:noFill/>
                </a:ln>
                <a:solidFill>
                  <a:srgbClr val="FFFFFF"/>
                </a:solidFill>
                <a:effectLst/>
                <a:uLnTx/>
                <a:uFillTx/>
                <a:cs typeface="Arial" pitchFamily="34" charset="0"/>
                <a:sym typeface="Huawei Sans" panose="020C0503030203020204" pitchFamily="34" charset="0"/>
              </a:endParaRPr>
            </a:p>
          </p:txBody>
        </p:sp>
        <p:cxnSp>
          <p:nvCxnSpPr>
            <p:cNvPr id="72" name="直接箭头连接符 85">
              <a:extLst>
                <a:ext uri="{FF2B5EF4-FFF2-40B4-BE49-F238E27FC236}">
                  <a16:creationId xmlns:a16="http://schemas.microsoft.com/office/drawing/2014/main" xmlns="" id="{D9A3BF50-31B9-42AC-A4F1-52F3424B368D}"/>
                </a:ext>
              </a:extLst>
            </p:cNvPr>
            <p:cNvCxnSpPr/>
            <p:nvPr/>
          </p:nvCxnSpPr>
          <p:spPr bwMode="gray">
            <a:xfrm flipV="1">
              <a:off x="10505005" y="4326291"/>
              <a:ext cx="0" cy="59769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3" name="右箭头 106">
              <a:extLst>
                <a:ext uri="{FF2B5EF4-FFF2-40B4-BE49-F238E27FC236}">
                  <a16:creationId xmlns:a16="http://schemas.microsoft.com/office/drawing/2014/main" xmlns="" id="{47CD0C3F-BCF3-4FED-BE20-C55F347F9406}"/>
                </a:ext>
              </a:extLst>
            </p:cNvPr>
            <p:cNvSpPr/>
            <p:nvPr/>
          </p:nvSpPr>
          <p:spPr bwMode="gray">
            <a:xfrm>
              <a:off x="9849761" y="3832834"/>
              <a:ext cx="1546166" cy="649719"/>
            </a:xfrm>
            <a:prstGeom prst="rightArrow">
              <a:avLst/>
            </a:prstGeom>
            <a:noFill/>
            <a:ln w="12700">
              <a:solidFill>
                <a:srgbClr val="56C4D2"/>
              </a:solidFill>
            </a:ln>
            <a:effectLst/>
          </p:spPr>
          <p:txBody>
            <a:bodyPr wrap="none" lIns="121887" tIns="60944" rIns="121887" bIns="60944" anchor="ctr" anchorCtr="0">
              <a:noAutofit/>
            </a:bodyPr>
            <a:lstStyle/>
            <a:p>
              <a:pPr marL="214138" marR="0" lvl="0" indent="-214138" algn="ctr" defTabSz="697142" eaLnBrk="0" fontAlgn="auto" latinLnBrk="0" hangingPunct="0">
                <a:lnSpc>
                  <a:spcPct val="130000"/>
                </a:lnSpc>
                <a:spcBef>
                  <a:spcPts val="0"/>
                </a:spcBef>
                <a:spcAft>
                  <a:spcPts val="0"/>
                </a:spcAft>
                <a:buClr>
                  <a:srgbClr val="CC9900"/>
                </a:buClr>
                <a:buSzPct val="60000"/>
                <a:buFont typeface="Wingdings" pitchFamily="2" charset="2"/>
                <a:buChar char="n"/>
                <a:tabLst/>
                <a:defRPr/>
              </a:pPr>
              <a:endParaRPr kumimoji="0" lang="zh-CN" altLang="en-US" sz="1200" b="1" i="0" u="none" strike="noStrike" kern="0" cap="none" spc="0" normalizeH="0" baseline="0" noProof="0" dirty="0">
                <a:ln>
                  <a:noFill/>
                </a:ln>
                <a:solidFill>
                  <a:srgbClr val="FFFFFF"/>
                </a:solidFill>
                <a:effectLst/>
                <a:uLnTx/>
                <a:uFillTx/>
                <a:cs typeface="Arial" pitchFamily="34" charset="0"/>
                <a:sym typeface="Huawei Sans" panose="020C0503030203020204" pitchFamily="34" charset="0"/>
              </a:endParaRPr>
            </a:p>
          </p:txBody>
        </p:sp>
        <p:sp>
          <p:nvSpPr>
            <p:cNvPr id="74" name="矩形 73">
              <a:extLst>
                <a:ext uri="{FF2B5EF4-FFF2-40B4-BE49-F238E27FC236}">
                  <a16:creationId xmlns:a16="http://schemas.microsoft.com/office/drawing/2014/main" xmlns="" id="{1719627B-4C84-4C98-90BE-B155CD40F901}"/>
                </a:ext>
              </a:extLst>
            </p:cNvPr>
            <p:cNvSpPr/>
            <p:nvPr/>
          </p:nvSpPr>
          <p:spPr bwMode="gray">
            <a:xfrm>
              <a:off x="9905209" y="3995770"/>
              <a:ext cx="1305525" cy="326382"/>
            </a:xfrm>
            <a:prstGeom prst="rect">
              <a:avLst/>
            </a:prstGeom>
            <a:noFill/>
            <a:ln>
              <a:noFill/>
            </a:ln>
            <a:effectLst/>
          </p:spPr>
          <p:txBody>
            <a:bodyPr wrap="none" lIns="121887" tIns="60944" rIns="121887" bIns="60944" anchor="ctr" anchorCtr="0">
              <a:noAutofit/>
            </a:bodyPr>
            <a:lstStyle/>
            <a:p>
              <a:pPr marL="214138" indent="-214138" algn="ctr" defTabSz="697142" eaLnBrk="0" hangingPunct="0">
                <a:lnSpc>
                  <a:spcPct val="130000"/>
                </a:lnSpc>
                <a:buSzPct val="60000"/>
                <a:defRPr/>
              </a:pPr>
              <a:r>
                <a:rPr lang="en-US" altLang="zh-CN" sz="1600" b="1" kern="0" dirty="0">
                  <a:solidFill>
                    <a:prstClr val="black"/>
                  </a:solidFill>
                  <a:cs typeface="Arial" pitchFamily="34" charset="0"/>
                  <a:sym typeface="Huawei Sans" panose="020C0503030203020204" pitchFamily="34" charset="0"/>
                </a:rPr>
                <a:t>Future</a:t>
              </a:r>
              <a:endParaRPr lang="zh-CN" altLang="en-US" sz="1600" b="1" kern="0" dirty="0">
                <a:solidFill>
                  <a:prstClr val="black"/>
                </a:solidFill>
                <a:cs typeface="Arial" pitchFamily="34" charset="0"/>
                <a:sym typeface="Huawei Sans" panose="020C0503030203020204" pitchFamily="34" charset="0"/>
              </a:endParaRPr>
            </a:p>
          </p:txBody>
        </p:sp>
        <p:sp>
          <p:nvSpPr>
            <p:cNvPr id="75" name="矩形 74">
              <a:extLst>
                <a:ext uri="{FF2B5EF4-FFF2-40B4-BE49-F238E27FC236}">
                  <a16:creationId xmlns:a16="http://schemas.microsoft.com/office/drawing/2014/main" xmlns="" id="{DBAE8E36-3D71-482A-AA04-B65B15EEE426}"/>
                </a:ext>
              </a:extLst>
            </p:cNvPr>
            <p:cNvSpPr/>
            <p:nvPr/>
          </p:nvSpPr>
          <p:spPr bwMode="gray">
            <a:xfrm>
              <a:off x="5626882" y="2302874"/>
              <a:ext cx="1800000" cy="1232377"/>
            </a:xfrm>
            <a:prstGeom prst="rect">
              <a:avLst/>
            </a:prstGeom>
            <a:noFill/>
            <a:ln w="12700" cap="flat" cmpd="sng" algn="ctr">
              <a:solidFill>
                <a:srgbClr val="56C4D2"/>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1" lvl="0" indent="-85691" defTabSz="914034" fontAlgn="base">
                <a:spcBef>
                  <a:spcPct val="0"/>
                </a:spcBef>
                <a:spcAft>
                  <a:spcPct val="0"/>
                </a:spcAft>
                <a:defRPr/>
              </a:pPr>
              <a:r>
                <a:rPr lang="en-US" altLang="ko-KR" sz="1400" b="1" kern="0" dirty="0">
                  <a:solidFill>
                    <a:prstClr val="black"/>
                  </a:solidFill>
                  <a:sym typeface="Huawei Sans" panose="020C0503030203020204" pitchFamily="34" charset="0"/>
                </a:rPr>
                <a:t>SPDY</a:t>
              </a:r>
            </a:p>
            <a:p>
              <a:pPr lvl="0" fontAlgn="ctr"/>
              <a:r>
                <a:rPr lang="en-US" altLang="zh-CN" sz="1200" dirty="0">
                  <a:solidFill>
                    <a:prstClr val="black"/>
                  </a:solidFill>
                  <a:latin typeface="Huawei Sans" panose="020C0503030203020204" pitchFamily="34" charset="0"/>
                </a:rPr>
                <a:t>Predecessor of HTTP/2, which optimizes the performance of HTTP.</a:t>
              </a:r>
              <a:endParaRPr kumimoji="0" lang="zh-CN" altLang="en-US" sz="1799" b="0" i="0" u="none" strike="noStrike" kern="0" cap="none" spc="0" normalizeH="0" baseline="0" noProof="0" dirty="0">
                <a:ln>
                  <a:noFill/>
                </a:ln>
                <a:effectLst/>
                <a:uLnTx/>
                <a:uFillTx/>
                <a:sym typeface="Huawei Sans" panose="020C0503030203020204" pitchFamily="34" charset="0"/>
              </a:endParaRPr>
            </a:p>
          </p:txBody>
        </p:sp>
        <p:cxnSp>
          <p:nvCxnSpPr>
            <p:cNvPr id="82" name="直接箭头连接符 88">
              <a:extLst>
                <a:ext uri="{FF2B5EF4-FFF2-40B4-BE49-F238E27FC236}">
                  <a16:creationId xmlns:a16="http://schemas.microsoft.com/office/drawing/2014/main" xmlns="" id="{5AEFE7E2-0CFF-4720-AE45-49D3F81039E2}"/>
                </a:ext>
              </a:extLst>
            </p:cNvPr>
            <p:cNvCxnSpPr/>
            <p:nvPr/>
          </p:nvCxnSpPr>
          <p:spPr bwMode="gray">
            <a:xfrm>
              <a:off x="3969620" y="3529460"/>
              <a:ext cx="0" cy="46631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直接箭头连接符 88">
              <a:extLst>
                <a:ext uri="{FF2B5EF4-FFF2-40B4-BE49-F238E27FC236}">
                  <a16:creationId xmlns:a16="http://schemas.microsoft.com/office/drawing/2014/main" xmlns="" id="{F6A1FFAF-E553-4ACC-9719-ED8C0EAE9FE4}"/>
                </a:ext>
              </a:extLst>
            </p:cNvPr>
            <p:cNvCxnSpPr/>
            <p:nvPr/>
          </p:nvCxnSpPr>
          <p:spPr bwMode="gray">
            <a:xfrm>
              <a:off x="6576719" y="3529460"/>
              <a:ext cx="0" cy="46631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接箭头连接符 88">
              <a:extLst>
                <a:ext uri="{FF2B5EF4-FFF2-40B4-BE49-F238E27FC236}">
                  <a16:creationId xmlns:a16="http://schemas.microsoft.com/office/drawing/2014/main" xmlns="" id="{DC8CE345-87D6-44BA-B434-FA830A9BF222}"/>
                </a:ext>
              </a:extLst>
            </p:cNvPr>
            <p:cNvCxnSpPr/>
            <p:nvPr/>
          </p:nvCxnSpPr>
          <p:spPr bwMode="gray">
            <a:xfrm>
              <a:off x="9175594" y="3529460"/>
              <a:ext cx="0" cy="46631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直接箭头连接符 85">
              <a:extLst>
                <a:ext uri="{FF2B5EF4-FFF2-40B4-BE49-F238E27FC236}">
                  <a16:creationId xmlns:a16="http://schemas.microsoft.com/office/drawing/2014/main" xmlns="" id="{18718A5C-6862-40D8-A4B1-8943D200DFFD}"/>
                </a:ext>
              </a:extLst>
            </p:cNvPr>
            <p:cNvCxnSpPr/>
            <p:nvPr/>
          </p:nvCxnSpPr>
          <p:spPr bwMode="gray">
            <a:xfrm flipV="1">
              <a:off x="7897905" y="4326291"/>
              <a:ext cx="0" cy="59769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箭头连接符 85">
              <a:extLst>
                <a:ext uri="{FF2B5EF4-FFF2-40B4-BE49-F238E27FC236}">
                  <a16:creationId xmlns:a16="http://schemas.microsoft.com/office/drawing/2014/main" xmlns="" id="{533B0642-8948-4957-B271-6C011F2ECA42}"/>
                </a:ext>
              </a:extLst>
            </p:cNvPr>
            <p:cNvCxnSpPr/>
            <p:nvPr/>
          </p:nvCxnSpPr>
          <p:spPr bwMode="gray">
            <a:xfrm flipV="1">
              <a:off x="5249684" y="4326291"/>
              <a:ext cx="0" cy="59769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箭头连接符 85">
              <a:extLst>
                <a:ext uri="{FF2B5EF4-FFF2-40B4-BE49-F238E27FC236}">
                  <a16:creationId xmlns:a16="http://schemas.microsoft.com/office/drawing/2014/main" xmlns="" id="{0C2105AB-2077-450F-BEE0-969B0533D421}"/>
                </a:ext>
              </a:extLst>
            </p:cNvPr>
            <p:cNvCxnSpPr/>
            <p:nvPr/>
          </p:nvCxnSpPr>
          <p:spPr bwMode="gray">
            <a:xfrm flipV="1">
              <a:off x="2642584" y="4326291"/>
              <a:ext cx="0" cy="597691"/>
            </a:xfrm>
            <a:prstGeom prst="straightConnector1">
              <a:avLst/>
            </a:prstGeom>
            <a:noFill/>
            <a:ln w="19050">
              <a:solidFill>
                <a:srgbClr val="000000">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5" name="矩形 94">
              <a:extLst>
                <a:ext uri="{FF2B5EF4-FFF2-40B4-BE49-F238E27FC236}">
                  <a16:creationId xmlns:a16="http://schemas.microsoft.com/office/drawing/2014/main" xmlns="" id="{C98235C7-BFCB-48DB-9C0A-EBFC785D822D}"/>
                </a:ext>
              </a:extLst>
            </p:cNvPr>
            <p:cNvSpPr/>
            <p:nvPr/>
          </p:nvSpPr>
          <p:spPr bwMode="gray">
            <a:xfrm>
              <a:off x="706407" y="2302874"/>
              <a:ext cx="1745645" cy="1232377"/>
            </a:xfrm>
            <a:prstGeom prst="rect">
              <a:avLst/>
            </a:prstGeom>
            <a:noFill/>
            <a:ln w="12700" cap="flat" cmpd="sng" algn="ctr">
              <a:solidFill>
                <a:srgbClr val="56C4D2"/>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1" lvl="0" indent="-85691" defTabSz="914034" fontAlgn="base">
                <a:spcBef>
                  <a:spcPct val="0"/>
                </a:spcBef>
                <a:spcAft>
                  <a:spcPct val="0"/>
                </a:spcAft>
                <a:defRPr/>
              </a:pPr>
              <a:r>
                <a:rPr lang="en-US" altLang="ko-KR" sz="1400" b="1" kern="0" dirty="0">
                  <a:solidFill>
                    <a:prstClr val="black"/>
                  </a:solidFill>
                  <a:sym typeface="Huawei Sans" panose="020C0503030203020204" pitchFamily="34" charset="0"/>
                </a:rPr>
                <a:t>HTTP/0.9</a:t>
              </a:r>
            </a:p>
            <a:p>
              <a:pPr lvl="0" fontAlgn="ctr"/>
              <a:r>
                <a:rPr lang="en-US" altLang="zh-CN" sz="1200" dirty="0">
                  <a:solidFill>
                    <a:prstClr val="black"/>
                  </a:solidFill>
                  <a:latin typeface="Huawei Sans" panose="020C0503030203020204" pitchFamily="34" charset="0"/>
                </a:rPr>
                <a:t>Only the GET method is supported.</a:t>
              </a:r>
            </a:p>
            <a:p>
              <a:pPr lvl="0" fontAlgn="ctr"/>
              <a:r>
                <a:rPr lang="en-US" altLang="zh-CN" sz="1200" dirty="0">
                  <a:solidFill>
                    <a:prstClr val="black"/>
                  </a:solidFill>
                  <a:latin typeface="Huawei Sans" panose="020C0503030203020204" pitchFamily="34" charset="0"/>
                </a:rPr>
                <a:t>The request header is not supported.</a:t>
              </a:r>
            </a:p>
            <a:p>
              <a:pPr marL="85691" lvl="0" indent="-85691" defTabSz="914034" fontAlgn="base">
                <a:spcBef>
                  <a:spcPct val="0"/>
                </a:spcBef>
                <a:spcAft>
                  <a:spcPct val="0"/>
                </a:spcAft>
                <a:defRPr/>
              </a:pPr>
              <a:endParaRPr lang="en-US" altLang="ko-KR" sz="1400" b="1" kern="0" dirty="0">
                <a:solidFill>
                  <a:prstClr val="black"/>
                </a:solidFill>
                <a:sym typeface="Huawei Sans" panose="020C0503030203020204" pitchFamily="34" charset="0"/>
              </a:endParaRPr>
            </a:p>
            <a:p>
              <a:pPr marL="0" marR="0" lvl="0" indent="0" defTabSz="914034" eaLnBrk="1" fontAlgn="base" latinLnBrk="0" hangingPunct="1">
                <a:lnSpc>
                  <a:spcPct val="100000"/>
                </a:lnSpc>
                <a:spcBef>
                  <a:spcPct val="0"/>
                </a:spcBef>
                <a:spcAft>
                  <a:spcPct val="0"/>
                </a:spcAft>
                <a:buClr>
                  <a:srgbClr val="CC9900"/>
                </a:buClr>
                <a:buSzTx/>
                <a:tabLst/>
                <a:defRPr/>
              </a:pPr>
              <a:endParaRPr kumimoji="0" lang="zh-CN" altLang="en-US" sz="1799" b="0" i="0" u="none" strike="noStrike" kern="0" cap="none" spc="0" normalizeH="0" baseline="0" noProof="0" dirty="0">
                <a:ln>
                  <a:noFill/>
                </a:ln>
                <a:effectLst/>
                <a:uLnTx/>
                <a:uFillTx/>
                <a:sym typeface="Huawei Sans" panose="020C0503030203020204" pitchFamily="34" charset="0"/>
              </a:endParaRPr>
            </a:p>
          </p:txBody>
        </p:sp>
        <p:sp>
          <p:nvSpPr>
            <p:cNvPr id="101" name="矩形 100">
              <a:extLst>
                <a:ext uri="{FF2B5EF4-FFF2-40B4-BE49-F238E27FC236}">
                  <a16:creationId xmlns:a16="http://schemas.microsoft.com/office/drawing/2014/main" xmlns="" id="{C6FA3902-8AB1-4C60-8F76-EF505770E30E}"/>
                </a:ext>
              </a:extLst>
            </p:cNvPr>
            <p:cNvSpPr/>
            <p:nvPr/>
          </p:nvSpPr>
          <p:spPr bwMode="gray">
            <a:xfrm>
              <a:off x="1658333" y="4921088"/>
              <a:ext cx="1938661" cy="1008658"/>
            </a:xfrm>
            <a:prstGeom prst="rect">
              <a:avLst/>
            </a:prstGeom>
            <a:noFill/>
            <a:ln w="12700" cap="flat" cmpd="sng" algn="ctr">
              <a:solidFill>
                <a:srgbClr val="56C4D2"/>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1" lvl="0" indent="-85691" defTabSz="914034" fontAlgn="base">
                <a:spcBef>
                  <a:spcPct val="0"/>
                </a:spcBef>
                <a:spcAft>
                  <a:spcPct val="0"/>
                </a:spcAft>
                <a:defRPr/>
              </a:pPr>
              <a:r>
                <a:rPr lang="en-US" altLang="ko-KR" sz="1400" b="1" kern="0" dirty="0">
                  <a:solidFill>
                    <a:prstClr val="black"/>
                  </a:solidFill>
                  <a:sym typeface="Huawei Sans" panose="020C0503030203020204" pitchFamily="34" charset="0"/>
                </a:rPr>
                <a:t>HTTP/1.0</a:t>
              </a:r>
            </a:p>
            <a:p>
              <a:pPr lvl="0" fontAlgn="ctr"/>
              <a:r>
                <a:rPr lang="en-US" altLang="zh-CN" sz="1200" dirty="0">
                  <a:solidFill>
                    <a:prstClr val="black"/>
                  </a:solidFill>
                  <a:latin typeface="Huawei Sans" panose="020C0503030203020204" pitchFamily="34" charset="0"/>
                </a:rPr>
                <a:t>Basic functions available, supporting rich text, request headers, and status codes.</a:t>
              </a:r>
            </a:p>
          </p:txBody>
        </p:sp>
        <p:sp>
          <p:nvSpPr>
            <p:cNvPr id="107" name="矩形 106">
              <a:extLst>
                <a:ext uri="{FF2B5EF4-FFF2-40B4-BE49-F238E27FC236}">
                  <a16:creationId xmlns:a16="http://schemas.microsoft.com/office/drawing/2014/main" xmlns="" id="{5DD66C0F-AB73-4643-945B-AD69D8FFA24D}"/>
                </a:ext>
              </a:extLst>
            </p:cNvPr>
            <p:cNvSpPr/>
            <p:nvPr/>
          </p:nvSpPr>
          <p:spPr bwMode="gray">
            <a:xfrm>
              <a:off x="3083259" y="2302874"/>
              <a:ext cx="1745645" cy="1232377"/>
            </a:xfrm>
            <a:prstGeom prst="rect">
              <a:avLst/>
            </a:prstGeom>
            <a:noFill/>
            <a:ln w="12700" cap="flat" cmpd="sng" algn="ctr">
              <a:solidFill>
                <a:srgbClr val="56C4D2"/>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1" lvl="0" indent="-85691" defTabSz="914034" fontAlgn="base">
                <a:spcBef>
                  <a:spcPct val="0"/>
                </a:spcBef>
                <a:spcAft>
                  <a:spcPct val="0"/>
                </a:spcAft>
                <a:defRPr/>
              </a:pPr>
              <a:r>
                <a:rPr lang="en-US" altLang="ko-KR" sz="1400" b="1" kern="0" dirty="0">
                  <a:solidFill>
                    <a:prstClr val="black"/>
                  </a:solidFill>
                  <a:sym typeface="Huawei Sans" panose="020C0503030203020204" pitchFamily="34" charset="0"/>
                </a:rPr>
                <a:t>HTTP/1.1</a:t>
              </a:r>
            </a:p>
            <a:p>
              <a:pPr fontAlgn="ctr"/>
              <a:r>
                <a:rPr lang="en-US" altLang="zh-CN" sz="1200" dirty="0">
                  <a:solidFill>
                    <a:prstClr val="black"/>
                  </a:solidFill>
                  <a:latin typeface="Huawei Sans" panose="020C0503030203020204" pitchFamily="34" charset="0"/>
                </a:rPr>
                <a:t>Mainstream standard, supporting connection reuse and block-based transmission.</a:t>
              </a:r>
              <a:endParaRPr kumimoji="0" lang="zh-CN" altLang="en-US" sz="1799" b="0" i="0" u="none" strike="noStrike" kern="0" cap="none" spc="0" normalizeH="0" baseline="0" noProof="0" dirty="0">
                <a:ln>
                  <a:noFill/>
                </a:ln>
                <a:effectLst/>
                <a:uLnTx/>
                <a:uFillTx/>
                <a:sym typeface="Huawei Sans" panose="020C0503030203020204" pitchFamily="34" charset="0"/>
              </a:endParaRPr>
            </a:p>
          </p:txBody>
        </p:sp>
        <p:sp>
          <p:nvSpPr>
            <p:cNvPr id="108" name="矩形 107">
              <a:extLst>
                <a:ext uri="{FF2B5EF4-FFF2-40B4-BE49-F238E27FC236}">
                  <a16:creationId xmlns:a16="http://schemas.microsoft.com/office/drawing/2014/main" xmlns="" id="{737B10B0-95A6-4370-A054-C5414D9065B8}"/>
                </a:ext>
              </a:extLst>
            </p:cNvPr>
            <p:cNvSpPr/>
            <p:nvPr/>
          </p:nvSpPr>
          <p:spPr bwMode="gray">
            <a:xfrm>
              <a:off x="4238760" y="4915758"/>
              <a:ext cx="1938661" cy="1013988"/>
            </a:xfrm>
            <a:prstGeom prst="rect">
              <a:avLst/>
            </a:prstGeom>
            <a:noFill/>
            <a:ln w="12700" cap="flat" cmpd="sng" algn="ctr">
              <a:solidFill>
                <a:srgbClr val="56C4D2"/>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1" lvl="0" indent="-85691" defTabSz="914034" fontAlgn="base">
                <a:spcBef>
                  <a:spcPct val="0"/>
                </a:spcBef>
                <a:spcAft>
                  <a:spcPct val="0"/>
                </a:spcAft>
                <a:defRPr/>
              </a:pPr>
              <a:r>
                <a:rPr lang="en-US" altLang="ko-KR" sz="1400" b="1" kern="0" dirty="0">
                  <a:solidFill>
                    <a:prstClr val="black"/>
                  </a:solidFill>
                  <a:sym typeface="Huawei Sans" panose="020C0503030203020204" pitchFamily="34" charset="0"/>
                </a:rPr>
                <a:t>HTTPS</a:t>
              </a:r>
            </a:p>
            <a:p>
              <a:pPr lvl="0" fontAlgn="ctr"/>
              <a:r>
                <a:rPr lang="en-US" altLang="zh-CN" sz="1200" dirty="0">
                  <a:solidFill>
                    <a:prstClr val="black"/>
                  </a:solidFill>
                  <a:latin typeface="Huawei Sans" panose="020C0503030203020204" pitchFamily="34" charset="0"/>
                </a:rPr>
                <a:t>TLS/SSL used</a:t>
              </a:r>
            </a:p>
            <a:p>
              <a:pPr lvl="0" fontAlgn="ctr"/>
              <a:r>
                <a:rPr lang="en-US" altLang="zh-CN" sz="1200" dirty="0">
                  <a:solidFill>
                    <a:prstClr val="black"/>
                  </a:solidFill>
                  <a:latin typeface="Huawei Sans" panose="020C0503030203020204" pitchFamily="34" charset="0"/>
                </a:rPr>
                <a:t>Encryption-enabled HTTP.</a:t>
              </a:r>
              <a:endParaRPr kumimoji="0" lang="zh-CN" altLang="en-US" sz="1799" b="0" i="0" u="none" strike="noStrike" kern="0" cap="none" spc="0" normalizeH="0" baseline="0" noProof="0" dirty="0">
                <a:ln>
                  <a:noFill/>
                </a:ln>
                <a:effectLst/>
                <a:uLnTx/>
                <a:uFillTx/>
                <a:sym typeface="Huawei Sans" panose="020C0503030203020204" pitchFamily="34" charset="0"/>
              </a:endParaRPr>
            </a:p>
          </p:txBody>
        </p:sp>
        <p:sp>
          <p:nvSpPr>
            <p:cNvPr id="109" name="矩形 108">
              <a:extLst>
                <a:ext uri="{FF2B5EF4-FFF2-40B4-BE49-F238E27FC236}">
                  <a16:creationId xmlns:a16="http://schemas.microsoft.com/office/drawing/2014/main" xmlns="" id="{C9DFB1D4-DE58-40B4-96E6-422726F76F6A}"/>
                </a:ext>
              </a:extLst>
            </p:cNvPr>
            <p:cNvSpPr/>
            <p:nvPr/>
          </p:nvSpPr>
          <p:spPr bwMode="gray">
            <a:xfrm>
              <a:off x="6899306" y="4915758"/>
              <a:ext cx="1938661" cy="1013988"/>
            </a:xfrm>
            <a:prstGeom prst="rect">
              <a:avLst/>
            </a:prstGeom>
            <a:noFill/>
            <a:ln w="12700" cap="flat" cmpd="sng" algn="ctr">
              <a:solidFill>
                <a:srgbClr val="56C4D2"/>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1" lvl="0" indent="-85691" defTabSz="914034" fontAlgn="base">
                <a:spcBef>
                  <a:spcPct val="0"/>
                </a:spcBef>
                <a:spcAft>
                  <a:spcPct val="0"/>
                </a:spcAft>
                <a:defRPr/>
              </a:pPr>
              <a:r>
                <a:rPr lang="en-US" altLang="ko-KR" sz="1400" b="1" kern="0" dirty="0">
                  <a:solidFill>
                    <a:prstClr val="black"/>
                  </a:solidFill>
                  <a:sym typeface="Huawei Sans" panose="020C0503030203020204" pitchFamily="34" charset="0"/>
                </a:rPr>
                <a:t>QUIC</a:t>
              </a:r>
            </a:p>
            <a:p>
              <a:pPr lvl="0" fontAlgn="ctr"/>
              <a:r>
                <a:rPr lang="en-US" altLang="zh-CN" sz="1200" dirty="0">
                  <a:solidFill>
                    <a:prstClr val="black"/>
                  </a:solidFill>
                  <a:latin typeface="Huawei Sans" panose="020C0503030203020204" pitchFamily="34" charset="0"/>
                </a:rPr>
                <a:t>Predecessor of HTTP/3, which uses UDP to implement TCP + TLS + HTTP/2.</a:t>
              </a:r>
            </a:p>
            <a:p>
              <a:pPr marL="85691" lvl="0" indent="-85691" defTabSz="914034" fontAlgn="base">
                <a:spcBef>
                  <a:spcPct val="0"/>
                </a:spcBef>
                <a:spcAft>
                  <a:spcPct val="0"/>
                </a:spcAft>
                <a:defRPr/>
              </a:pPr>
              <a:endParaRPr lang="en-US" altLang="ko-KR" sz="1400" b="1" kern="0" dirty="0">
                <a:solidFill>
                  <a:prstClr val="black"/>
                </a:solidFill>
                <a:sym typeface="Huawei Sans" panose="020C0503030203020204" pitchFamily="34" charset="0"/>
              </a:endParaRPr>
            </a:p>
          </p:txBody>
        </p:sp>
        <p:sp>
          <p:nvSpPr>
            <p:cNvPr id="110" name="矩形 109">
              <a:extLst>
                <a:ext uri="{FF2B5EF4-FFF2-40B4-BE49-F238E27FC236}">
                  <a16:creationId xmlns:a16="http://schemas.microsoft.com/office/drawing/2014/main" xmlns="" id="{2800EA35-39FF-4A9D-991D-F658C837D98F}"/>
                </a:ext>
              </a:extLst>
            </p:cNvPr>
            <p:cNvSpPr/>
            <p:nvPr/>
          </p:nvSpPr>
          <p:spPr bwMode="gray">
            <a:xfrm>
              <a:off x="8437024" y="2302874"/>
              <a:ext cx="1800000" cy="1232377"/>
            </a:xfrm>
            <a:prstGeom prst="rect">
              <a:avLst/>
            </a:prstGeom>
            <a:noFill/>
            <a:ln w="12700" cap="flat" cmpd="sng" algn="ctr">
              <a:solidFill>
                <a:srgbClr val="56C4D2"/>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1" lvl="0" indent="-85691" defTabSz="914034" fontAlgn="base">
                <a:spcBef>
                  <a:spcPct val="0"/>
                </a:spcBef>
                <a:spcAft>
                  <a:spcPct val="0"/>
                </a:spcAft>
                <a:defRPr/>
              </a:pPr>
              <a:r>
                <a:rPr lang="en-US" altLang="ko-KR" sz="1400" b="1" kern="0" dirty="0">
                  <a:solidFill>
                    <a:prstClr val="black"/>
                  </a:solidFill>
                  <a:sym typeface="Huawei Sans" panose="020C0503030203020204" pitchFamily="34" charset="0"/>
                </a:rPr>
                <a:t>HTTP/2</a:t>
              </a:r>
            </a:p>
            <a:p>
              <a:pPr lvl="0" fontAlgn="ctr"/>
              <a:r>
                <a:rPr lang="en-US" altLang="zh-CN" sz="1200" dirty="0">
                  <a:solidFill>
                    <a:prstClr val="black"/>
                  </a:solidFill>
                  <a:latin typeface="Huawei Sans" panose="020C0503030203020204" pitchFamily="34" charset="0"/>
                </a:rPr>
                <a:t>Second-generation protocol, supporting multiplexing, header compression, and priority.</a:t>
              </a:r>
            </a:p>
            <a:p>
              <a:pPr marL="0" marR="0" lvl="0" indent="0" defTabSz="914034" eaLnBrk="1" fontAlgn="base" latinLnBrk="0" hangingPunct="1">
                <a:lnSpc>
                  <a:spcPct val="100000"/>
                </a:lnSpc>
                <a:spcBef>
                  <a:spcPct val="0"/>
                </a:spcBef>
                <a:spcAft>
                  <a:spcPct val="0"/>
                </a:spcAft>
                <a:buClr>
                  <a:srgbClr val="CC9900"/>
                </a:buClr>
                <a:buSzTx/>
                <a:tabLst/>
                <a:defRPr/>
              </a:pPr>
              <a:endParaRPr kumimoji="0" lang="zh-CN" altLang="en-US" sz="1799" b="0" i="0" u="none" strike="noStrike" kern="0" cap="none" spc="0" normalizeH="0" baseline="0" noProof="0" dirty="0">
                <a:ln>
                  <a:noFill/>
                </a:ln>
                <a:effectLst/>
                <a:uLnTx/>
                <a:uFillTx/>
                <a:sym typeface="Huawei Sans" panose="020C0503030203020204" pitchFamily="34" charset="0"/>
              </a:endParaRPr>
            </a:p>
          </p:txBody>
        </p:sp>
        <p:sp>
          <p:nvSpPr>
            <p:cNvPr id="111" name="矩形 110">
              <a:extLst>
                <a:ext uri="{FF2B5EF4-FFF2-40B4-BE49-F238E27FC236}">
                  <a16:creationId xmlns:a16="http://schemas.microsoft.com/office/drawing/2014/main" xmlns="" id="{788E0893-96EA-4B4D-B524-9B924ACE2851}"/>
                </a:ext>
              </a:extLst>
            </p:cNvPr>
            <p:cNvSpPr/>
            <p:nvPr/>
          </p:nvSpPr>
          <p:spPr bwMode="gray">
            <a:xfrm>
              <a:off x="9559852" y="4915758"/>
              <a:ext cx="1938661" cy="1013988"/>
            </a:xfrm>
            <a:prstGeom prst="rect">
              <a:avLst/>
            </a:prstGeom>
            <a:noFill/>
            <a:ln w="12700" cap="flat" cmpd="sng" algn="ctr">
              <a:solidFill>
                <a:srgbClr val="56C4D2"/>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85691" lvl="0" indent="-85691" defTabSz="914034" fontAlgn="base">
                <a:spcBef>
                  <a:spcPct val="0"/>
                </a:spcBef>
                <a:spcAft>
                  <a:spcPct val="0"/>
                </a:spcAft>
                <a:defRPr/>
              </a:pPr>
              <a:r>
                <a:rPr lang="en-US" altLang="ko-KR" sz="1400" b="1" kern="0" dirty="0">
                  <a:solidFill>
                    <a:prstClr val="black"/>
                  </a:solidFill>
                  <a:sym typeface="Huawei Sans" panose="020C0503030203020204" pitchFamily="34" charset="0"/>
                </a:rPr>
                <a:t>HTTP/3</a:t>
              </a:r>
            </a:p>
            <a:p>
              <a:pPr lvl="0" fontAlgn="ctr"/>
              <a:r>
                <a:rPr lang="en-US" altLang="zh-CN" sz="1200" dirty="0">
                  <a:solidFill>
                    <a:prstClr val="black"/>
                  </a:solidFill>
                  <a:latin typeface="Huawei Sans" panose="020C0503030203020204" pitchFamily="34" charset="0"/>
                </a:rPr>
                <a:t>HTTP-over-QUIC, which is being formulated.</a:t>
              </a:r>
            </a:p>
            <a:p>
              <a:pPr marL="85691" lvl="0" indent="-85691" defTabSz="914034" fontAlgn="base">
                <a:spcBef>
                  <a:spcPct val="0"/>
                </a:spcBef>
                <a:spcAft>
                  <a:spcPct val="0"/>
                </a:spcAft>
                <a:defRPr/>
              </a:pPr>
              <a:endParaRPr lang="en-US" altLang="ko-KR" sz="1400" b="1"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17244050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altLang="zh-CN" sz="1600" dirty="0"/>
              <a:t>The open ecosystem of the computing industry brings booming development of multiple fields</a:t>
            </a:r>
            <a:r>
              <a:rPr lang="en-US" sz="1600" dirty="0"/>
              <a:t>. The network industry is seeking transformation and development, where Software Defined Networking (SDN) is a concept that attracts great attention.</a:t>
            </a:r>
          </a:p>
          <a:p>
            <a:r>
              <a:rPr lang="en-US" altLang="zh-CN" sz="1600" dirty="0"/>
              <a:t>In the network communications field, network openness is an inevitable trend of industry development. In a fully connected, intelligent world, opening more interfaces means quick connections with other networks. Network openness not only transforms networks, but also further segments the industry chain, bringing new opportunities for industry development. Nowadays, REST is selected and preferred by a growing number of companies, and likewise, RESTful application programming interfaces (APIs) are growing in popularity across the entire network.</a:t>
            </a:r>
          </a:p>
          <a:p>
            <a:r>
              <a:rPr lang="en-US" sz="1600" dirty="0"/>
              <a:t>This course aims to help development engineers understand the concepts and functions of  SDN, REST and RESTful, </a:t>
            </a:r>
            <a:r>
              <a:rPr lang="en-US" altLang="zh-CN" sz="1600" dirty="0"/>
              <a:t>working principles of HTTP, and typical practices in invoking RESTful APIs.</a:t>
            </a:r>
          </a:p>
        </p:txBody>
      </p:sp>
    </p:spTree>
    <p:extLst>
      <p:ext uri="{BB962C8B-B14F-4D97-AF65-F5344CB8AC3E}">
        <p14:creationId xmlns:p14="http://schemas.microsoft.com/office/powerpoint/2010/main" val="29681756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Overview of HTTP</a:t>
            </a:r>
            <a:endParaRPr lang="en-US" dirty="0"/>
          </a:p>
        </p:txBody>
      </p:sp>
      <p:sp>
        <p:nvSpPr>
          <p:cNvPr id="4" name="文本占位符 3">
            <a:extLst>
              <a:ext uri="{FF2B5EF4-FFF2-40B4-BE49-F238E27FC236}">
                <a16:creationId xmlns:a16="http://schemas.microsoft.com/office/drawing/2014/main" xmlns="" id="{828639CC-9FE8-4020-B7E7-F93C0C668A9F}"/>
              </a:ext>
            </a:extLst>
          </p:cNvPr>
          <p:cNvSpPr>
            <a:spLocks noGrp="1"/>
          </p:cNvSpPr>
          <p:nvPr>
            <p:ph type="body" sz="quarter" idx="10"/>
          </p:nvPr>
        </p:nvSpPr>
        <p:spPr bwMode="gray">
          <a:xfrm>
            <a:off x="455612" y="1052514"/>
            <a:ext cx="11293476" cy="1723083"/>
          </a:xfrm>
        </p:spPr>
        <p:txBody>
          <a:bodyPr/>
          <a:lstStyle/>
          <a:p>
            <a:r>
              <a:rPr lang="en-US" altLang="zh-CN" sz="1800" dirty="0"/>
              <a:t>Hypertext Transfer Protocol (HTTP) is an application layer protocol for distributed, collaborative, and hypermedia information systems. HTTP has been used by the World Wide Web since its inception.</a:t>
            </a:r>
          </a:p>
          <a:p>
            <a:r>
              <a:rPr lang="en-US" altLang="zh-CN" sz="1800" dirty="0"/>
              <a:t>It uses TCP/IP to transmit data and uses TCP port 80 by default. Websites starting with http:// are standard HTTP services.</a:t>
            </a:r>
            <a:endParaRPr lang="zh-CN" altLang="en-US" sz="1800" dirty="0"/>
          </a:p>
        </p:txBody>
      </p:sp>
      <p:sp>
        <p:nvSpPr>
          <p:cNvPr id="10" name="文本框 9">
            <a:extLst>
              <a:ext uri="{FF2B5EF4-FFF2-40B4-BE49-F238E27FC236}">
                <a16:creationId xmlns:a16="http://schemas.microsoft.com/office/drawing/2014/main" xmlns="" id="{3527CFC7-583B-4CDF-A21B-8C47E35C14BB}"/>
              </a:ext>
            </a:extLst>
          </p:cNvPr>
          <p:cNvSpPr txBox="1"/>
          <p:nvPr/>
        </p:nvSpPr>
        <p:spPr bwMode="gray">
          <a:xfrm>
            <a:off x="4586446" y="3279303"/>
            <a:ext cx="3019108" cy="437035"/>
          </a:xfrm>
          <a:prstGeom prst="rect">
            <a:avLst/>
          </a:prstGeom>
          <a:solidFill>
            <a:srgbClr val="30B5C5"/>
          </a:solidFill>
          <a:ln w="9525">
            <a:noFill/>
            <a:miter lim="800000"/>
            <a:headEnd/>
            <a:tailEnd/>
          </a:ln>
          <a:effectLst/>
        </p:spPr>
        <p:txBody>
          <a:bodyPr wrap="none" anchor="ctr" anchorCtr="0">
            <a:noAutofit/>
          </a:bodyPr>
          <a:lstStyle>
            <a:defPPr>
              <a:defRPr lang="en-US"/>
            </a:defPPr>
            <a:lvl1pPr marR="0" lvl="0" indent="0" algn="ctr" defTabSz="914034" fontAlgn="auto">
              <a:lnSpc>
                <a:spcPct val="100000"/>
              </a:lnSpc>
              <a:spcBef>
                <a:spcPts val="0"/>
              </a:spcBef>
              <a:spcAft>
                <a:spcPts val="0"/>
              </a:spcAft>
              <a:buClrTx/>
              <a:buSzTx/>
              <a:buFontTx/>
              <a:buNone/>
              <a:tabLst/>
              <a:defRPr kumimoji="0" sz="1600" b="1" i="0" u="none" strike="noStrike" kern="0" cap="none" spc="0" normalizeH="0" baseline="0">
                <a:ln>
                  <a:noFill/>
                </a:ln>
                <a:solidFill>
                  <a:srgbClr val="FFFFFF"/>
                </a:solidFill>
                <a:effectLst/>
                <a:uLnTx/>
                <a:uFillTx/>
                <a:cs typeface="Arial" pitchFamily="34" charset="0"/>
              </a:defRPr>
            </a:lvl1pPr>
          </a:lstStyle>
          <a:p>
            <a:r>
              <a:rPr lang="en-US" altLang="zh-CN" sz="2800" dirty="0"/>
              <a:t>http://WWW</a:t>
            </a:r>
            <a:endParaRPr lang="zh-CN" altLang="en-US" sz="2800" dirty="0"/>
          </a:p>
        </p:txBody>
      </p:sp>
      <p:sp>
        <p:nvSpPr>
          <p:cNvPr id="11" name="右箭头 9">
            <a:extLst>
              <a:ext uri="{FF2B5EF4-FFF2-40B4-BE49-F238E27FC236}">
                <a16:creationId xmlns:a16="http://schemas.microsoft.com/office/drawing/2014/main" xmlns="" id="{40F72EC5-0220-4594-B5D3-4B93F4658160}"/>
              </a:ext>
            </a:extLst>
          </p:cNvPr>
          <p:cNvSpPr/>
          <p:nvPr/>
        </p:nvSpPr>
        <p:spPr bwMode="gray">
          <a:xfrm rot="13017985">
            <a:off x="7355150" y="3512479"/>
            <a:ext cx="608455" cy="534425"/>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41828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Working Principle of HTTP</a:t>
            </a:r>
            <a:endParaRPr lang="en-US" dirty="0"/>
          </a:p>
        </p:txBody>
      </p:sp>
      <p:sp>
        <p:nvSpPr>
          <p:cNvPr id="10" name="文本占位符 9">
            <a:extLst>
              <a:ext uri="{FF2B5EF4-FFF2-40B4-BE49-F238E27FC236}">
                <a16:creationId xmlns:a16="http://schemas.microsoft.com/office/drawing/2014/main" xmlns="" id="{CB1893C2-8EB9-4CBC-A827-81980FB10959}"/>
              </a:ext>
            </a:extLst>
          </p:cNvPr>
          <p:cNvSpPr>
            <a:spLocks noGrp="1"/>
          </p:cNvSpPr>
          <p:nvPr>
            <p:ph type="body" sz="quarter" idx="10"/>
          </p:nvPr>
        </p:nvSpPr>
        <p:spPr bwMode="gray">
          <a:xfrm>
            <a:off x="455612" y="1052514"/>
            <a:ext cx="11293476" cy="3068067"/>
          </a:xfrm>
        </p:spPr>
        <p:txBody>
          <a:bodyPr/>
          <a:lstStyle/>
          <a:p>
            <a:r>
              <a:rPr lang="en-US" altLang="zh-CN" sz="1600" dirty="0"/>
              <a:t>HTTP is based on the client/server (C/S) architecture. The HTTP request and response process is as follows:</a:t>
            </a:r>
          </a:p>
          <a:p>
            <a:pPr lvl="1"/>
            <a:r>
              <a:rPr lang="en-US" altLang="zh-CN" sz="1400" dirty="0"/>
              <a:t>A client establishes a TCP connection with the server.</a:t>
            </a:r>
          </a:p>
          <a:p>
            <a:pPr lvl="1"/>
            <a:r>
              <a:rPr lang="en-US" altLang="zh-CN" sz="1400" dirty="0"/>
              <a:t>The client sends an HTTP request, which consists of a request line, request header, empty line, and request data.</a:t>
            </a:r>
          </a:p>
          <a:p>
            <a:pPr lvl="1"/>
            <a:r>
              <a:rPr lang="en-US" altLang="zh-CN" sz="1400" dirty="0"/>
              <a:t>The server receives the request and sends back an HTTP response, which consists of a status line, response header, empty line, and response body.</a:t>
            </a:r>
          </a:p>
          <a:p>
            <a:pPr lvl="1"/>
            <a:r>
              <a:rPr lang="en-US" altLang="zh-CN" sz="1400" dirty="0"/>
              <a:t>The TCP connection is released. </a:t>
            </a:r>
          </a:p>
          <a:p>
            <a:pPr lvl="1"/>
            <a:r>
              <a:rPr lang="en-US" altLang="zh-CN" sz="1400" dirty="0"/>
              <a:t>The client parses the status line, response header, and response body in sequence and displays the response packet. If the body contains HTML data, the client formats the data based on the HTML syntax and displays the data.</a:t>
            </a:r>
          </a:p>
          <a:p>
            <a:endParaRPr lang="zh-CN" altLang="en-US" sz="1600" dirty="0"/>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60310" y="4579350"/>
            <a:ext cx="836971" cy="659158"/>
          </a:xfrm>
          <a:prstGeom prst="rect">
            <a:avLst/>
          </a:prstGeom>
        </p:spPr>
      </p:pic>
      <p:pic>
        <p:nvPicPr>
          <p:cNvPr id="9" name="图片 8" descr="笔记本电脑.png"/>
          <p:cNvPicPr>
            <a:picLocks noChangeAspect="1"/>
          </p:cNvPicPr>
          <p:nvPr/>
        </p:nvPicPr>
        <p:blipFill>
          <a:blip r:embed="rId4" cstate="print"/>
          <a:stretch>
            <a:fillRect/>
          </a:stretch>
        </p:blipFill>
        <p:spPr bwMode="gray">
          <a:xfrm>
            <a:off x="3977851" y="4611454"/>
            <a:ext cx="968153" cy="606958"/>
          </a:xfrm>
          <a:prstGeom prst="rect">
            <a:avLst/>
          </a:prstGeom>
        </p:spPr>
      </p:pic>
      <p:cxnSp>
        <p:nvCxnSpPr>
          <p:cNvPr id="12" name="直接箭头连接符 11">
            <a:extLst>
              <a:ext uri="{FF2B5EF4-FFF2-40B4-BE49-F238E27FC236}">
                <a16:creationId xmlns:a16="http://schemas.microsoft.com/office/drawing/2014/main" xmlns="" id="{BA877C97-A666-4A1C-8CE5-234683096791}"/>
              </a:ext>
            </a:extLst>
          </p:cNvPr>
          <p:cNvCxnSpPr>
            <a:cxnSpLocks/>
          </p:cNvCxnSpPr>
          <p:nvPr/>
        </p:nvCxnSpPr>
        <p:spPr bwMode="gray">
          <a:xfrm>
            <a:off x="5068146" y="4832643"/>
            <a:ext cx="1749923" cy="0"/>
          </a:xfrm>
          <a:prstGeom prst="straightConnector1">
            <a:avLst/>
          </a:prstGeom>
          <a:ln w="5715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5243514" y="5229396"/>
            <a:ext cx="1419285" cy="307777"/>
          </a:xfrm>
          <a:prstGeom prst="rect">
            <a:avLst/>
          </a:prstGeom>
          <a:noFill/>
        </p:spPr>
        <p:txBody>
          <a:bodyPr wrap="square" rtlCol="0">
            <a:spAutoFit/>
          </a:bodyPr>
          <a:lstStyle/>
          <a:p>
            <a:pPr algn="ctr" fontAlgn="ctr"/>
            <a:r>
              <a:rPr lang="en-US" sz="1400" dirty="0">
                <a:latin typeface="Huawei Sans" panose="020C0503030203020204" pitchFamily="34" charset="0"/>
              </a:rPr>
              <a:t>HTTP response</a:t>
            </a:r>
          </a:p>
        </p:txBody>
      </p:sp>
      <p:cxnSp>
        <p:nvCxnSpPr>
          <p:cNvPr id="18" name="直接箭头连接符 17">
            <a:extLst>
              <a:ext uri="{FF2B5EF4-FFF2-40B4-BE49-F238E27FC236}">
                <a16:creationId xmlns:a16="http://schemas.microsoft.com/office/drawing/2014/main" xmlns="" id="{BA877C97-A666-4A1C-8CE5-234683096791}"/>
              </a:ext>
            </a:extLst>
          </p:cNvPr>
          <p:cNvCxnSpPr>
            <a:cxnSpLocks/>
          </p:cNvCxnSpPr>
          <p:nvPr/>
        </p:nvCxnSpPr>
        <p:spPr bwMode="gray">
          <a:xfrm flipH="1">
            <a:off x="5068146" y="5163544"/>
            <a:ext cx="1749923" cy="0"/>
          </a:xfrm>
          <a:prstGeom prst="straightConnector1">
            <a:avLst/>
          </a:prstGeom>
          <a:ln w="5715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gray">
          <a:xfrm>
            <a:off x="5315002" y="4465317"/>
            <a:ext cx="1276309" cy="307777"/>
          </a:xfrm>
          <a:prstGeom prst="rect">
            <a:avLst/>
          </a:prstGeom>
          <a:noFill/>
        </p:spPr>
        <p:txBody>
          <a:bodyPr wrap="square" rtlCol="0">
            <a:spAutoFit/>
          </a:bodyPr>
          <a:lstStyle/>
          <a:p>
            <a:pPr algn="ctr" fontAlgn="ctr"/>
            <a:r>
              <a:rPr lang="en-US" sz="1400" dirty="0">
                <a:latin typeface="Huawei Sans" panose="020C0503030203020204" pitchFamily="34" charset="0"/>
              </a:rPr>
              <a:t>HTTP request</a:t>
            </a:r>
          </a:p>
        </p:txBody>
      </p:sp>
      <p:sp>
        <p:nvSpPr>
          <p:cNvPr id="4" name="文本框 3"/>
          <p:cNvSpPr txBox="1"/>
          <p:nvPr/>
        </p:nvSpPr>
        <p:spPr bwMode="gray">
          <a:xfrm>
            <a:off x="4116617" y="5294662"/>
            <a:ext cx="1097829" cy="307777"/>
          </a:xfrm>
          <a:prstGeom prst="rect">
            <a:avLst/>
          </a:prstGeom>
          <a:noFill/>
        </p:spPr>
        <p:txBody>
          <a:bodyPr wrap="square" rtlCol="0">
            <a:spAutoFit/>
          </a:bodyPr>
          <a:lstStyle/>
          <a:p>
            <a:pPr fontAlgn="ctr"/>
            <a:r>
              <a:rPr lang="en-US" sz="1400" dirty="0">
                <a:latin typeface="Huawei Sans" panose="020C0503030203020204" pitchFamily="34" charset="0"/>
              </a:rPr>
              <a:t>Client</a:t>
            </a:r>
          </a:p>
        </p:txBody>
      </p:sp>
      <p:sp>
        <p:nvSpPr>
          <p:cNvPr id="13" name="文本框 12">
            <a:extLst>
              <a:ext uri="{FF2B5EF4-FFF2-40B4-BE49-F238E27FC236}">
                <a16:creationId xmlns:a16="http://schemas.microsoft.com/office/drawing/2014/main" xmlns="" id="{4BB50338-4F2F-4CA1-9CF3-9E6DB92F39E5}"/>
              </a:ext>
            </a:extLst>
          </p:cNvPr>
          <p:cNvSpPr txBox="1"/>
          <p:nvPr/>
        </p:nvSpPr>
        <p:spPr bwMode="gray">
          <a:xfrm>
            <a:off x="6999703" y="5289464"/>
            <a:ext cx="818829" cy="307777"/>
          </a:xfrm>
          <a:prstGeom prst="rect">
            <a:avLst/>
          </a:prstGeom>
          <a:noFill/>
        </p:spPr>
        <p:txBody>
          <a:bodyPr wrap="square" rtlCol="0">
            <a:spAutoFit/>
          </a:bodyPr>
          <a:lstStyle/>
          <a:p>
            <a:pPr fontAlgn="ctr"/>
            <a:r>
              <a:rPr lang="en-US" sz="1400" dirty="0">
                <a:latin typeface="Huawei Sans" panose="020C0503030203020204" pitchFamily="34" charset="0"/>
              </a:rPr>
              <a:t>Server</a:t>
            </a:r>
          </a:p>
        </p:txBody>
      </p:sp>
    </p:spTree>
    <p:extLst>
      <p:ext uri="{BB962C8B-B14F-4D97-AF65-F5344CB8AC3E}">
        <p14:creationId xmlns:p14="http://schemas.microsoft.com/office/powerpoint/2010/main" val="7933785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Features of HTTP</a:t>
            </a:r>
            <a:endParaRPr lang="en-US" dirty="0"/>
          </a:p>
        </p:txBody>
      </p:sp>
      <p:sp>
        <p:nvSpPr>
          <p:cNvPr id="7" name="文本占位符 6">
            <a:extLst>
              <a:ext uri="{FF2B5EF4-FFF2-40B4-BE49-F238E27FC236}">
                <a16:creationId xmlns:a16="http://schemas.microsoft.com/office/drawing/2014/main" xmlns="" id="{333B1A07-CFC7-4E39-8991-32DC4DE513C0}"/>
              </a:ext>
            </a:extLst>
          </p:cNvPr>
          <p:cNvSpPr>
            <a:spLocks noGrp="1"/>
          </p:cNvSpPr>
          <p:nvPr>
            <p:ph type="body" sz="quarter" idx="10"/>
          </p:nvPr>
        </p:nvSpPr>
        <p:spPr bwMode="gray">
          <a:xfrm>
            <a:off x="455612" y="1052514"/>
            <a:ext cx="11293476" cy="3533994"/>
          </a:xfrm>
        </p:spPr>
        <p:txBody>
          <a:bodyPr/>
          <a:lstStyle/>
          <a:p>
            <a:r>
              <a:rPr lang="en-US" altLang="zh-CN" sz="1800" dirty="0"/>
              <a:t>HTTP has the following features:</a:t>
            </a:r>
          </a:p>
          <a:p>
            <a:pPr marL="590550" lvl="1" indent="-276225"/>
            <a:r>
              <a:rPr lang="en-US" altLang="zh-CN" sz="1600" dirty="0"/>
              <a:t>Connectionless: Only one request is processed for each connection. After processing the client's request, the server disconnects from the client.</a:t>
            </a:r>
          </a:p>
          <a:p>
            <a:pPr marL="590550" lvl="1" indent="-276225"/>
            <a:r>
              <a:rPr lang="en-US" altLang="zh-CN" sz="1600" dirty="0"/>
              <a:t>Media independent: Any type of data can be sent by HTTP as long as both the client and the server know how to handle the data content. It is required for the client as well as the server to specify the content type using appropriate MIME-type.</a:t>
            </a:r>
          </a:p>
          <a:p>
            <a:pPr marL="590550" lvl="1" indent="-276225"/>
            <a:r>
              <a:rPr lang="en-US" altLang="zh-CN" sz="1600" dirty="0"/>
              <a:t>Stateless: The server and client are aware of each other only during a current request. Afterwards, both of them forget about each other. This facilitates quick processing of a large number of transactions and enhances the protocol scalability.</a:t>
            </a:r>
          </a:p>
          <a:p>
            <a:endParaRPr lang="zh-CN" altLang="en-US" dirty="0"/>
          </a:p>
        </p:txBody>
      </p:sp>
      <p:grpSp>
        <p:nvGrpSpPr>
          <p:cNvPr id="8" name="组合 7">
            <a:extLst>
              <a:ext uri="{FF2B5EF4-FFF2-40B4-BE49-F238E27FC236}">
                <a16:creationId xmlns:a16="http://schemas.microsoft.com/office/drawing/2014/main" xmlns="" id="{FB77878A-B34D-4FEB-B2EC-A513C744A588}"/>
              </a:ext>
            </a:extLst>
          </p:cNvPr>
          <p:cNvGrpSpPr/>
          <p:nvPr/>
        </p:nvGrpSpPr>
        <p:grpSpPr bwMode="gray">
          <a:xfrm>
            <a:off x="4065550" y="4549889"/>
            <a:ext cx="4087027" cy="1526968"/>
            <a:chOff x="3789259" y="4781320"/>
            <a:chExt cx="4087027" cy="1526968"/>
          </a:xfrm>
        </p:grpSpPr>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81786" y="5372131"/>
              <a:ext cx="836971" cy="659158"/>
            </a:xfrm>
            <a:prstGeom prst="rect">
              <a:avLst/>
            </a:prstGeom>
          </p:spPr>
        </p:pic>
        <p:pic>
          <p:nvPicPr>
            <p:cNvPr id="14" name="图片 13" descr="笔记本电脑.png"/>
            <p:cNvPicPr>
              <a:picLocks noChangeAspect="1"/>
            </p:cNvPicPr>
            <p:nvPr/>
          </p:nvPicPr>
          <p:blipFill>
            <a:blip r:embed="rId4" cstate="print"/>
            <a:stretch>
              <a:fillRect/>
            </a:stretch>
          </p:blipFill>
          <p:spPr bwMode="gray">
            <a:xfrm>
              <a:off x="3789259" y="5404235"/>
              <a:ext cx="968153" cy="606958"/>
            </a:xfrm>
            <a:prstGeom prst="rect">
              <a:avLst/>
            </a:prstGeom>
          </p:spPr>
        </p:pic>
        <p:cxnSp>
          <p:nvCxnSpPr>
            <p:cNvPr id="16" name="直接箭头连接符 15">
              <a:extLst>
                <a:ext uri="{FF2B5EF4-FFF2-40B4-BE49-F238E27FC236}">
                  <a16:creationId xmlns:a16="http://schemas.microsoft.com/office/drawing/2014/main" xmlns="" id="{BA877C97-A666-4A1C-8CE5-234683096791}"/>
                </a:ext>
              </a:extLst>
            </p:cNvPr>
            <p:cNvCxnSpPr>
              <a:cxnSpLocks/>
            </p:cNvCxnSpPr>
            <p:nvPr/>
          </p:nvCxnSpPr>
          <p:spPr bwMode="gray">
            <a:xfrm>
              <a:off x="4928981" y="5658081"/>
              <a:ext cx="1749923" cy="0"/>
            </a:xfrm>
            <a:prstGeom prst="straightConnector1">
              <a:avLst/>
            </a:prstGeom>
            <a:ln w="57150">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a:extLst>
                <a:ext uri="{FF2B5EF4-FFF2-40B4-BE49-F238E27FC236}">
                  <a16:creationId xmlns:a16="http://schemas.microsoft.com/office/drawing/2014/main" xmlns="" id="{BA877C97-A666-4A1C-8CE5-234683096791}"/>
                </a:ext>
              </a:extLst>
            </p:cNvPr>
            <p:cNvCxnSpPr>
              <a:cxnSpLocks/>
            </p:cNvCxnSpPr>
            <p:nvPr/>
          </p:nvCxnSpPr>
          <p:spPr bwMode="gray">
            <a:xfrm flipH="1">
              <a:off x="4928982" y="5912782"/>
              <a:ext cx="1749923" cy="0"/>
            </a:xfrm>
            <a:prstGeom prst="straightConnector1">
              <a:avLst/>
            </a:prstGeom>
            <a:ln w="5715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gray">
            <a:xfrm>
              <a:off x="4004960" y="6031289"/>
              <a:ext cx="583015" cy="276999"/>
            </a:xfrm>
            <a:prstGeom prst="rect">
              <a:avLst/>
            </a:prstGeom>
            <a:noFill/>
          </p:spPr>
          <p:txBody>
            <a:bodyPr wrap="square" rtlCol="0">
              <a:spAutoFit/>
            </a:bodyPr>
            <a:lstStyle/>
            <a:p>
              <a:pPr fontAlgn="ctr"/>
              <a:r>
                <a:rPr lang="en-US" sz="1200" dirty="0">
                  <a:latin typeface="Huawei Sans" panose="020C0503030203020204" pitchFamily="34" charset="0"/>
                </a:rPr>
                <a:t>Client</a:t>
              </a:r>
            </a:p>
          </p:txBody>
        </p:sp>
        <p:sp>
          <p:nvSpPr>
            <p:cNvPr id="21" name="文本框 20">
              <a:extLst>
                <a:ext uri="{FF2B5EF4-FFF2-40B4-BE49-F238E27FC236}">
                  <a16:creationId xmlns:a16="http://schemas.microsoft.com/office/drawing/2014/main" xmlns="" id="{4BB50338-4F2F-4CA1-9CF3-9E6DB92F39E5}"/>
                </a:ext>
              </a:extLst>
            </p:cNvPr>
            <p:cNvSpPr txBox="1"/>
            <p:nvPr/>
          </p:nvSpPr>
          <p:spPr bwMode="gray">
            <a:xfrm>
              <a:off x="7075715" y="5995464"/>
              <a:ext cx="800571" cy="276999"/>
            </a:xfrm>
            <a:prstGeom prst="rect">
              <a:avLst/>
            </a:prstGeom>
            <a:noFill/>
          </p:spPr>
          <p:txBody>
            <a:bodyPr wrap="square" rtlCol="0">
              <a:spAutoFit/>
            </a:bodyPr>
            <a:lstStyle/>
            <a:p>
              <a:pPr fontAlgn="ctr"/>
              <a:r>
                <a:rPr lang="en-US" sz="1200" dirty="0">
                  <a:latin typeface="Huawei Sans" panose="020C0503030203020204" pitchFamily="34" charset="0"/>
                </a:rPr>
                <a:t>Server</a:t>
              </a:r>
            </a:p>
          </p:txBody>
        </p:sp>
        <p:sp>
          <p:nvSpPr>
            <p:cNvPr id="22" name="圆角矩形 21"/>
            <p:cNvSpPr>
              <a:spLocks/>
            </p:cNvSpPr>
            <p:nvPr/>
          </p:nvSpPr>
          <p:spPr bwMode="gray">
            <a:xfrm>
              <a:off x="3881573" y="4781320"/>
              <a:ext cx="1167360" cy="396000"/>
            </a:xfrm>
            <a:prstGeom prst="roundRect">
              <a:avLst>
                <a:gd name="adj" fmla="val 15000"/>
              </a:avLst>
            </a:prstGeom>
            <a:solidFill>
              <a:srgbClr val="30B5C5"/>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Connectionless</a:t>
              </a:r>
            </a:p>
          </p:txBody>
        </p:sp>
        <p:sp>
          <p:nvSpPr>
            <p:cNvPr id="23" name="圆角矩形 22"/>
            <p:cNvSpPr>
              <a:spLocks/>
            </p:cNvSpPr>
            <p:nvPr/>
          </p:nvSpPr>
          <p:spPr bwMode="gray">
            <a:xfrm>
              <a:off x="5297866" y="4781320"/>
              <a:ext cx="1167360" cy="396000"/>
            </a:xfrm>
            <a:prstGeom prst="roundRect">
              <a:avLst>
                <a:gd name="adj" fmla="val 15000"/>
              </a:avLst>
            </a:prstGeom>
            <a:solidFill>
              <a:srgbClr val="30B5C5"/>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Media independent</a:t>
              </a:r>
            </a:p>
          </p:txBody>
        </p:sp>
        <p:sp>
          <p:nvSpPr>
            <p:cNvPr id="24" name="圆角矩形 23"/>
            <p:cNvSpPr>
              <a:spLocks/>
            </p:cNvSpPr>
            <p:nvPr/>
          </p:nvSpPr>
          <p:spPr bwMode="gray">
            <a:xfrm>
              <a:off x="6682799" y="4781320"/>
              <a:ext cx="1167360" cy="396000"/>
            </a:xfrm>
            <a:prstGeom prst="roundRect">
              <a:avLst>
                <a:gd name="adj" fmla="val 15000"/>
              </a:avLst>
            </a:prstGeom>
            <a:solidFill>
              <a:srgbClr val="30B5C5"/>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Stateless</a:t>
              </a:r>
            </a:p>
          </p:txBody>
        </p:sp>
        <p:sp>
          <p:nvSpPr>
            <p:cNvPr id="29" name="文本框 28"/>
            <p:cNvSpPr txBox="1"/>
            <p:nvPr/>
          </p:nvSpPr>
          <p:spPr bwMode="gray">
            <a:xfrm>
              <a:off x="5048933" y="5305679"/>
              <a:ext cx="1633866" cy="276999"/>
            </a:xfrm>
            <a:prstGeom prst="rect">
              <a:avLst/>
            </a:prstGeom>
            <a:noFill/>
          </p:spPr>
          <p:txBody>
            <a:bodyPr wrap="square" rtlCol="0">
              <a:spAutoFit/>
            </a:bodyPr>
            <a:lstStyle/>
            <a:p>
              <a:pPr algn="ctr" fontAlgn="ctr"/>
              <a:r>
                <a:rPr lang="en-US" sz="1200" dirty="0">
                  <a:latin typeface="Huawei Sans" panose="020C0503030203020204" pitchFamily="34" charset="0"/>
                </a:rPr>
                <a:t>HTTP request</a:t>
              </a:r>
            </a:p>
          </p:txBody>
        </p:sp>
        <p:sp>
          <p:nvSpPr>
            <p:cNvPr id="15" name="文本框 14"/>
            <p:cNvSpPr txBox="1"/>
            <p:nvPr/>
          </p:nvSpPr>
          <p:spPr bwMode="gray">
            <a:xfrm>
              <a:off x="5048933" y="5970783"/>
              <a:ext cx="1633866" cy="276999"/>
            </a:xfrm>
            <a:prstGeom prst="rect">
              <a:avLst/>
            </a:prstGeom>
            <a:noFill/>
          </p:spPr>
          <p:txBody>
            <a:bodyPr wrap="square" rtlCol="0">
              <a:spAutoFit/>
            </a:bodyPr>
            <a:lstStyle/>
            <a:p>
              <a:pPr algn="ctr" fontAlgn="ctr"/>
              <a:r>
                <a:rPr lang="en-US" sz="1200" dirty="0">
                  <a:latin typeface="Huawei Sans" panose="020C0503030203020204" pitchFamily="34" charset="0"/>
                </a:rPr>
                <a:t>HTTP response</a:t>
              </a:r>
            </a:p>
          </p:txBody>
        </p:sp>
      </p:grpSp>
    </p:spTree>
    <p:extLst>
      <p:ext uri="{BB962C8B-B14F-4D97-AF65-F5344CB8AC3E}">
        <p14:creationId xmlns:p14="http://schemas.microsoft.com/office/powerpoint/2010/main" val="30530359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SDN Overview</a:t>
            </a:r>
          </a:p>
          <a:p>
            <a:r>
              <a:rPr lang="en-US" dirty="0">
                <a:solidFill>
                  <a:schemeClr val="bg1">
                    <a:lumMod val="50000"/>
                  </a:schemeClr>
                </a:solidFill>
                <a:sym typeface="Huawei Sans" panose="020C0503030203020204" pitchFamily="34" charset="0"/>
              </a:rPr>
              <a:t>REST and RESTful</a:t>
            </a:r>
          </a:p>
          <a:p>
            <a:r>
              <a:rPr lang="en-US" b="1" dirty="0">
                <a:sym typeface="Huawei Sans" panose="020C0503030203020204" pitchFamily="34" charset="0"/>
              </a:rPr>
              <a:t>Working Principle of HTTP</a:t>
            </a:r>
          </a:p>
          <a:p>
            <a:pPr lvl="1"/>
            <a:r>
              <a:rPr lang="en-US" dirty="0">
                <a:solidFill>
                  <a:schemeClr val="bg1">
                    <a:lumMod val="50000"/>
                  </a:schemeClr>
                </a:solidFill>
                <a:sym typeface="Huawei Sans" panose="020C0503030203020204" pitchFamily="34" charset="0"/>
              </a:rPr>
              <a:t>Overview of HTTP</a:t>
            </a:r>
          </a:p>
          <a:p>
            <a:pPr lvl="1">
              <a:buSzPct val="60000"/>
              <a:buFont typeface="Wingdings" panose="05000000000000000000" pitchFamily="2" charset="2"/>
              <a:buChar char="n"/>
            </a:pPr>
            <a:r>
              <a:rPr lang="en-US" dirty="0">
                <a:sym typeface="Huawei Sans" panose="020C0503030203020204" pitchFamily="34" charset="0"/>
              </a:rPr>
              <a:t>HTTP/1.1</a:t>
            </a:r>
          </a:p>
          <a:p>
            <a:pPr lvl="1"/>
            <a:r>
              <a:rPr lang="en-US" dirty="0">
                <a:solidFill>
                  <a:schemeClr val="bg1">
                    <a:lumMod val="50000"/>
                  </a:schemeClr>
                </a:solidFill>
                <a:sym typeface="Huawei Sans" panose="020C0503030203020204" pitchFamily="34" charset="0"/>
              </a:rPr>
              <a:t>HTTPS and HTTP/2</a:t>
            </a:r>
          </a:p>
          <a:p>
            <a:r>
              <a:rPr lang="en-US" dirty="0">
                <a:solidFill>
                  <a:schemeClr val="bg1">
                    <a:lumMod val="50000"/>
                  </a:schemeClr>
                </a:solidFill>
                <a:sym typeface="Huawei Sans" panose="020C0503030203020204" pitchFamily="34" charset="0"/>
              </a:rPr>
              <a:t>Practices in Invoking RESTful APIs</a:t>
            </a:r>
          </a:p>
        </p:txBody>
      </p:sp>
    </p:spTree>
    <p:extLst>
      <p:ext uri="{BB962C8B-B14F-4D97-AF65-F5344CB8AC3E}">
        <p14:creationId xmlns:p14="http://schemas.microsoft.com/office/powerpoint/2010/main" val="1692639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Client Request Message</a:t>
            </a:r>
            <a:endParaRPr lang="en-US" dirty="0"/>
          </a:p>
        </p:txBody>
      </p:sp>
      <p:sp>
        <p:nvSpPr>
          <p:cNvPr id="4" name="文本占位符 3">
            <a:extLst>
              <a:ext uri="{FF2B5EF4-FFF2-40B4-BE49-F238E27FC236}">
                <a16:creationId xmlns:a16="http://schemas.microsoft.com/office/drawing/2014/main" xmlns="" id="{C7111C2D-74FC-474E-866C-A59B755190AF}"/>
              </a:ext>
            </a:extLst>
          </p:cNvPr>
          <p:cNvSpPr>
            <a:spLocks noGrp="1"/>
          </p:cNvSpPr>
          <p:nvPr>
            <p:ph type="body" sz="quarter" idx="10"/>
          </p:nvPr>
        </p:nvSpPr>
        <p:spPr>
          <a:xfrm>
            <a:off x="455612" y="1052514"/>
            <a:ext cx="11293476" cy="1002529"/>
          </a:xfrm>
        </p:spPr>
        <p:txBody>
          <a:bodyPr/>
          <a:lstStyle/>
          <a:p>
            <a:r>
              <a:rPr lang="en-US" altLang="zh-CN" sz="1800"/>
              <a:t>An HTTP request message sent by a client consists of a request line, request header, empty line, and request data. The following figure shows the format of a request message.</a:t>
            </a:r>
          </a:p>
          <a:p>
            <a:endParaRPr lang="zh-CN" altLang="en-US" sz="1800" dirty="0"/>
          </a:p>
        </p:txBody>
      </p:sp>
      <p:grpSp>
        <p:nvGrpSpPr>
          <p:cNvPr id="34" name="组合 33">
            <a:extLst>
              <a:ext uri="{FF2B5EF4-FFF2-40B4-BE49-F238E27FC236}">
                <a16:creationId xmlns:a16="http://schemas.microsoft.com/office/drawing/2014/main" xmlns="" id="{B8988AD8-A6CA-4473-A554-4625275BB427}"/>
              </a:ext>
            </a:extLst>
          </p:cNvPr>
          <p:cNvGrpSpPr/>
          <p:nvPr/>
        </p:nvGrpSpPr>
        <p:grpSpPr bwMode="gray">
          <a:xfrm>
            <a:off x="1262057" y="2752366"/>
            <a:ext cx="9663298" cy="2586658"/>
            <a:chOff x="936937" y="2728057"/>
            <a:chExt cx="9663298" cy="2586658"/>
          </a:xfrm>
        </p:grpSpPr>
        <p:grpSp>
          <p:nvGrpSpPr>
            <p:cNvPr id="31" name="组合 30">
              <a:extLst>
                <a:ext uri="{FF2B5EF4-FFF2-40B4-BE49-F238E27FC236}">
                  <a16:creationId xmlns:a16="http://schemas.microsoft.com/office/drawing/2014/main" xmlns="" id="{10EB84E0-0B9A-4E2F-A78F-AFF09C424A07}"/>
                </a:ext>
              </a:extLst>
            </p:cNvPr>
            <p:cNvGrpSpPr/>
            <p:nvPr/>
          </p:nvGrpSpPr>
          <p:grpSpPr bwMode="gray">
            <a:xfrm>
              <a:off x="3316348" y="2728057"/>
              <a:ext cx="7283887" cy="2586658"/>
              <a:chOff x="3294302" y="2159274"/>
              <a:chExt cx="7283887" cy="2586658"/>
            </a:xfrm>
          </p:grpSpPr>
          <p:sp>
            <p:nvSpPr>
              <p:cNvPr id="9" name="矩形 8">
                <a:extLst>
                  <a:ext uri="{FF2B5EF4-FFF2-40B4-BE49-F238E27FC236}">
                    <a16:creationId xmlns:a16="http://schemas.microsoft.com/office/drawing/2014/main" xmlns="" id="{3F04E949-4CCC-4846-8B15-6F183B7861C1}"/>
                  </a:ext>
                </a:extLst>
              </p:cNvPr>
              <p:cNvSpPr/>
              <p:nvPr/>
            </p:nvSpPr>
            <p:spPr bwMode="gray">
              <a:xfrm>
                <a:off x="3294302" y="4313932"/>
                <a:ext cx="60408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Data</a:t>
                </a:r>
              </a:p>
            </p:txBody>
          </p:sp>
          <p:grpSp>
            <p:nvGrpSpPr>
              <p:cNvPr id="30" name="组合 29">
                <a:extLst>
                  <a:ext uri="{FF2B5EF4-FFF2-40B4-BE49-F238E27FC236}">
                    <a16:creationId xmlns:a16="http://schemas.microsoft.com/office/drawing/2014/main" xmlns="" id="{893F37F1-0E4C-412D-82D0-790A0AB21BDA}"/>
                  </a:ext>
                </a:extLst>
              </p:cNvPr>
              <p:cNvGrpSpPr/>
              <p:nvPr/>
            </p:nvGrpSpPr>
            <p:grpSpPr bwMode="gray">
              <a:xfrm>
                <a:off x="3294772" y="3881046"/>
                <a:ext cx="1835942" cy="432000"/>
                <a:chOff x="3287894" y="4537750"/>
                <a:chExt cx="1835942" cy="432000"/>
              </a:xfrm>
            </p:grpSpPr>
            <p:sp>
              <p:nvSpPr>
                <p:cNvPr id="12" name="矩形 11">
                  <a:extLst>
                    <a:ext uri="{FF2B5EF4-FFF2-40B4-BE49-F238E27FC236}">
                      <a16:creationId xmlns:a16="http://schemas.microsoft.com/office/drawing/2014/main" xmlns="" id="{ED1FF46C-3174-448F-9ADD-33C5AECA1FDF}"/>
                    </a:ext>
                  </a:extLst>
                </p:cNvPr>
                <p:cNvSpPr/>
                <p:nvPr/>
              </p:nvSpPr>
              <p:spPr bwMode="gray">
                <a:xfrm>
                  <a:off x="3287894" y="4537750"/>
                  <a:ext cx="100644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14" name="矩形 13">
                  <a:extLst>
                    <a:ext uri="{FF2B5EF4-FFF2-40B4-BE49-F238E27FC236}">
                      <a16:creationId xmlns:a16="http://schemas.microsoft.com/office/drawing/2014/main" xmlns="" id="{ED1FF46C-3174-448F-9ADD-33C5AECA1FDF}"/>
                    </a:ext>
                  </a:extLst>
                </p:cNvPr>
                <p:cNvSpPr/>
                <p:nvPr/>
              </p:nvSpPr>
              <p:spPr bwMode="gray">
                <a:xfrm>
                  <a:off x="4293357" y="4537750"/>
                  <a:ext cx="830479"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19" name="组合 18">
                <a:extLst>
                  <a:ext uri="{FF2B5EF4-FFF2-40B4-BE49-F238E27FC236}">
                    <a16:creationId xmlns:a16="http://schemas.microsoft.com/office/drawing/2014/main" xmlns="" id="{D276EC5A-D1B1-48C6-887C-F4B623B09199}"/>
                  </a:ext>
                </a:extLst>
              </p:cNvPr>
              <p:cNvGrpSpPr/>
              <p:nvPr/>
            </p:nvGrpSpPr>
            <p:grpSpPr bwMode="gray">
              <a:xfrm>
                <a:off x="3295592" y="2588214"/>
                <a:ext cx="6039510" cy="432000"/>
                <a:chOff x="3452112" y="2852896"/>
                <a:chExt cx="6039510" cy="432000"/>
              </a:xfrm>
            </p:grpSpPr>
            <p:sp>
              <p:nvSpPr>
                <p:cNvPr id="8" name="矩形 7">
                  <a:extLst>
                    <a:ext uri="{FF2B5EF4-FFF2-40B4-BE49-F238E27FC236}">
                      <a16:creationId xmlns:a16="http://schemas.microsoft.com/office/drawing/2014/main" xmlns="" id="{DE3F0C5F-22A9-4922-B2C2-C3EB12DD441E}"/>
                    </a:ext>
                  </a:extLst>
                </p:cNvPr>
                <p:cNvSpPr/>
                <p:nvPr/>
              </p:nvSpPr>
              <p:spPr bwMode="gray">
                <a:xfrm>
                  <a:off x="3452112" y="2852896"/>
                  <a:ext cx="40922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15" name="矩形 14">
                  <a:extLst>
                    <a:ext uri="{FF2B5EF4-FFF2-40B4-BE49-F238E27FC236}">
                      <a16:creationId xmlns:a16="http://schemas.microsoft.com/office/drawing/2014/main" xmlns="" id="{ED1FF46C-3174-448F-9ADD-33C5AECA1FDF}"/>
                    </a:ext>
                  </a:extLst>
                </p:cNvPr>
                <p:cNvSpPr/>
                <p:nvPr/>
              </p:nvSpPr>
              <p:spPr bwMode="gray">
                <a:xfrm>
                  <a:off x="7543404" y="2852896"/>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16" name="矩形 15">
                  <a:extLst>
                    <a:ext uri="{FF2B5EF4-FFF2-40B4-BE49-F238E27FC236}">
                      <a16:creationId xmlns:a16="http://schemas.microsoft.com/office/drawing/2014/main" xmlns="" id="{ED1FF46C-3174-448F-9ADD-33C5AECA1FDF}"/>
                    </a:ext>
                  </a:extLst>
                </p:cNvPr>
                <p:cNvSpPr/>
                <p:nvPr/>
              </p:nvSpPr>
              <p:spPr bwMode="gray">
                <a:xfrm>
                  <a:off x="8566452" y="2852896"/>
                  <a:ext cx="92517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20" name="组合 19">
                <a:extLst>
                  <a:ext uri="{FF2B5EF4-FFF2-40B4-BE49-F238E27FC236}">
                    <a16:creationId xmlns:a16="http://schemas.microsoft.com/office/drawing/2014/main" xmlns="" id="{5ABD6460-4C19-4E21-B99A-5B9C9101D457}"/>
                  </a:ext>
                </a:extLst>
              </p:cNvPr>
              <p:cNvGrpSpPr/>
              <p:nvPr/>
            </p:nvGrpSpPr>
            <p:grpSpPr bwMode="gray">
              <a:xfrm>
                <a:off x="3295592" y="3447957"/>
                <a:ext cx="6040690" cy="432000"/>
                <a:chOff x="3299310" y="4138837"/>
                <a:chExt cx="6036972" cy="432000"/>
              </a:xfrm>
            </p:grpSpPr>
            <p:sp>
              <p:nvSpPr>
                <p:cNvPr id="23" name="矩形 22">
                  <a:extLst>
                    <a:ext uri="{FF2B5EF4-FFF2-40B4-BE49-F238E27FC236}">
                      <a16:creationId xmlns:a16="http://schemas.microsoft.com/office/drawing/2014/main" xmlns="" id="{DE3F0C5F-22A9-4922-B2C2-C3EB12DD441E}"/>
                    </a:ext>
                  </a:extLst>
                </p:cNvPr>
                <p:cNvSpPr/>
                <p:nvPr/>
              </p:nvSpPr>
              <p:spPr bwMode="gray">
                <a:xfrm>
                  <a:off x="3299310" y="4138837"/>
                  <a:ext cx="409795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24" name="矩形 23">
                  <a:extLst>
                    <a:ext uri="{FF2B5EF4-FFF2-40B4-BE49-F238E27FC236}">
                      <a16:creationId xmlns:a16="http://schemas.microsoft.com/office/drawing/2014/main" xmlns="" id="{ED1FF46C-3174-448F-9ADD-33C5AECA1FDF}"/>
                    </a:ext>
                  </a:extLst>
                </p:cNvPr>
                <p:cNvSpPr/>
                <p:nvPr/>
              </p:nvSpPr>
              <p:spPr bwMode="gray">
                <a:xfrm>
                  <a:off x="7392285" y="4138837"/>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25" name="矩形 24">
                  <a:extLst>
                    <a:ext uri="{FF2B5EF4-FFF2-40B4-BE49-F238E27FC236}">
                      <a16:creationId xmlns:a16="http://schemas.microsoft.com/office/drawing/2014/main" xmlns="" id="{ED1FF46C-3174-448F-9ADD-33C5AECA1FDF}"/>
                    </a:ext>
                  </a:extLst>
                </p:cNvPr>
                <p:cNvSpPr/>
                <p:nvPr/>
              </p:nvSpPr>
              <p:spPr bwMode="gray">
                <a:xfrm>
                  <a:off x="8416827" y="4138837"/>
                  <a:ext cx="91945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sp>
            <p:nvSpPr>
              <p:cNvPr id="52" name="矩形 51">
                <a:extLst>
                  <a:ext uri="{FF2B5EF4-FFF2-40B4-BE49-F238E27FC236}">
                    <a16:creationId xmlns:a16="http://schemas.microsoft.com/office/drawing/2014/main" xmlns="" id="{DE3F0C5F-22A9-4922-B2C2-C3EB12DD441E}"/>
                  </a:ext>
                </a:extLst>
              </p:cNvPr>
              <p:cNvSpPr/>
              <p:nvPr/>
            </p:nvSpPr>
            <p:spPr bwMode="gray">
              <a:xfrm>
                <a:off x="3295593" y="3021074"/>
                <a:ext cx="603951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endParaRPr lang="en-US" sz="1200" dirty="0">
                  <a:solidFill>
                    <a:schemeClr val="tx1"/>
                  </a:solidFill>
                </a:endParaRPr>
              </a:p>
            </p:txBody>
          </p:sp>
          <p:grpSp>
            <p:nvGrpSpPr>
              <p:cNvPr id="18" name="组合 17">
                <a:extLst>
                  <a:ext uri="{FF2B5EF4-FFF2-40B4-BE49-F238E27FC236}">
                    <a16:creationId xmlns:a16="http://schemas.microsoft.com/office/drawing/2014/main" xmlns="" id="{78DA2802-CDBA-41F2-B34E-A094E4F3F5BA}"/>
                  </a:ext>
                </a:extLst>
              </p:cNvPr>
              <p:cNvGrpSpPr/>
              <p:nvPr/>
            </p:nvGrpSpPr>
            <p:grpSpPr bwMode="gray">
              <a:xfrm>
                <a:off x="3295592" y="2159274"/>
                <a:ext cx="7282597" cy="432000"/>
                <a:chOff x="3386092" y="2159274"/>
                <a:chExt cx="7282597" cy="432000"/>
              </a:xfrm>
            </p:grpSpPr>
            <p:sp>
              <p:nvSpPr>
                <p:cNvPr id="5" name="矩形 4">
                  <a:extLst>
                    <a:ext uri="{FF2B5EF4-FFF2-40B4-BE49-F238E27FC236}">
                      <a16:creationId xmlns:a16="http://schemas.microsoft.com/office/drawing/2014/main" xmlns="" id="{ED1FF46C-3174-448F-9ADD-33C5AECA1FDF}"/>
                    </a:ext>
                  </a:extLst>
                </p:cNvPr>
                <p:cNvSpPr/>
                <p:nvPr/>
              </p:nvSpPr>
              <p:spPr bwMode="gray">
                <a:xfrm>
                  <a:off x="3386092" y="2159274"/>
                  <a:ext cx="12600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Request method</a:t>
                  </a:r>
                </a:p>
              </p:txBody>
            </p:sp>
            <p:sp>
              <p:nvSpPr>
                <p:cNvPr id="7" name="矩形 6">
                  <a:extLst>
                    <a:ext uri="{FF2B5EF4-FFF2-40B4-BE49-F238E27FC236}">
                      <a16:creationId xmlns:a16="http://schemas.microsoft.com/office/drawing/2014/main" xmlns="" id="{FE4A73F8-F45F-4216-B6C8-7B97955278AC}"/>
                    </a:ext>
                  </a:extLst>
                </p:cNvPr>
                <p:cNvSpPr/>
                <p:nvPr/>
              </p:nvSpPr>
              <p:spPr bwMode="gray">
                <a:xfrm>
                  <a:off x="7361140" y="2159274"/>
                  <a:ext cx="146450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Protocol version</a:t>
                  </a:r>
                </a:p>
              </p:txBody>
            </p:sp>
            <p:sp>
              <p:nvSpPr>
                <p:cNvPr id="10" name="矩形 9">
                  <a:extLst>
                    <a:ext uri="{FF2B5EF4-FFF2-40B4-BE49-F238E27FC236}">
                      <a16:creationId xmlns:a16="http://schemas.microsoft.com/office/drawing/2014/main" xmlns="" id="{ED1FF46C-3174-448F-9ADD-33C5AECA1FDF}"/>
                    </a:ext>
                  </a:extLst>
                </p:cNvPr>
                <p:cNvSpPr/>
                <p:nvPr/>
              </p:nvSpPr>
              <p:spPr bwMode="gray">
                <a:xfrm>
                  <a:off x="4625076" y="2159274"/>
                  <a:ext cx="781917"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28" name="矩形 27">
                  <a:extLst>
                    <a:ext uri="{FF2B5EF4-FFF2-40B4-BE49-F238E27FC236}">
                      <a16:creationId xmlns:a16="http://schemas.microsoft.com/office/drawing/2014/main" xmlns="" id="{ED1FF46C-3174-448F-9ADD-33C5AECA1FDF}"/>
                    </a:ext>
                  </a:extLst>
                </p:cNvPr>
                <p:cNvSpPr/>
                <p:nvPr/>
              </p:nvSpPr>
              <p:spPr bwMode="gray">
                <a:xfrm>
                  <a:off x="8710671" y="2159274"/>
                  <a:ext cx="1044542"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45" name="矩形 44">
                  <a:extLst>
                    <a:ext uri="{FF2B5EF4-FFF2-40B4-BE49-F238E27FC236}">
                      <a16:creationId xmlns:a16="http://schemas.microsoft.com/office/drawing/2014/main" xmlns="" id="{E8A2D369-73BF-4B1F-AF0A-AF36A42A352A}"/>
                    </a:ext>
                  </a:extLst>
                </p:cNvPr>
                <p:cNvSpPr/>
                <p:nvPr/>
              </p:nvSpPr>
              <p:spPr bwMode="gray">
                <a:xfrm>
                  <a:off x="5410425" y="2159274"/>
                  <a:ext cx="118472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URI</a:t>
                  </a:r>
                </a:p>
              </p:txBody>
            </p:sp>
            <p:sp>
              <p:nvSpPr>
                <p:cNvPr id="48" name="矩形 47">
                  <a:extLst>
                    <a:ext uri="{FF2B5EF4-FFF2-40B4-BE49-F238E27FC236}">
                      <a16:creationId xmlns:a16="http://schemas.microsoft.com/office/drawing/2014/main" xmlns="" id="{ED1FF46C-3174-448F-9ADD-33C5AECA1FDF}"/>
                    </a:ext>
                  </a:extLst>
                </p:cNvPr>
                <p:cNvSpPr/>
                <p:nvPr/>
              </p:nvSpPr>
              <p:spPr bwMode="gray">
                <a:xfrm>
                  <a:off x="6598955" y="2159274"/>
                  <a:ext cx="7686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56" name="矩形 55">
                  <a:extLst>
                    <a:ext uri="{FF2B5EF4-FFF2-40B4-BE49-F238E27FC236}">
                      <a16:creationId xmlns:a16="http://schemas.microsoft.com/office/drawing/2014/main" xmlns="" id="{ED1FF46C-3174-448F-9ADD-33C5AECA1FDF}"/>
                    </a:ext>
                  </a:extLst>
                </p:cNvPr>
                <p:cNvSpPr/>
                <p:nvPr/>
              </p:nvSpPr>
              <p:spPr bwMode="gray">
                <a:xfrm>
                  <a:off x="9755213" y="2159274"/>
                  <a:ext cx="91347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grpSp>
          <p:nvGrpSpPr>
            <p:cNvPr id="33" name="组合 32">
              <a:extLst>
                <a:ext uri="{FF2B5EF4-FFF2-40B4-BE49-F238E27FC236}">
                  <a16:creationId xmlns:a16="http://schemas.microsoft.com/office/drawing/2014/main" xmlns="" id="{F6CAC048-A216-4654-A82A-63B2924CEABB}"/>
                </a:ext>
              </a:extLst>
            </p:cNvPr>
            <p:cNvGrpSpPr/>
            <p:nvPr/>
          </p:nvGrpSpPr>
          <p:grpSpPr bwMode="gray">
            <a:xfrm>
              <a:off x="936937" y="2732103"/>
              <a:ext cx="2346555" cy="2582612"/>
              <a:chOff x="936937" y="2732103"/>
              <a:chExt cx="2346555" cy="2582612"/>
            </a:xfrm>
          </p:grpSpPr>
          <p:sp>
            <p:nvSpPr>
              <p:cNvPr id="38" name="AutoShape 35"/>
              <p:cNvSpPr>
                <a:spLocks/>
              </p:cNvSpPr>
              <p:nvPr/>
            </p:nvSpPr>
            <p:spPr bwMode="gray">
              <a:xfrm>
                <a:off x="3027731" y="4452962"/>
                <a:ext cx="255761" cy="432000"/>
              </a:xfrm>
              <a:prstGeom prst="leftBrace">
                <a:avLst>
                  <a:gd name="adj1" fmla="val 112010"/>
                  <a:gd name="adj2" fmla="val 50000"/>
                </a:avLst>
              </a:prstGeom>
              <a:noFill/>
              <a:ln w="19050">
                <a:solidFill>
                  <a:srgbClr val="56C4D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en-US" altLang="zh-CN" sz="1200" dirty="0">
                  <a:latin typeface="+mn-ea"/>
                </a:endParaRPr>
              </a:p>
            </p:txBody>
          </p:sp>
          <p:sp>
            <p:nvSpPr>
              <p:cNvPr id="42" name="文本框 41"/>
              <p:cNvSpPr txBox="1"/>
              <p:nvPr/>
            </p:nvSpPr>
            <p:spPr bwMode="gray">
              <a:xfrm>
                <a:off x="936937" y="4960215"/>
                <a:ext cx="1440000" cy="276999"/>
              </a:xfrm>
              <a:prstGeom prst="rect">
                <a:avLst/>
              </a:prstGeom>
              <a:solidFill>
                <a:srgbClr val="56C4D2"/>
              </a:solidFill>
            </p:spPr>
            <p:txBody>
              <a:bodyPr wrap="square" rtlCol="0" anchor="ctr">
                <a:spAutoFit/>
              </a:bodyPr>
              <a:lstStyle>
                <a:defPPr>
                  <a:defRPr lang="en-US"/>
                </a:defPPr>
                <a:lvl1pPr algn="ctr">
                  <a:defRPr sz="1200" b="1">
                    <a:solidFill>
                      <a:schemeClr val="bg1"/>
                    </a:solidFill>
                  </a:defRPr>
                </a:lvl1pPr>
              </a:lstStyle>
              <a:p>
                <a:r>
                  <a:rPr lang="en-US" dirty="0"/>
                  <a:t>Request Data</a:t>
                </a:r>
              </a:p>
            </p:txBody>
          </p:sp>
          <p:sp>
            <p:nvSpPr>
              <p:cNvPr id="44" name="文本框 43"/>
              <p:cNvSpPr txBox="1"/>
              <p:nvPr/>
            </p:nvSpPr>
            <p:spPr bwMode="gray">
              <a:xfrm>
                <a:off x="936937" y="4527329"/>
                <a:ext cx="1440000" cy="276999"/>
              </a:xfrm>
              <a:prstGeom prst="rect">
                <a:avLst/>
              </a:prstGeom>
              <a:solidFill>
                <a:srgbClr val="56C4D2"/>
              </a:solidFill>
            </p:spPr>
            <p:txBody>
              <a:bodyPr wrap="square" rtlCol="0" anchor="ctr">
                <a:spAutoFit/>
              </a:bodyPr>
              <a:lstStyle>
                <a:defPPr>
                  <a:defRPr lang="en-US"/>
                </a:defPPr>
                <a:lvl1pPr algn="ctr">
                  <a:defRPr sz="1200" b="1">
                    <a:solidFill>
                      <a:schemeClr val="bg1"/>
                    </a:solidFill>
                  </a:defRPr>
                </a:lvl1pPr>
              </a:lstStyle>
              <a:p>
                <a:r>
                  <a:rPr lang="en-US" dirty="0"/>
                  <a:t>Empty line</a:t>
                </a:r>
              </a:p>
            </p:txBody>
          </p:sp>
          <p:sp>
            <p:nvSpPr>
              <p:cNvPr id="65" name="AutoShape 35"/>
              <p:cNvSpPr>
                <a:spLocks/>
              </p:cNvSpPr>
              <p:nvPr/>
            </p:nvSpPr>
            <p:spPr bwMode="gray">
              <a:xfrm>
                <a:off x="3021342" y="3158267"/>
                <a:ext cx="255600" cy="1296000"/>
              </a:xfrm>
              <a:prstGeom prst="leftBrace">
                <a:avLst>
                  <a:gd name="adj1" fmla="val 112010"/>
                  <a:gd name="adj2" fmla="val 50000"/>
                </a:avLst>
              </a:prstGeom>
              <a:noFill/>
              <a:ln w="19050">
                <a:solidFill>
                  <a:srgbClr val="56C4D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en-US" altLang="zh-CN" sz="1200" dirty="0">
                  <a:latin typeface="+mn-ea"/>
                </a:endParaRPr>
              </a:p>
            </p:txBody>
          </p:sp>
          <p:sp>
            <p:nvSpPr>
              <p:cNvPr id="68" name="文本框 67"/>
              <p:cNvSpPr txBox="1"/>
              <p:nvPr/>
            </p:nvSpPr>
            <p:spPr bwMode="gray">
              <a:xfrm>
                <a:off x="936937" y="3668292"/>
                <a:ext cx="1440000" cy="288000"/>
              </a:xfrm>
              <a:prstGeom prst="rect">
                <a:avLst/>
              </a:prstGeom>
              <a:solidFill>
                <a:srgbClr val="56C4D2"/>
              </a:solidFill>
            </p:spPr>
            <p:txBody>
              <a:bodyPr wrap="square" rtlCol="0" anchor="ctr">
                <a:spAutoFit/>
              </a:bodyPr>
              <a:lstStyle>
                <a:defPPr>
                  <a:defRPr lang="en-US"/>
                </a:defPPr>
                <a:lvl1pPr algn="ctr">
                  <a:defRPr sz="1200" b="1">
                    <a:solidFill>
                      <a:schemeClr val="bg1"/>
                    </a:solidFill>
                  </a:defRPr>
                </a:lvl1pPr>
              </a:lstStyle>
              <a:p>
                <a:r>
                  <a:rPr lang="en-US" dirty="0"/>
                  <a:t>Request header</a:t>
                </a:r>
              </a:p>
            </p:txBody>
          </p:sp>
          <p:grpSp>
            <p:nvGrpSpPr>
              <p:cNvPr id="32" name="组合 31">
                <a:extLst>
                  <a:ext uri="{FF2B5EF4-FFF2-40B4-BE49-F238E27FC236}">
                    <a16:creationId xmlns:a16="http://schemas.microsoft.com/office/drawing/2014/main" xmlns="" id="{5A742586-1FC3-4781-8ECC-C2C59E33738D}"/>
                  </a:ext>
                </a:extLst>
              </p:cNvPr>
              <p:cNvGrpSpPr/>
              <p:nvPr/>
            </p:nvGrpSpPr>
            <p:grpSpPr bwMode="gray">
              <a:xfrm>
                <a:off x="936937" y="2732103"/>
                <a:ext cx="2330241" cy="432000"/>
                <a:chOff x="936591" y="2324389"/>
                <a:chExt cx="2330241" cy="432000"/>
              </a:xfrm>
            </p:grpSpPr>
            <p:sp>
              <p:nvSpPr>
                <p:cNvPr id="40" name="AutoShape 35"/>
                <p:cNvSpPr>
                  <a:spLocks/>
                </p:cNvSpPr>
                <p:nvPr/>
              </p:nvSpPr>
              <p:spPr bwMode="gray">
                <a:xfrm>
                  <a:off x="3011071" y="2324389"/>
                  <a:ext cx="255761" cy="432000"/>
                </a:xfrm>
                <a:prstGeom prst="leftBrace">
                  <a:avLst>
                    <a:gd name="adj1" fmla="val 112010"/>
                    <a:gd name="adj2" fmla="val 50000"/>
                  </a:avLst>
                </a:prstGeom>
                <a:noFill/>
                <a:ln w="19050">
                  <a:solidFill>
                    <a:srgbClr val="56C4D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en-US" altLang="zh-CN" sz="1200" dirty="0">
                    <a:latin typeface="+mn-ea"/>
                  </a:endParaRPr>
                </a:p>
              </p:txBody>
            </p:sp>
            <p:sp>
              <p:nvSpPr>
                <p:cNvPr id="70" name="文本框 69"/>
                <p:cNvSpPr txBox="1"/>
                <p:nvPr/>
              </p:nvSpPr>
              <p:spPr bwMode="gray">
                <a:xfrm>
                  <a:off x="936591" y="2396389"/>
                  <a:ext cx="1440000" cy="288000"/>
                </a:xfrm>
                <a:prstGeom prst="rect">
                  <a:avLst/>
                </a:prstGeom>
                <a:solidFill>
                  <a:srgbClr val="56C4D2"/>
                </a:solidFill>
              </p:spPr>
              <p:txBody>
                <a:bodyPr wrap="square" rtlCol="0" anchor="ctr">
                  <a:spAutoFit/>
                </a:bodyPr>
                <a:lstStyle>
                  <a:defPPr>
                    <a:defRPr lang="en-US"/>
                  </a:defPPr>
                  <a:lvl1pPr algn="ctr">
                    <a:defRPr sz="1500" b="1">
                      <a:solidFill>
                        <a:schemeClr val="bg1"/>
                      </a:solidFill>
                    </a:defRPr>
                  </a:lvl1pPr>
                </a:lstStyle>
                <a:p>
                  <a:r>
                    <a:rPr lang="en-US" sz="1200" dirty="0"/>
                    <a:t>Request line</a:t>
                  </a:r>
                </a:p>
              </p:txBody>
            </p:sp>
          </p:grpSp>
          <p:sp>
            <p:nvSpPr>
              <p:cNvPr id="73" name="AutoShape 35">
                <a:extLst>
                  <a:ext uri="{FF2B5EF4-FFF2-40B4-BE49-F238E27FC236}">
                    <a16:creationId xmlns:a16="http://schemas.microsoft.com/office/drawing/2014/main" xmlns="" id="{AFB82C7B-3D60-41A4-AD2E-D2964EA53753}"/>
                  </a:ext>
                </a:extLst>
              </p:cNvPr>
              <p:cNvSpPr>
                <a:spLocks/>
              </p:cNvSpPr>
              <p:nvPr/>
            </p:nvSpPr>
            <p:spPr bwMode="gray">
              <a:xfrm>
                <a:off x="3019292" y="4882715"/>
                <a:ext cx="255761" cy="432000"/>
              </a:xfrm>
              <a:prstGeom prst="leftBrace">
                <a:avLst>
                  <a:gd name="adj1" fmla="val 112010"/>
                  <a:gd name="adj2" fmla="val 50000"/>
                </a:avLst>
              </a:prstGeom>
              <a:noFill/>
              <a:ln w="19050">
                <a:solidFill>
                  <a:srgbClr val="56C4D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en-US" altLang="zh-CN" sz="1200" dirty="0">
                  <a:latin typeface="+mn-ea"/>
                </a:endParaRPr>
              </a:p>
            </p:txBody>
          </p:sp>
        </p:grpSp>
      </p:grpSp>
    </p:spTree>
    <p:extLst>
      <p:ext uri="{BB962C8B-B14F-4D97-AF65-F5344CB8AC3E}">
        <p14:creationId xmlns:p14="http://schemas.microsoft.com/office/powerpoint/2010/main" val="31513108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Client Request Message </a:t>
            </a:r>
            <a:r>
              <a:rPr lang="en-US" altLang="zh-CN" dirty="0"/>
              <a:t>- </a:t>
            </a:r>
            <a:r>
              <a:rPr lang="en-US" dirty="0"/>
              <a:t>Request Line</a:t>
            </a:r>
          </a:p>
        </p:txBody>
      </p:sp>
      <p:sp>
        <p:nvSpPr>
          <p:cNvPr id="8" name="文本占位符 7">
            <a:extLst>
              <a:ext uri="{FF2B5EF4-FFF2-40B4-BE49-F238E27FC236}">
                <a16:creationId xmlns:a16="http://schemas.microsoft.com/office/drawing/2014/main" xmlns="" id="{0CCB737F-C55E-4B5F-B702-276141232DB0}"/>
              </a:ext>
            </a:extLst>
          </p:cNvPr>
          <p:cNvSpPr>
            <a:spLocks noGrp="1"/>
          </p:cNvSpPr>
          <p:nvPr>
            <p:ph type="body" sz="quarter" idx="10"/>
          </p:nvPr>
        </p:nvSpPr>
        <p:spPr bwMode="gray">
          <a:xfrm>
            <a:off x="455612" y="1052514"/>
            <a:ext cx="11293476" cy="1877688"/>
          </a:xfrm>
        </p:spPr>
        <p:txBody>
          <a:bodyPr/>
          <a:lstStyle/>
          <a:p>
            <a:pPr>
              <a:lnSpc>
                <a:spcPct val="120000"/>
              </a:lnSpc>
            </a:pPr>
            <a:r>
              <a:rPr lang="en-US" altLang="zh-CN" sz="1600" dirty="0"/>
              <a:t>A request line consists of the request method field, URI field, and HTTP version field.</a:t>
            </a:r>
          </a:p>
          <a:p>
            <a:pPr lvl="1">
              <a:lnSpc>
                <a:spcPct val="120000"/>
              </a:lnSpc>
            </a:pPr>
            <a:r>
              <a:rPr lang="en-US" altLang="zh-CN" sz="1400" dirty="0"/>
              <a:t>Request method: HTTP request method, for example, GET and POST. An HTTP client (for example, a browser) must specify the request type when sending a request to the server.</a:t>
            </a:r>
          </a:p>
          <a:p>
            <a:pPr lvl="1">
              <a:lnSpc>
                <a:spcPct val="120000"/>
              </a:lnSpc>
            </a:pPr>
            <a:r>
              <a:rPr lang="en-US" altLang="zh-CN" sz="1400" dirty="0"/>
              <a:t>URI: A URI identifies the resource involved in a request.</a:t>
            </a:r>
          </a:p>
          <a:p>
            <a:pPr lvl="1">
              <a:lnSpc>
                <a:spcPct val="120000"/>
              </a:lnSpc>
            </a:pPr>
            <a:r>
              <a:rPr lang="en-US" altLang="zh-CN" sz="1400" dirty="0"/>
              <a:t>Protocol version: The protocol version allows the sender to indicate the format of a message and its capacity for understanding further HTTP communication.</a:t>
            </a:r>
          </a:p>
        </p:txBody>
      </p:sp>
      <p:grpSp>
        <p:nvGrpSpPr>
          <p:cNvPr id="3" name="组合 2">
            <a:extLst>
              <a:ext uri="{FF2B5EF4-FFF2-40B4-BE49-F238E27FC236}">
                <a16:creationId xmlns:a16="http://schemas.microsoft.com/office/drawing/2014/main" xmlns="" id="{157D5BD1-AF04-49D3-B3DD-E3231952B6E6}"/>
              </a:ext>
            </a:extLst>
          </p:cNvPr>
          <p:cNvGrpSpPr/>
          <p:nvPr/>
        </p:nvGrpSpPr>
        <p:grpSpPr>
          <a:xfrm>
            <a:off x="7414238" y="133612"/>
            <a:ext cx="4337443" cy="213517"/>
            <a:chOff x="7414238" y="133612"/>
            <a:chExt cx="4337443" cy="213517"/>
          </a:xfrm>
        </p:grpSpPr>
        <p:sp>
          <p:nvSpPr>
            <p:cNvPr id="30" name="五边形 29"/>
            <p:cNvSpPr/>
            <p:nvPr/>
          </p:nvSpPr>
          <p:spPr bwMode="gray">
            <a:xfrm>
              <a:off x="7414238" y="134170"/>
              <a:ext cx="1463062" cy="212400"/>
            </a:xfrm>
            <a:prstGeom prst="homePlate">
              <a:avLst/>
            </a:prstGeom>
            <a:solidFill>
              <a:srgbClr val="56C4D2"/>
            </a:solidFill>
          </p:spPr>
          <p:txBody>
            <a:bodyPr wrap="square" rtlCol="0" anchor="ctr">
              <a:noAutofit/>
            </a:bodyPr>
            <a:lstStyle/>
            <a:p>
              <a:pPr algn="ctr"/>
              <a:r>
                <a:rPr lang="en-US" sz="1200" b="1" dirty="0">
                  <a:solidFill>
                    <a:schemeClr val="bg1"/>
                  </a:solidFill>
                  <a:sym typeface="Huawei Sans" panose="020C0503030203020204" pitchFamily="34" charset="0"/>
                </a:rPr>
                <a:t>Request Line</a:t>
              </a:r>
            </a:p>
          </p:txBody>
        </p:sp>
        <p:sp>
          <p:nvSpPr>
            <p:cNvPr id="33" name="燕尾形 32"/>
            <p:cNvSpPr/>
            <p:nvPr/>
          </p:nvSpPr>
          <p:spPr bwMode="gray">
            <a:xfrm>
              <a:off x="8801101" y="133612"/>
              <a:ext cx="1637006"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Header</a:t>
              </a:r>
            </a:p>
          </p:txBody>
        </p:sp>
        <p:sp>
          <p:nvSpPr>
            <p:cNvPr id="34" name="燕尾形 33"/>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grpSp>
      <p:sp>
        <p:nvSpPr>
          <p:cNvPr id="29" name="文本框 28">
            <a:extLst>
              <a:ext uri="{FF2B5EF4-FFF2-40B4-BE49-F238E27FC236}">
                <a16:creationId xmlns:a16="http://schemas.microsoft.com/office/drawing/2014/main" xmlns="" id="{69387562-BBB4-4B4D-B3CF-C5337D4F1D5C}"/>
              </a:ext>
            </a:extLst>
          </p:cNvPr>
          <p:cNvSpPr txBox="1"/>
          <p:nvPr/>
        </p:nvSpPr>
        <p:spPr bwMode="gray">
          <a:xfrm>
            <a:off x="1043827" y="3035263"/>
            <a:ext cx="8162772" cy="307777"/>
          </a:xfrm>
          <a:prstGeom prst="rect">
            <a:avLst/>
          </a:prstGeom>
          <a:noFill/>
          <a:ln>
            <a:solidFill>
              <a:srgbClr val="56C4D2"/>
            </a:solidFill>
          </a:ln>
        </p:spPr>
        <p:txBody>
          <a:bodyPr wrap="square" rtlCol="0">
            <a:spAutoFit/>
          </a:bodyPr>
          <a:lstStyle>
            <a:defPPr>
              <a:defRPr lang="en-US"/>
            </a:defPPr>
            <a:lvl2pPr marL="0" lvl="1">
              <a:spcBef>
                <a:spcPts val="792"/>
              </a:spcBef>
              <a:defRPr sz="1600"/>
            </a:lvl2pPr>
          </a:lstStyle>
          <a:p>
            <a:pPr lvl="1"/>
            <a:r>
              <a:rPr lang="en-US" sz="1400" dirty="0"/>
              <a:t>Example of a request line: GET http://www.w3.org/pub/WWW/TheProject.html HTTP/1.1</a:t>
            </a:r>
          </a:p>
        </p:txBody>
      </p:sp>
      <p:grpSp>
        <p:nvGrpSpPr>
          <p:cNvPr id="57" name="组合 56">
            <a:extLst>
              <a:ext uri="{FF2B5EF4-FFF2-40B4-BE49-F238E27FC236}">
                <a16:creationId xmlns:a16="http://schemas.microsoft.com/office/drawing/2014/main" xmlns="" id="{162DFCA9-47E5-49D0-96BE-7AB80D361BF4}"/>
              </a:ext>
            </a:extLst>
          </p:cNvPr>
          <p:cNvGrpSpPr/>
          <p:nvPr/>
        </p:nvGrpSpPr>
        <p:grpSpPr bwMode="gray">
          <a:xfrm>
            <a:off x="1043827" y="3476078"/>
            <a:ext cx="7283887" cy="2586658"/>
            <a:chOff x="3294302" y="2159274"/>
            <a:chExt cx="7283887" cy="2586658"/>
          </a:xfrm>
        </p:grpSpPr>
        <p:sp>
          <p:nvSpPr>
            <p:cNvPr id="68" name="矩形 67">
              <a:extLst>
                <a:ext uri="{FF2B5EF4-FFF2-40B4-BE49-F238E27FC236}">
                  <a16:creationId xmlns:a16="http://schemas.microsoft.com/office/drawing/2014/main" xmlns="" id="{4AF6BD3D-E677-400E-B721-18E3FD26934B}"/>
                </a:ext>
              </a:extLst>
            </p:cNvPr>
            <p:cNvSpPr/>
            <p:nvPr/>
          </p:nvSpPr>
          <p:spPr bwMode="gray">
            <a:xfrm>
              <a:off x="3294302" y="4313932"/>
              <a:ext cx="60408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Data</a:t>
              </a:r>
            </a:p>
          </p:txBody>
        </p:sp>
        <p:grpSp>
          <p:nvGrpSpPr>
            <p:cNvPr id="69" name="组合 68">
              <a:extLst>
                <a:ext uri="{FF2B5EF4-FFF2-40B4-BE49-F238E27FC236}">
                  <a16:creationId xmlns:a16="http://schemas.microsoft.com/office/drawing/2014/main" xmlns="" id="{8D7ED7AA-D1A3-4B8B-B95A-419187726415}"/>
                </a:ext>
              </a:extLst>
            </p:cNvPr>
            <p:cNvGrpSpPr/>
            <p:nvPr/>
          </p:nvGrpSpPr>
          <p:grpSpPr bwMode="gray">
            <a:xfrm>
              <a:off x="3294772" y="3881046"/>
              <a:ext cx="1835942" cy="432000"/>
              <a:chOff x="3287894" y="4537750"/>
              <a:chExt cx="1835942" cy="432000"/>
            </a:xfrm>
          </p:grpSpPr>
          <p:sp>
            <p:nvSpPr>
              <p:cNvPr id="87" name="矩形 86">
                <a:extLst>
                  <a:ext uri="{FF2B5EF4-FFF2-40B4-BE49-F238E27FC236}">
                    <a16:creationId xmlns:a16="http://schemas.microsoft.com/office/drawing/2014/main" xmlns="" id="{96C88CAA-7E0F-4BD9-8365-F286705866FD}"/>
                  </a:ext>
                </a:extLst>
              </p:cNvPr>
              <p:cNvSpPr/>
              <p:nvPr/>
            </p:nvSpPr>
            <p:spPr bwMode="gray">
              <a:xfrm>
                <a:off x="3287894" y="4537750"/>
                <a:ext cx="100644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8" name="矩形 87">
                <a:extLst>
                  <a:ext uri="{FF2B5EF4-FFF2-40B4-BE49-F238E27FC236}">
                    <a16:creationId xmlns:a16="http://schemas.microsoft.com/office/drawing/2014/main" xmlns="" id="{AD9866F0-E3E8-4AF6-BB31-361B023DE4F5}"/>
                  </a:ext>
                </a:extLst>
              </p:cNvPr>
              <p:cNvSpPr/>
              <p:nvPr/>
            </p:nvSpPr>
            <p:spPr bwMode="gray">
              <a:xfrm>
                <a:off x="4293357" y="4537750"/>
                <a:ext cx="830479"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70" name="组合 69">
              <a:extLst>
                <a:ext uri="{FF2B5EF4-FFF2-40B4-BE49-F238E27FC236}">
                  <a16:creationId xmlns:a16="http://schemas.microsoft.com/office/drawing/2014/main" xmlns="" id="{28CA0F1E-4D0A-4E19-9C1C-F5BB2FD46587}"/>
                </a:ext>
              </a:extLst>
            </p:cNvPr>
            <p:cNvGrpSpPr/>
            <p:nvPr/>
          </p:nvGrpSpPr>
          <p:grpSpPr bwMode="gray">
            <a:xfrm>
              <a:off x="3295592" y="2588214"/>
              <a:ext cx="6039510" cy="432000"/>
              <a:chOff x="3452112" y="2852896"/>
              <a:chExt cx="6039510" cy="432000"/>
            </a:xfrm>
          </p:grpSpPr>
          <p:sp>
            <p:nvSpPr>
              <p:cNvPr id="84" name="矩形 83">
                <a:extLst>
                  <a:ext uri="{FF2B5EF4-FFF2-40B4-BE49-F238E27FC236}">
                    <a16:creationId xmlns:a16="http://schemas.microsoft.com/office/drawing/2014/main" xmlns="" id="{995EE6E4-1A52-40A0-9A45-5F8A0647E57E}"/>
                  </a:ext>
                </a:extLst>
              </p:cNvPr>
              <p:cNvSpPr/>
              <p:nvPr/>
            </p:nvSpPr>
            <p:spPr bwMode="gray">
              <a:xfrm>
                <a:off x="3452112" y="2852896"/>
                <a:ext cx="40922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85" name="矩形 84">
                <a:extLst>
                  <a:ext uri="{FF2B5EF4-FFF2-40B4-BE49-F238E27FC236}">
                    <a16:creationId xmlns:a16="http://schemas.microsoft.com/office/drawing/2014/main" xmlns="" id="{A8D4E5FC-3914-4711-B8A0-0CC1B372A2C6}"/>
                  </a:ext>
                </a:extLst>
              </p:cNvPr>
              <p:cNvSpPr/>
              <p:nvPr/>
            </p:nvSpPr>
            <p:spPr bwMode="gray">
              <a:xfrm>
                <a:off x="7543404" y="2852896"/>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6" name="矩形 85">
                <a:extLst>
                  <a:ext uri="{FF2B5EF4-FFF2-40B4-BE49-F238E27FC236}">
                    <a16:creationId xmlns:a16="http://schemas.microsoft.com/office/drawing/2014/main" xmlns="" id="{E792F64D-BE12-4D51-8D02-BF85F0476BA9}"/>
                  </a:ext>
                </a:extLst>
              </p:cNvPr>
              <p:cNvSpPr/>
              <p:nvPr/>
            </p:nvSpPr>
            <p:spPr bwMode="gray">
              <a:xfrm>
                <a:off x="8566452" y="2852896"/>
                <a:ext cx="92517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71" name="组合 70">
              <a:extLst>
                <a:ext uri="{FF2B5EF4-FFF2-40B4-BE49-F238E27FC236}">
                  <a16:creationId xmlns:a16="http://schemas.microsoft.com/office/drawing/2014/main" xmlns="" id="{940DF06C-4900-48B7-A4C2-D15180C63E1B}"/>
                </a:ext>
              </a:extLst>
            </p:cNvPr>
            <p:cNvGrpSpPr/>
            <p:nvPr/>
          </p:nvGrpSpPr>
          <p:grpSpPr bwMode="gray">
            <a:xfrm>
              <a:off x="3295592" y="3447957"/>
              <a:ext cx="6040690" cy="432000"/>
              <a:chOff x="3299310" y="4138837"/>
              <a:chExt cx="6036972" cy="432000"/>
            </a:xfrm>
          </p:grpSpPr>
          <p:sp>
            <p:nvSpPr>
              <p:cNvPr id="81" name="矩形 80">
                <a:extLst>
                  <a:ext uri="{FF2B5EF4-FFF2-40B4-BE49-F238E27FC236}">
                    <a16:creationId xmlns:a16="http://schemas.microsoft.com/office/drawing/2014/main" xmlns="" id="{415D8EB1-EBB9-436F-96F6-3474E87B4273}"/>
                  </a:ext>
                </a:extLst>
              </p:cNvPr>
              <p:cNvSpPr/>
              <p:nvPr/>
            </p:nvSpPr>
            <p:spPr bwMode="gray">
              <a:xfrm>
                <a:off x="3299310" y="4138837"/>
                <a:ext cx="409795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82" name="矩形 81">
                <a:extLst>
                  <a:ext uri="{FF2B5EF4-FFF2-40B4-BE49-F238E27FC236}">
                    <a16:creationId xmlns:a16="http://schemas.microsoft.com/office/drawing/2014/main" xmlns="" id="{F248E65A-82EA-45A4-8CB9-F8B0F6973B40}"/>
                  </a:ext>
                </a:extLst>
              </p:cNvPr>
              <p:cNvSpPr/>
              <p:nvPr/>
            </p:nvSpPr>
            <p:spPr bwMode="gray">
              <a:xfrm>
                <a:off x="7392285" y="4138837"/>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3" name="矩形 82">
                <a:extLst>
                  <a:ext uri="{FF2B5EF4-FFF2-40B4-BE49-F238E27FC236}">
                    <a16:creationId xmlns:a16="http://schemas.microsoft.com/office/drawing/2014/main" xmlns="" id="{B0EAF2F5-597F-4600-A7E1-8276ABC4E53C}"/>
                  </a:ext>
                </a:extLst>
              </p:cNvPr>
              <p:cNvSpPr/>
              <p:nvPr/>
            </p:nvSpPr>
            <p:spPr bwMode="gray">
              <a:xfrm>
                <a:off x="8416827" y="4138837"/>
                <a:ext cx="91945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sp>
          <p:nvSpPr>
            <p:cNvPr id="72" name="矩形 71">
              <a:extLst>
                <a:ext uri="{FF2B5EF4-FFF2-40B4-BE49-F238E27FC236}">
                  <a16:creationId xmlns:a16="http://schemas.microsoft.com/office/drawing/2014/main" xmlns="" id="{5AF51979-910D-4EF2-A0EF-87CC785A9D1B}"/>
                </a:ext>
              </a:extLst>
            </p:cNvPr>
            <p:cNvSpPr/>
            <p:nvPr/>
          </p:nvSpPr>
          <p:spPr bwMode="gray">
            <a:xfrm>
              <a:off x="3295593" y="3021074"/>
              <a:ext cx="603951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endParaRPr lang="en-US" sz="1200" dirty="0">
                <a:solidFill>
                  <a:schemeClr val="tx1"/>
                </a:solidFill>
              </a:endParaRPr>
            </a:p>
          </p:txBody>
        </p:sp>
        <p:grpSp>
          <p:nvGrpSpPr>
            <p:cNvPr id="73" name="组合 72">
              <a:extLst>
                <a:ext uri="{FF2B5EF4-FFF2-40B4-BE49-F238E27FC236}">
                  <a16:creationId xmlns:a16="http://schemas.microsoft.com/office/drawing/2014/main" xmlns="" id="{37677631-689E-42A9-A9EF-95F74D0CC476}"/>
                </a:ext>
              </a:extLst>
            </p:cNvPr>
            <p:cNvGrpSpPr/>
            <p:nvPr/>
          </p:nvGrpSpPr>
          <p:grpSpPr bwMode="gray">
            <a:xfrm>
              <a:off x="3295592" y="2159274"/>
              <a:ext cx="7282597" cy="432000"/>
              <a:chOff x="3386092" y="2159274"/>
              <a:chExt cx="7282597" cy="432000"/>
            </a:xfrm>
          </p:grpSpPr>
          <p:sp>
            <p:nvSpPr>
              <p:cNvPr id="74" name="矩形 73">
                <a:extLst>
                  <a:ext uri="{FF2B5EF4-FFF2-40B4-BE49-F238E27FC236}">
                    <a16:creationId xmlns:a16="http://schemas.microsoft.com/office/drawing/2014/main" xmlns="" id="{8A945A1C-7EE3-48D8-A892-D4B845F02FC4}"/>
                  </a:ext>
                </a:extLst>
              </p:cNvPr>
              <p:cNvSpPr/>
              <p:nvPr/>
            </p:nvSpPr>
            <p:spPr bwMode="gray">
              <a:xfrm>
                <a:off x="3386092" y="2159274"/>
                <a:ext cx="1238984" cy="432000"/>
              </a:xfrm>
              <a:prstGeom prst="rect">
                <a:avLst/>
              </a:prstGeom>
              <a:solidFill>
                <a:srgbClr val="56C4D2"/>
              </a:solidFill>
              <a:ln w="25400">
                <a:solidFill>
                  <a:schemeClr val="bg1"/>
                </a:solidFill>
              </a:ln>
            </p:spPr>
            <p:txBody>
              <a:bodyPr wrap="square" rtlCol="0">
                <a:spAutoFit/>
              </a:bodyPr>
              <a:lstStyle/>
              <a:p>
                <a:pPr algn="ctr"/>
                <a:r>
                  <a:rPr lang="en-US" sz="1200" b="1" dirty="0">
                    <a:solidFill>
                      <a:schemeClr val="bg1"/>
                    </a:solidFill>
                  </a:rPr>
                  <a:t>Request method</a:t>
                </a:r>
              </a:p>
            </p:txBody>
          </p:sp>
          <p:sp>
            <p:nvSpPr>
              <p:cNvPr id="75" name="矩形 74">
                <a:extLst>
                  <a:ext uri="{FF2B5EF4-FFF2-40B4-BE49-F238E27FC236}">
                    <a16:creationId xmlns:a16="http://schemas.microsoft.com/office/drawing/2014/main" xmlns="" id="{13AEE25C-52AA-4BA5-BC13-E965CEE3FB4A}"/>
                  </a:ext>
                </a:extLst>
              </p:cNvPr>
              <p:cNvSpPr/>
              <p:nvPr/>
            </p:nvSpPr>
            <p:spPr bwMode="gray">
              <a:xfrm>
                <a:off x="7361140" y="2159274"/>
                <a:ext cx="1464506"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Protocol version</a:t>
                </a:r>
                <a:endParaRPr lang="en-US" sz="1200" b="1" dirty="0">
                  <a:solidFill>
                    <a:schemeClr val="bg1"/>
                  </a:solidFill>
                </a:endParaRPr>
              </a:p>
            </p:txBody>
          </p:sp>
          <p:sp>
            <p:nvSpPr>
              <p:cNvPr id="76" name="矩形 75">
                <a:extLst>
                  <a:ext uri="{FF2B5EF4-FFF2-40B4-BE49-F238E27FC236}">
                    <a16:creationId xmlns:a16="http://schemas.microsoft.com/office/drawing/2014/main" xmlns="" id="{695DF9A9-5A1C-4910-AEC9-06CC5A6BF874}"/>
                  </a:ext>
                </a:extLst>
              </p:cNvPr>
              <p:cNvSpPr/>
              <p:nvPr/>
            </p:nvSpPr>
            <p:spPr bwMode="gray">
              <a:xfrm>
                <a:off x="4625076" y="2159274"/>
                <a:ext cx="785349" cy="427825"/>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Space</a:t>
                </a:r>
              </a:p>
            </p:txBody>
          </p:sp>
          <p:sp>
            <p:nvSpPr>
              <p:cNvPr id="77" name="矩形 76">
                <a:extLst>
                  <a:ext uri="{FF2B5EF4-FFF2-40B4-BE49-F238E27FC236}">
                    <a16:creationId xmlns:a16="http://schemas.microsoft.com/office/drawing/2014/main" xmlns="" id="{E0E69F7A-0028-4F99-BDFE-8595CA7FE162}"/>
                  </a:ext>
                </a:extLst>
              </p:cNvPr>
              <p:cNvSpPr/>
              <p:nvPr/>
            </p:nvSpPr>
            <p:spPr bwMode="gray">
              <a:xfrm>
                <a:off x="8710671" y="2159274"/>
                <a:ext cx="1044542"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Carriage return</a:t>
                </a:r>
              </a:p>
            </p:txBody>
          </p:sp>
          <p:sp>
            <p:nvSpPr>
              <p:cNvPr id="78" name="矩形 77">
                <a:extLst>
                  <a:ext uri="{FF2B5EF4-FFF2-40B4-BE49-F238E27FC236}">
                    <a16:creationId xmlns:a16="http://schemas.microsoft.com/office/drawing/2014/main" xmlns="" id="{BD91C53B-784B-4097-9779-8B99A2637604}"/>
                  </a:ext>
                </a:extLst>
              </p:cNvPr>
              <p:cNvSpPr/>
              <p:nvPr/>
            </p:nvSpPr>
            <p:spPr bwMode="gray">
              <a:xfrm>
                <a:off x="5410425" y="2159274"/>
                <a:ext cx="1184720"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URI</a:t>
                </a:r>
                <a:endParaRPr lang="en-US" sz="1200" b="1" dirty="0">
                  <a:solidFill>
                    <a:schemeClr val="bg1"/>
                  </a:solidFill>
                </a:endParaRPr>
              </a:p>
            </p:txBody>
          </p:sp>
          <p:sp>
            <p:nvSpPr>
              <p:cNvPr id="79" name="矩形 78">
                <a:extLst>
                  <a:ext uri="{FF2B5EF4-FFF2-40B4-BE49-F238E27FC236}">
                    <a16:creationId xmlns:a16="http://schemas.microsoft.com/office/drawing/2014/main" xmlns="" id="{45341D21-972C-49FA-AEF0-32CD62E9A4FD}"/>
                  </a:ext>
                </a:extLst>
              </p:cNvPr>
              <p:cNvSpPr/>
              <p:nvPr/>
            </p:nvSpPr>
            <p:spPr bwMode="gray">
              <a:xfrm>
                <a:off x="6596415" y="2159274"/>
                <a:ext cx="768635"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Space</a:t>
                </a:r>
                <a:endParaRPr lang="en-US" sz="1200" b="1" dirty="0">
                  <a:solidFill>
                    <a:schemeClr val="bg1"/>
                  </a:solidFill>
                </a:endParaRPr>
              </a:p>
            </p:txBody>
          </p:sp>
          <p:sp>
            <p:nvSpPr>
              <p:cNvPr id="80" name="矩形 79">
                <a:extLst>
                  <a:ext uri="{FF2B5EF4-FFF2-40B4-BE49-F238E27FC236}">
                    <a16:creationId xmlns:a16="http://schemas.microsoft.com/office/drawing/2014/main" xmlns="" id="{A4309B6D-392F-4566-9CC8-F9BF520C3CCC}"/>
                  </a:ext>
                </a:extLst>
              </p:cNvPr>
              <p:cNvSpPr/>
              <p:nvPr/>
            </p:nvSpPr>
            <p:spPr bwMode="gray">
              <a:xfrm>
                <a:off x="9755213" y="2159274"/>
                <a:ext cx="913476"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Linefeed</a:t>
                </a:r>
                <a:endParaRPr lang="en-US" sz="1200" b="1" dirty="0">
                  <a:solidFill>
                    <a:schemeClr val="bg1"/>
                  </a:solidFill>
                </a:endParaRPr>
              </a:p>
            </p:txBody>
          </p:sp>
        </p:grpSp>
      </p:grpSp>
    </p:spTree>
    <p:extLst>
      <p:ext uri="{BB962C8B-B14F-4D97-AF65-F5344CB8AC3E}">
        <p14:creationId xmlns:p14="http://schemas.microsoft.com/office/powerpoint/2010/main" val="16805279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HTTP Request Method</a:t>
            </a:r>
            <a:endParaRPr lang="en-US" dirty="0"/>
          </a:p>
        </p:txBody>
      </p:sp>
      <p:sp>
        <p:nvSpPr>
          <p:cNvPr id="6" name="文本占位符 5">
            <a:extLst>
              <a:ext uri="{FF2B5EF4-FFF2-40B4-BE49-F238E27FC236}">
                <a16:creationId xmlns:a16="http://schemas.microsoft.com/office/drawing/2014/main" xmlns="" id="{6AE00D6A-93CA-49DC-95C2-8492F66F206E}"/>
              </a:ext>
            </a:extLst>
          </p:cNvPr>
          <p:cNvSpPr>
            <a:spLocks noGrp="1"/>
          </p:cNvSpPr>
          <p:nvPr>
            <p:ph type="body" sz="quarter" idx="10"/>
          </p:nvPr>
        </p:nvSpPr>
        <p:spPr bwMode="gray">
          <a:xfrm>
            <a:off x="455612" y="1052514"/>
            <a:ext cx="11293476" cy="741562"/>
          </a:xfrm>
        </p:spPr>
        <p:txBody>
          <a:bodyPr/>
          <a:lstStyle/>
          <a:p>
            <a:pPr latinLnBrk="1"/>
            <a:r>
              <a:rPr lang="en-US" altLang="zh-CN" sz="1600" dirty="0"/>
              <a:t>HTTP requests can use multiple request methods. HTTP 1.0 defines three request methods: GET, POST, and HEAD. HTTP 1.1 provides six new request methods: OPTIONS, PUT, PATCH, DELETE, TRACE, and CONNECT.</a:t>
            </a:r>
          </a:p>
          <a:p>
            <a:pPr latinLnBrk="1"/>
            <a:endParaRPr lang="en-US" altLang="zh-CN" sz="1600" dirty="0"/>
          </a:p>
          <a:p>
            <a:endParaRPr lang="zh-CN" altLang="en-US" sz="1600" dirty="0"/>
          </a:p>
        </p:txBody>
      </p:sp>
      <p:graphicFrame>
        <p:nvGraphicFramePr>
          <p:cNvPr id="8" name="表格 7">
            <a:extLst>
              <a:ext uri="{FF2B5EF4-FFF2-40B4-BE49-F238E27FC236}">
                <a16:creationId xmlns:a16="http://schemas.microsoft.com/office/drawing/2014/main" xmlns="" id="{F519A085-E072-4FC0-9DB2-DF62A37F547F}"/>
              </a:ext>
            </a:extLst>
          </p:cNvPr>
          <p:cNvGraphicFramePr>
            <a:graphicFrameLocks noGrp="1"/>
          </p:cNvGraphicFramePr>
          <p:nvPr>
            <p:extLst>
              <p:ext uri="{D42A27DB-BD31-4B8C-83A1-F6EECF244321}">
                <p14:modId xmlns:p14="http://schemas.microsoft.com/office/powerpoint/2010/main" val="1438571081"/>
              </p:ext>
            </p:extLst>
          </p:nvPr>
        </p:nvGraphicFramePr>
        <p:xfrm>
          <a:off x="844550" y="2029080"/>
          <a:ext cx="9966325" cy="3579607"/>
        </p:xfrm>
        <a:graphic>
          <a:graphicData uri="http://schemas.openxmlformats.org/drawingml/2006/table">
            <a:tbl>
              <a:tblPr/>
              <a:tblGrid>
                <a:gridCol w="1457176">
                  <a:extLst>
                    <a:ext uri="{9D8B030D-6E8A-4147-A177-3AD203B41FA5}">
                      <a16:colId xmlns:a16="http://schemas.microsoft.com/office/drawing/2014/main" xmlns="" val="20000"/>
                    </a:ext>
                  </a:extLst>
                </a:gridCol>
                <a:gridCol w="8509149">
                  <a:extLst>
                    <a:ext uri="{9D8B030D-6E8A-4147-A177-3AD203B41FA5}">
                      <a16:colId xmlns:a16="http://schemas.microsoft.com/office/drawing/2014/main" xmlns="" val="20001"/>
                    </a:ext>
                  </a:extLst>
                </a:gridCol>
              </a:tblGrid>
              <a:tr h="358628">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r>
                        <a:rPr lang="en-US" sz="1600" b="1" dirty="0">
                          <a:solidFill>
                            <a:sysClr val="windowText" lastClr="000000"/>
                          </a:solidFill>
                          <a:latin typeface="Huawei Sans" panose="020C0503030203020204" pitchFamily="34" charset="0"/>
                          <a:ea typeface="+mn-ea"/>
                        </a:rPr>
                        <a:t>Method</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r>
                        <a:rPr lang="en-US" sz="1600" b="1" dirty="0">
                          <a:solidFill>
                            <a:sysClr val="windowText" lastClr="000000"/>
                          </a:solidFill>
                          <a:latin typeface="Huawei Sans" panose="020C0503030203020204" pitchFamily="34" charset="0"/>
                          <a:ea typeface="+mn-ea"/>
                        </a:rPr>
                        <a:t>Function</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0000"/>
                  </a:ext>
                </a:extLst>
              </a:tr>
              <a:tr h="331837">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lvl="1" algn="l" defTabSz="914034" rtl="0" eaLnBrk="1" fontAlgn="ctr" latinLnBrk="0" hangingPunct="1"/>
                      <a:r>
                        <a:rPr lang="en-US" sz="1400" dirty="0">
                          <a:latin typeface="Huawei Sans" panose="020C0503030203020204" pitchFamily="34" charset="0"/>
                        </a:rPr>
                        <a:t>GET</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fontAlgn="ctr"/>
                      <a:r>
                        <a:rPr lang="en-US" sz="1400" dirty="0">
                          <a:solidFill>
                            <a:schemeClr val="tx1"/>
                          </a:solidFill>
                          <a:latin typeface="Huawei Sans" panose="020C0503030203020204" pitchFamily="34" charset="0"/>
                        </a:rPr>
                        <a:t>Requests the specified page information. The server returns the specific data.</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31837">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lvl="1" algn="l" defTabSz="914034" rtl="0" eaLnBrk="1" fontAlgn="ctr" latinLnBrk="0" hangingPunct="1"/>
                      <a:r>
                        <a:rPr lang="en-US" sz="1400" dirty="0">
                          <a:solidFill>
                            <a:schemeClr val="tx1"/>
                          </a:solidFill>
                          <a:latin typeface="Huawei Sans" panose="020C0503030203020204" pitchFamily="34" charset="0"/>
                          <a:ea typeface="方正兰亭黑简体"/>
                          <a:cs typeface="+mn-cs"/>
                        </a:rPr>
                        <a:t>POST</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fontAlgn="ctr"/>
                      <a:r>
                        <a:rPr lang="en-US" sz="1400" dirty="0">
                          <a:solidFill>
                            <a:schemeClr val="tx1"/>
                          </a:solidFill>
                          <a:latin typeface="Huawei Sans" panose="020C0503030203020204" pitchFamily="34" charset="0"/>
                        </a:rPr>
                        <a:t>Submits data, for example, a form.</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566283">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HEAD</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Similar to the GET method. However, the response does not contain any specific data. HEAD is used to obtain the header.</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29466343"/>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PUT</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Updates and modifies data.</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DELETE</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Deletes a specified page.</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CONNECT</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Implements HTTP proxy.</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OPTIONS</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Allows the client to check the server performance.</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TRACE</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Echoes back the request received by the server. This is used for testing or diagnosis.</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8"/>
                  </a:ext>
                </a:extLst>
              </a:tr>
              <a:tr h="33183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PATCH</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Partially updates known resources.</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9"/>
                  </a:ext>
                </a:extLst>
              </a:tr>
            </a:tbl>
          </a:graphicData>
        </a:graphic>
      </p:graphicFrame>
      <p:grpSp>
        <p:nvGrpSpPr>
          <p:cNvPr id="12" name="组合 11">
            <a:extLst>
              <a:ext uri="{FF2B5EF4-FFF2-40B4-BE49-F238E27FC236}">
                <a16:creationId xmlns:a16="http://schemas.microsoft.com/office/drawing/2014/main" xmlns="" id="{26C8E902-B3B5-48C5-A4D2-3BE987A809A1}"/>
              </a:ext>
            </a:extLst>
          </p:cNvPr>
          <p:cNvGrpSpPr/>
          <p:nvPr/>
        </p:nvGrpSpPr>
        <p:grpSpPr>
          <a:xfrm>
            <a:off x="7414238" y="133612"/>
            <a:ext cx="4337443" cy="213517"/>
            <a:chOff x="7414238" y="133612"/>
            <a:chExt cx="4337443" cy="213517"/>
          </a:xfrm>
        </p:grpSpPr>
        <p:sp>
          <p:nvSpPr>
            <p:cNvPr id="13" name="五边形 29">
              <a:extLst>
                <a:ext uri="{FF2B5EF4-FFF2-40B4-BE49-F238E27FC236}">
                  <a16:creationId xmlns:a16="http://schemas.microsoft.com/office/drawing/2014/main" xmlns="" id="{4E39291C-C215-4022-A845-0F93830E4C17}"/>
                </a:ext>
              </a:extLst>
            </p:cNvPr>
            <p:cNvSpPr/>
            <p:nvPr/>
          </p:nvSpPr>
          <p:spPr bwMode="gray">
            <a:xfrm>
              <a:off x="7414238" y="134170"/>
              <a:ext cx="1463062" cy="212400"/>
            </a:xfrm>
            <a:prstGeom prst="homePlate">
              <a:avLst/>
            </a:prstGeom>
            <a:solidFill>
              <a:srgbClr val="56C4D2"/>
            </a:solidFill>
          </p:spPr>
          <p:txBody>
            <a:bodyPr wrap="square" rtlCol="0" anchor="ctr">
              <a:noAutofit/>
            </a:bodyPr>
            <a:lstStyle/>
            <a:p>
              <a:pPr algn="ctr"/>
              <a:r>
                <a:rPr lang="en-US" sz="1200" b="1" dirty="0">
                  <a:solidFill>
                    <a:schemeClr val="bg1"/>
                  </a:solidFill>
                  <a:sym typeface="Huawei Sans" panose="020C0503030203020204" pitchFamily="34" charset="0"/>
                </a:rPr>
                <a:t>Request Line</a:t>
              </a:r>
            </a:p>
          </p:txBody>
        </p:sp>
        <p:sp>
          <p:nvSpPr>
            <p:cNvPr id="14" name="燕尾形 32">
              <a:extLst>
                <a:ext uri="{FF2B5EF4-FFF2-40B4-BE49-F238E27FC236}">
                  <a16:creationId xmlns:a16="http://schemas.microsoft.com/office/drawing/2014/main" xmlns="" id="{FBF68326-DB82-4847-B943-DE7819B2C7E0}"/>
                </a:ext>
              </a:extLst>
            </p:cNvPr>
            <p:cNvSpPr/>
            <p:nvPr/>
          </p:nvSpPr>
          <p:spPr bwMode="gray">
            <a:xfrm>
              <a:off x="8801101" y="133612"/>
              <a:ext cx="1637006"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Header</a:t>
              </a:r>
            </a:p>
          </p:txBody>
        </p:sp>
        <p:sp>
          <p:nvSpPr>
            <p:cNvPr id="15" name="燕尾形 33">
              <a:extLst>
                <a:ext uri="{FF2B5EF4-FFF2-40B4-BE49-F238E27FC236}">
                  <a16:creationId xmlns:a16="http://schemas.microsoft.com/office/drawing/2014/main" xmlns="" id="{D48CD65A-ACDE-4AD4-9056-653319FC65EC}"/>
                </a:ext>
              </a:extLst>
            </p:cNvPr>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grpSp>
    </p:spTree>
    <p:extLst>
      <p:ext uri="{BB962C8B-B14F-4D97-AF65-F5344CB8AC3E}">
        <p14:creationId xmlns:p14="http://schemas.microsoft.com/office/powerpoint/2010/main" val="14350671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Client Request Message - Request Header</a:t>
            </a:r>
            <a:endParaRPr lang="en-US" dirty="0"/>
          </a:p>
        </p:txBody>
      </p:sp>
      <p:sp>
        <p:nvSpPr>
          <p:cNvPr id="7" name="文本占位符 6">
            <a:extLst>
              <a:ext uri="{FF2B5EF4-FFF2-40B4-BE49-F238E27FC236}">
                <a16:creationId xmlns:a16="http://schemas.microsoft.com/office/drawing/2014/main" xmlns="" id="{2442ADD8-C73D-41CA-A31A-7056C04CFBCE}"/>
              </a:ext>
            </a:extLst>
          </p:cNvPr>
          <p:cNvSpPr>
            <a:spLocks noGrp="1"/>
          </p:cNvSpPr>
          <p:nvPr>
            <p:ph type="body" sz="quarter" idx="10"/>
          </p:nvPr>
        </p:nvSpPr>
        <p:spPr bwMode="gray">
          <a:xfrm>
            <a:off x="455612" y="1052514"/>
            <a:ext cx="11293476" cy="1034694"/>
          </a:xfrm>
        </p:spPr>
        <p:txBody>
          <a:bodyPr/>
          <a:lstStyle/>
          <a:p>
            <a:r>
              <a:rPr lang="en-US" altLang="zh-CN" sz="1600" dirty="0"/>
              <a:t>The request header allows the client to send additional information about the request to the server. These fields act as request modifiers whose semantics are equivalent to the parameters invoked in the programming language method.</a:t>
            </a:r>
            <a:endParaRPr lang="zh-CN" altLang="en-US" sz="1600" dirty="0"/>
          </a:p>
        </p:txBody>
      </p:sp>
      <p:sp>
        <p:nvSpPr>
          <p:cNvPr id="30" name="文本框 29">
            <a:extLst>
              <a:ext uri="{FF2B5EF4-FFF2-40B4-BE49-F238E27FC236}">
                <a16:creationId xmlns:a16="http://schemas.microsoft.com/office/drawing/2014/main" xmlns="" id="{69387562-BBB4-4B4D-B3CF-C5337D4F1D5C}"/>
              </a:ext>
            </a:extLst>
          </p:cNvPr>
          <p:cNvSpPr txBox="1"/>
          <p:nvPr/>
        </p:nvSpPr>
        <p:spPr bwMode="gray">
          <a:xfrm>
            <a:off x="1709465" y="1954749"/>
            <a:ext cx="7975373" cy="1348511"/>
          </a:xfrm>
          <a:prstGeom prst="rect">
            <a:avLst/>
          </a:prstGeom>
          <a:noFill/>
          <a:ln>
            <a:solidFill>
              <a:srgbClr val="56C4D2"/>
            </a:solidFill>
          </a:ln>
        </p:spPr>
        <p:txBody>
          <a:bodyPr wrap="square" rtlCol="0">
            <a:spAutoFit/>
          </a:bodyPr>
          <a:lstStyle>
            <a:defPPr>
              <a:defRPr lang="en-US"/>
            </a:defPPr>
            <a:lvl1pPr>
              <a:lnSpc>
                <a:spcPct val="150000"/>
              </a:lnSpc>
              <a:defRPr sz="1600"/>
            </a:lvl1pPr>
          </a:lstStyle>
          <a:p>
            <a:r>
              <a:rPr lang="en-US" sz="1400" dirty="0"/>
              <a:t>Example of a request header:</a:t>
            </a:r>
          </a:p>
          <a:p>
            <a:r>
              <a:rPr lang="en-US" sz="1400" dirty="0"/>
              <a:t>Accept: text/html</a:t>
            </a:r>
          </a:p>
          <a:p>
            <a:r>
              <a:rPr lang="en-US" sz="1400" dirty="0"/>
              <a:t>Accept-Encoding: </a:t>
            </a:r>
            <a:r>
              <a:rPr lang="en-US" sz="1400" dirty="0" err="1"/>
              <a:t>gzip</a:t>
            </a:r>
            <a:r>
              <a:rPr lang="en-US" sz="1400" dirty="0"/>
              <a:t>, deflate, </a:t>
            </a:r>
            <a:r>
              <a:rPr lang="en-US" sz="1400" dirty="0" err="1"/>
              <a:t>br</a:t>
            </a:r>
            <a:endParaRPr lang="en-US" sz="1400" dirty="0"/>
          </a:p>
          <a:p>
            <a:r>
              <a:rPr lang="en-US" sz="1400" dirty="0"/>
              <a:t>Connection: keep-alive</a:t>
            </a:r>
          </a:p>
        </p:txBody>
      </p:sp>
      <p:grpSp>
        <p:nvGrpSpPr>
          <p:cNvPr id="35" name="组合 34">
            <a:extLst>
              <a:ext uri="{FF2B5EF4-FFF2-40B4-BE49-F238E27FC236}">
                <a16:creationId xmlns:a16="http://schemas.microsoft.com/office/drawing/2014/main" xmlns="" id="{D3178360-96CE-4D13-8ACF-A05D98DEAF0C}"/>
              </a:ext>
            </a:extLst>
          </p:cNvPr>
          <p:cNvGrpSpPr/>
          <p:nvPr/>
        </p:nvGrpSpPr>
        <p:grpSpPr bwMode="gray">
          <a:xfrm>
            <a:off x="1709465" y="3479497"/>
            <a:ext cx="7283887" cy="2586658"/>
            <a:chOff x="3294302" y="2159274"/>
            <a:chExt cx="7283887" cy="2586658"/>
          </a:xfrm>
        </p:grpSpPr>
        <p:sp>
          <p:nvSpPr>
            <p:cNvPr id="69" name="矩形 68">
              <a:extLst>
                <a:ext uri="{FF2B5EF4-FFF2-40B4-BE49-F238E27FC236}">
                  <a16:creationId xmlns:a16="http://schemas.microsoft.com/office/drawing/2014/main" xmlns="" id="{0D5E1AAE-D4EB-4E52-9F5B-155FAA2987CD}"/>
                </a:ext>
              </a:extLst>
            </p:cNvPr>
            <p:cNvSpPr/>
            <p:nvPr/>
          </p:nvSpPr>
          <p:spPr bwMode="gray">
            <a:xfrm>
              <a:off x="3294302" y="4313932"/>
              <a:ext cx="60408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Data</a:t>
              </a:r>
            </a:p>
          </p:txBody>
        </p:sp>
        <p:grpSp>
          <p:nvGrpSpPr>
            <p:cNvPr id="70" name="组合 69">
              <a:extLst>
                <a:ext uri="{FF2B5EF4-FFF2-40B4-BE49-F238E27FC236}">
                  <a16:creationId xmlns:a16="http://schemas.microsoft.com/office/drawing/2014/main" xmlns="" id="{CA901E3C-E07C-41F3-84BC-500A000AE64E}"/>
                </a:ext>
              </a:extLst>
            </p:cNvPr>
            <p:cNvGrpSpPr/>
            <p:nvPr/>
          </p:nvGrpSpPr>
          <p:grpSpPr bwMode="gray">
            <a:xfrm>
              <a:off x="3294772" y="3881046"/>
              <a:ext cx="1835942" cy="432000"/>
              <a:chOff x="3287894" y="4537750"/>
              <a:chExt cx="1835942" cy="432000"/>
            </a:xfrm>
          </p:grpSpPr>
          <p:sp>
            <p:nvSpPr>
              <p:cNvPr id="88" name="矩形 87">
                <a:extLst>
                  <a:ext uri="{FF2B5EF4-FFF2-40B4-BE49-F238E27FC236}">
                    <a16:creationId xmlns:a16="http://schemas.microsoft.com/office/drawing/2014/main" xmlns="" id="{6536DD93-0795-4DEC-9780-A77CD953D3CF}"/>
                  </a:ext>
                </a:extLst>
              </p:cNvPr>
              <p:cNvSpPr/>
              <p:nvPr/>
            </p:nvSpPr>
            <p:spPr bwMode="gray">
              <a:xfrm>
                <a:off x="3287894" y="4537750"/>
                <a:ext cx="100644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9" name="矩形 88">
                <a:extLst>
                  <a:ext uri="{FF2B5EF4-FFF2-40B4-BE49-F238E27FC236}">
                    <a16:creationId xmlns:a16="http://schemas.microsoft.com/office/drawing/2014/main" xmlns="" id="{0098EC91-1C23-49BC-ABF6-FDE082418444}"/>
                  </a:ext>
                </a:extLst>
              </p:cNvPr>
              <p:cNvSpPr/>
              <p:nvPr/>
            </p:nvSpPr>
            <p:spPr bwMode="gray">
              <a:xfrm>
                <a:off x="4293357" y="4537750"/>
                <a:ext cx="830479"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71" name="组合 70">
              <a:extLst>
                <a:ext uri="{FF2B5EF4-FFF2-40B4-BE49-F238E27FC236}">
                  <a16:creationId xmlns:a16="http://schemas.microsoft.com/office/drawing/2014/main" xmlns="" id="{47E9A532-BD23-4B5A-B6C7-3CBE2C229E41}"/>
                </a:ext>
              </a:extLst>
            </p:cNvPr>
            <p:cNvGrpSpPr/>
            <p:nvPr/>
          </p:nvGrpSpPr>
          <p:grpSpPr bwMode="gray">
            <a:xfrm>
              <a:off x="3295592" y="2588214"/>
              <a:ext cx="6039510" cy="432000"/>
              <a:chOff x="3452112" y="2852896"/>
              <a:chExt cx="6039510" cy="432000"/>
            </a:xfrm>
          </p:grpSpPr>
          <p:sp>
            <p:nvSpPr>
              <p:cNvPr id="85" name="矩形 84">
                <a:extLst>
                  <a:ext uri="{FF2B5EF4-FFF2-40B4-BE49-F238E27FC236}">
                    <a16:creationId xmlns:a16="http://schemas.microsoft.com/office/drawing/2014/main" xmlns="" id="{2E4EA538-1385-4F55-B838-549E54601135}"/>
                  </a:ext>
                </a:extLst>
              </p:cNvPr>
              <p:cNvSpPr/>
              <p:nvPr/>
            </p:nvSpPr>
            <p:spPr bwMode="gray">
              <a:xfrm>
                <a:off x="3452112" y="2852896"/>
                <a:ext cx="4092235"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Header field </a:t>
                </a:r>
                <a:r>
                  <a:rPr lang="en-US" sz="1200" b="1" dirty="0" err="1">
                    <a:solidFill>
                      <a:schemeClr val="bg1"/>
                    </a:solidFill>
                  </a:rPr>
                  <a:t>name:Value</a:t>
                </a:r>
                <a:endParaRPr lang="en-US" sz="1200" b="1" dirty="0">
                  <a:solidFill>
                    <a:schemeClr val="bg1"/>
                  </a:solidFill>
                </a:endParaRPr>
              </a:p>
            </p:txBody>
          </p:sp>
          <p:sp>
            <p:nvSpPr>
              <p:cNvPr id="86" name="矩形 85">
                <a:extLst>
                  <a:ext uri="{FF2B5EF4-FFF2-40B4-BE49-F238E27FC236}">
                    <a16:creationId xmlns:a16="http://schemas.microsoft.com/office/drawing/2014/main" xmlns="" id="{6DCB24BB-DBA0-4768-8CEA-C8E6D3FD94FB}"/>
                  </a:ext>
                </a:extLst>
              </p:cNvPr>
              <p:cNvSpPr/>
              <p:nvPr/>
            </p:nvSpPr>
            <p:spPr bwMode="gray">
              <a:xfrm>
                <a:off x="7543404" y="2852896"/>
                <a:ext cx="1021395"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Carriage return</a:t>
                </a:r>
                <a:endParaRPr lang="en-US" sz="1200" b="1" dirty="0">
                  <a:solidFill>
                    <a:schemeClr val="bg1"/>
                  </a:solidFill>
                </a:endParaRPr>
              </a:p>
            </p:txBody>
          </p:sp>
          <p:sp>
            <p:nvSpPr>
              <p:cNvPr id="87" name="矩形 86">
                <a:extLst>
                  <a:ext uri="{FF2B5EF4-FFF2-40B4-BE49-F238E27FC236}">
                    <a16:creationId xmlns:a16="http://schemas.microsoft.com/office/drawing/2014/main" xmlns="" id="{0FB7256F-661F-4AE2-8166-3207F55C791E}"/>
                  </a:ext>
                </a:extLst>
              </p:cNvPr>
              <p:cNvSpPr/>
              <p:nvPr/>
            </p:nvSpPr>
            <p:spPr bwMode="gray">
              <a:xfrm>
                <a:off x="8566452" y="2852896"/>
                <a:ext cx="925170"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Linefeed</a:t>
                </a:r>
                <a:endParaRPr lang="en-US" sz="1200" b="1" dirty="0">
                  <a:solidFill>
                    <a:schemeClr val="bg1"/>
                  </a:solidFill>
                </a:endParaRPr>
              </a:p>
            </p:txBody>
          </p:sp>
        </p:grpSp>
        <p:grpSp>
          <p:nvGrpSpPr>
            <p:cNvPr id="72" name="组合 71">
              <a:extLst>
                <a:ext uri="{FF2B5EF4-FFF2-40B4-BE49-F238E27FC236}">
                  <a16:creationId xmlns:a16="http://schemas.microsoft.com/office/drawing/2014/main" xmlns="" id="{D2711E62-353B-4109-AF84-2D3DFF1A8398}"/>
                </a:ext>
              </a:extLst>
            </p:cNvPr>
            <p:cNvGrpSpPr/>
            <p:nvPr/>
          </p:nvGrpSpPr>
          <p:grpSpPr bwMode="gray">
            <a:xfrm>
              <a:off x="3295592" y="3447957"/>
              <a:ext cx="6040690" cy="432000"/>
              <a:chOff x="3299310" y="4138837"/>
              <a:chExt cx="6036972" cy="432000"/>
            </a:xfrm>
          </p:grpSpPr>
          <p:sp>
            <p:nvSpPr>
              <p:cNvPr id="82" name="矩形 81">
                <a:extLst>
                  <a:ext uri="{FF2B5EF4-FFF2-40B4-BE49-F238E27FC236}">
                    <a16:creationId xmlns:a16="http://schemas.microsoft.com/office/drawing/2014/main" xmlns="" id="{207BE464-147D-4EF0-B507-3028901D49CA}"/>
                  </a:ext>
                </a:extLst>
              </p:cNvPr>
              <p:cNvSpPr/>
              <p:nvPr/>
            </p:nvSpPr>
            <p:spPr bwMode="gray">
              <a:xfrm>
                <a:off x="3299310" y="4138837"/>
                <a:ext cx="4097951"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Header field </a:t>
                </a:r>
                <a:r>
                  <a:rPr lang="en-US" sz="1200" b="1" dirty="0" err="1">
                    <a:solidFill>
                      <a:schemeClr val="bg1"/>
                    </a:solidFill>
                  </a:rPr>
                  <a:t>name:Value</a:t>
                </a:r>
                <a:endParaRPr lang="en-US" sz="1200" b="1" dirty="0">
                  <a:solidFill>
                    <a:schemeClr val="bg1"/>
                  </a:solidFill>
                </a:endParaRPr>
              </a:p>
            </p:txBody>
          </p:sp>
          <p:sp>
            <p:nvSpPr>
              <p:cNvPr id="83" name="矩形 82">
                <a:extLst>
                  <a:ext uri="{FF2B5EF4-FFF2-40B4-BE49-F238E27FC236}">
                    <a16:creationId xmlns:a16="http://schemas.microsoft.com/office/drawing/2014/main" xmlns="" id="{3062C18C-D5B6-48EB-9F83-8855B941CF89}"/>
                  </a:ext>
                </a:extLst>
              </p:cNvPr>
              <p:cNvSpPr/>
              <p:nvPr/>
            </p:nvSpPr>
            <p:spPr bwMode="gray">
              <a:xfrm>
                <a:off x="7392285" y="4138837"/>
                <a:ext cx="1021395"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Carriage return</a:t>
                </a:r>
                <a:endParaRPr lang="en-US" sz="1200" b="1" dirty="0">
                  <a:solidFill>
                    <a:schemeClr val="bg1"/>
                  </a:solidFill>
                </a:endParaRPr>
              </a:p>
            </p:txBody>
          </p:sp>
          <p:sp>
            <p:nvSpPr>
              <p:cNvPr id="84" name="矩形 83">
                <a:extLst>
                  <a:ext uri="{FF2B5EF4-FFF2-40B4-BE49-F238E27FC236}">
                    <a16:creationId xmlns:a16="http://schemas.microsoft.com/office/drawing/2014/main" xmlns="" id="{1D487CC0-9506-46C9-85AC-FB0CE9DC1019}"/>
                  </a:ext>
                </a:extLst>
              </p:cNvPr>
              <p:cNvSpPr/>
              <p:nvPr/>
            </p:nvSpPr>
            <p:spPr bwMode="gray">
              <a:xfrm>
                <a:off x="8416827" y="4138837"/>
                <a:ext cx="919455"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Linefeed</a:t>
                </a:r>
              </a:p>
            </p:txBody>
          </p:sp>
        </p:grpSp>
        <p:sp>
          <p:nvSpPr>
            <p:cNvPr id="73" name="矩形 72">
              <a:extLst>
                <a:ext uri="{FF2B5EF4-FFF2-40B4-BE49-F238E27FC236}">
                  <a16:creationId xmlns:a16="http://schemas.microsoft.com/office/drawing/2014/main" xmlns="" id="{4F0C04E1-0369-4CF6-AF28-9C70DD4DF3A9}"/>
                </a:ext>
              </a:extLst>
            </p:cNvPr>
            <p:cNvSpPr/>
            <p:nvPr/>
          </p:nvSpPr>
          <p:spPr bwMode="gray">
            <a:xfrm>
              <a:off x="3295593" y="3021074"/>
              <a:ext cx="6039510"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a:t>
              </a:r>
              <a:endParaRPr lang="en-US" sz="1200" b="1" dirty="0">
                <a:solidFill>
                  <a:schemeClr val="bg1"/>
                </a:solidFill>
              </a:endParaRPr>
            </a:p>
          </p:txBody>
        </p:sp>
        <p:grpSp>
          <p:nvGrpSpPr>
            <p:cNvPr id="74" name="组合 73">
              <a:extLst>
                <a:ext uri="{FF2B5EF4-FFF2-40B4-BE49-F238E27FC236}">
                  <a16:creationId xmlns:a16="http://schemas.microsoft.com/office/drawing/2014/main" xmlns="" id="{6BFF818B-2EAF-4F36-8538-BBD75DBFB133}"/>
                </a:ext>
              </a:extLst>
            </p:cNvPr>
            <p:cNvGrpSpPr/>
            <p:nvPr/>
          </p:nvGrpSpPr>
          <p:grpSpPr bwMode="gray">
            <a:xfrm>
              <a:off x="3295592" y="2159274"/>
              <a:ext cx="7282597" cy="432000"/>
              <a:chOff x="3386092" y="2159274"/>
              <a:chExt cx="7282597" cy="432000"/>
            </a:xfrm>
          </p:grpSpPr>
          <p:sp>
            <p:nvSpPr>
              <p:cNvPr id="75" name="矩形 74">
                <a:extLst>
                  <a:ext uri="{FF2B5EF4-FFF2-40B4-BE49-F238E27FC236}">
                    <a16:creationId xmlns:a16="http://schemas.microsoft.com/office/drawing/2014/main" xmlns="" id="{51A59F5C-09AA-4D1A-92B3-1757A87A585F}"/>
                  </a:ext>
                </a:extLst>
              </p:cNvPr>
              <p:cNvSpPr/>
              <p:nvPr/>
            </p:nvSpPr>
            <p:spPr bwMode="gray">
              <a:xfrm>
                <a:off x="3386092" y="2159274"/>
                <a:ext cx="12600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Request method</a:t>
                </a:r>
              </a:p>
            </p:txBody>
          </p:sp>
          <p:sp>
            <p:nvSpPr>
              <p:cNvPr id="76" name="矩形 75">
                <a:extLst>
                  <a:ext uri="{FF2B5EF4-FFF2-40B4-BE49-F238E27FC236}">
                    <a16:creationId xmlns:a16="http://schemas.microsoft.com/office/drawing/2014/main" xmlns="" id="{5967021F-C9AE-4904-B16E-78EC322D4167}"/>
                  </a:ext>
                </a:extLst>
              </p:cNvPr>
              <p:cNvSpPr/>
              <p:nvPr/>
            </p:nvSpPr>
            <p:spPr bwMode="gray">
              <a:xfrm>
                <a:off x="7361140" y="2159274"/>
                <a:ext cx="146450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Protocol version</a:t>
                </a:r>
              </a:p>
            </p:txBody>
          </p:sp>
          <p:sp>
            <p:nvSpPr>
              <p:cNvPr id="77" name="矩形 76">
                <a:extLst>
                  <a:ext uri="{FF2B5EF4-FFF2-40B4-BE49-F238E27FC236}">
                    <a16:creationId xmlns:a16="http://schemas.microsoft.com/office/drawing/2014/main" xmlns="" id="{02C270A4-9A8C-49D5-8F33-A3AC1E269793}"/>
                  </a:ext>
                </a:extLst>
              </p:cNvPr>
              <p:cNvSpPr/>
              <p:nvPr/>
            </p:nvSpPr>
            <p:spPr bwMode="gray">
              <a:xfrm>
                <a:off x="4625076" y="2159274"/>
                <a:ext cx="781917"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78" name="矩形 77">
                <a:extLst>
                  <a:ext uri="{FF2B5EF4-FFF2-40B4-BE49-F238E27FC236}">
                    <a16:creationId xmlns:a16="http://schemas.microsoft.com/office/drawing/2014/main" xmlns="" id="{10546EEB-0D83-4BB1-8C45-90024300A30B}"/>
                  </a:ext>
                </a:extLst>
              </p:cNvPr>
              <p:cNvSpPr/>
              <p:nvPr/>
            </p:nvSpPr>
            <p:spPr bwMode="gray">
              <a:xfrm>
                <a:off x="8710671" y="2159274"/>
                <a:ext cx="1044542"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79" name="矩形 78">
                <a:extLst>
                  <a:ext uri="{FF2B5EF4-FFF2-40B4-BE49-F238E27FC236}">
                    <a16:creationId xmlns:a16="http://schemas.microsoft.com/office/drawing/2014/main" xmlns="" id="{87CE9F57-DE8B-4CEC-9BAE-37997BFF1E72}"/>
                  </a:ext>
                </a:extLst>
              </p:cNvPr>
              <p:cNvSpPr/>
              <p:nvPr/>
            </p:nvSpPr>
            <p:spPr bwMode="gray">
              <a:xfrm>
                <a:off x="5410425" y="2159274"/>
                <a:ext cx="118472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URI</a:t>
                </a:r>
              </a:p>
            </p:txBody>
          </p:sp>
          <p:sp>
            <p:nvSpPr>
              <p:cNvPr id="80" name="矩形 79">
                <a:extLst>
                  <a:ext uri="{FF2B5EF4-FFF2-40B4-BE49-F238E27FC236}">
                    <a16:creationId xmlns:a16="http://schemas.microsoft.com/office/drawing/2014/main" xmlns="" id="{819FD859-50D0-41A8-ADB1-330254889A28}"/>
                  </a:ext>
                </a:extLst>
              </p:cNvPr>
              <p:cNvSpPr/>
              <p:nvPr/>
            </p:nvSpPr>
            <p:spPr bwMode="gray">
              <a:xfrm>
                <a:off x="6598955" y="2159274"/>
                <a:ext cx="7686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81" name="矩形 80">
                <a:extLst>
                  <a:ext uri="{FF2B5EF4-FFF2-40B4-BE49-F238E27FC236}">
                    <a16:creationId xmlns:a16="http://schemas.microsoft.com/office/drawing/2014/main" xmlns="" id="{CCA3DFA8-CB81-46B8-A898-4B8C864D26EB}"/>
                  </a:ext>
                </a:extLst>
              </p:cNvPr>
              <p:cNvSpPr/>
              <p:nvPr/>
            </p:nvSpPr>
            <p:spPr bwMode="gray">
              <a:xfrm>
                <a:off x="9755213" y="2159274"/>
                <a:ext cx="91347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grpSp>
        <p:nvGrpSpPr>
          <p:cNvPr id="39" name="组合 38">
            <a:extLst>
              <a:ext uri="{FF2B5EF4-FFF2-40B4-BE49-F238E27FC236}">
                <a16:creationId xmlns:a16="http://schemas.microsoft.com/office/drawing/2014/main" xmlns="" id="{E1100395-3770-4C05-8667-E95D7FDFB570}"/>
              </a:ext>
            </a:extLst>
          </p:cNvPr>
          <p:cNvGrpSpPr/>
          <p:nvPr/>
        </p:nvGrpSpPr>
        <p:grpSpPr>
          <a:xfrm>
            <a:off x="7414238" y="133612"/>
            <a:ext cx="4337443" cy="213517"/>
            <a:chOff x="7414238" y="133612"/>
            <a:chExt cx="4337443" cy="213517"/>
          </a:xfrm>
        </p:grpSpPr>
        <p:sp>
          <p:nvSpPr>
            <p:cNvPr id="40" name="五边形 29">
              <a:extLst>
                <a:ext uri="{FF2B5EF4-FFF2-40B4-BE49-F238E27FC236}">
                  <a16:creationId xmlns:a16="http://schemas.microsoft.com/office/drawing/2014/main" xmlns="" id="{0BB68513-178E-4C87-A2E4-C56AF28ADD84}"/>
                </a:ext>
              </a:extLst>
            </p:cNvPr>
            <p:cNvSpPr/>
            <p:nvPr/>
          </p:nvSpPr>
          <p:spPr bwMode="gray">
            <a:xfrm>
              <a:off x="7414238" y="134170"/>
              <a:ext cx="1463062"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Line</a:t>
              </a:r>
            </a:p>
          </p:txBody>
        </p:sp>
        <p:sp>
          <p:nvSpPr>
            <p:cNvPr id="41" name="燕尾形 32">
              <a:extLst>
                <a:ext uri="{FF2B5EF4-FFF2-40B4-BE49-F238E27FC236}">
                  <a16:creationId xmlns:a16="http://schemas.microsoft.com/office/drawing/2014/main" xmlns="" id="{1D465328-3C4F-43C2-9BD6-756FBA101F7A}"/>
                </a:ext>
              </a:extLst>
            </p:cNvPr>
            <p:cNvSpPr/>
            <p:nvPr/>
          </p:nvSpPr>
          <p:spPr bwMode="gray">
            <a:xfrm>
              <a:off x="8801101" y="133612"/>
              <a:ext cx="1637006" cy="213517"/>
            </a:xfrm>
            <a:prstGeom prst="chevron">
              <a:avLst/>
            </a:prstGeom>
            <a:solidFill>
              <a:srgbClr val="56C4D2"/>
            </a:solidFill>
          </p:spPr>
          <p:txBody>
            <a:bodyPr wrap="square" rtlCol="0" anchor="ctr">
              <a:noAutofit/>
            </a:bodyPr>
            <a:lstStyle/>
            <a:p>
              <a:pPr algn="ctr"/>
              <a:r>
                <a:rPr lang="en-US" sz="1200" b="1" dirty="0">
                  <a:solidFill>
                    <a:schemeClr val="bg1"/>
                  </a:solidFill>
                  <a:sym typeface="Huawei Sans" panose="020C0503030203020204" pitchFamily="34" charset="0"/>
                </a:rPr>
                <a:t>Request Header</a:t>
              </a:r>
            </a:p>
          </p:txBody>
        </p:sp>
        <p:sp>
          <p:nvSpPr>
            <p:cNvPr id="42" name="燕尾形 33">
              <a:extLst>
                <a:ext uri="{FF2B5EF4-FFF2-40B4-BE49-F238E27FC236}">
                  <a16:creationId xmlns:a16="http://schemas.microsoft.com/office/drawing/2014/main" xmlns="" id="{CB71BA25-1983-416C-9185-69B38A1753F8}"/>
                </a:ext>
              </a:extLst>
            </p:cNvPr>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
          <p:nvSpPr>
            <p:cNvPr id="43" name="燕尾形 33">
              <a:extLst>
                <a:ext uri="{FF2B5EF4-FFF2-40B4-BE49-F238E27FC236}">
                  <a16:creationId xmlns:a16="http://schemas.microsoft.com/office/drawing/2014/main" xmlns="" id="{892B098D-81EB-498A-9D3E-F60ABC6D236B}"/>
                </a:ext>
              </a:extLst>
            </p:cNvPr>
            <p:cNvSpPr/>
            <p:nvPr/>
          </p:nvSpPr>
          <p:spPr bwMode="gray">
            <a:xfrm>
              <a:off x="10366956"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grpSp>
    </p:spTree>
    <p:extLst>
      <p:ext uri="{BB962C8B-B14F-4D97-AF65-F5344CB8AC3E}">
        <p14:creationId xmlns:p14="http://schemas.microsoft.com/office/powerpoint/2010/main" val="21788513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 Request Header Fields</a:t>
            </a:r>
            <a:endParaRPr lang="en-US" dirty="0"/>
          </a:p>
        </p:txBody>
      </p:sp>
      <p:sp>
        <p:nvSpPr>
          <p:cNvPr id="3" name="内容占位符 2"/>
          <p:cNvSpPr txBox="1">
            <a:spLocks/>
          </p:cNvSpPr>
          <p:nvPr/>
        </p:nvSpPr>
        <p:spPr bwMode="gray">
          <a:xfrm>
            <a:off x="468316" y="1233487"/>
            <a:ext cx="3172388"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600"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469848110"/>
              </p:ext>
            </p:extLst>
          </p:nvPr>
        </p:nvGraphicFramePr>
        <p:xfrm>
          <a:off x="1228821" y="1233487"/>
          <a:ext cx="9734358" cy="4858113"/>
        </p:xfrm>
        <a:graphic>
          <a:graphicData uri="http://schemas.openxmlformats.org/drawingml/2006/table">
            <a:tbl>
              <a:tblPr/>
              <a:tblGrid>
                <a:gridCol w="2485485">
                  <a:extLst>
                    <a:ext uri="{9D8B030D-6E8A-4147-A177-3AD203B41FA5}">
                      <a16:colId xmlns:a16="http://schemas.microsoft.com/office/drawing/2014/main" xmlns="" val="20000"/>
                    </a:ext>
                  </a:extLst>
                </a:gridCol>
                <a:gridCol w="7248873">
                  <a:extLst>
                    <a:ext uri="{9D8B030D-6E8A-4147-A177-3AD203B41FA5}">
                      <a16:colId xmlns:a16="http://schemas.microsoft.com/office/drawing/2014/main" xmlns="" val="20001"/>
                    </a:ext>
                  </a:extLst>
                </a:gridCol>
              </a:tblGrid>
              <a:tr h="352740">
                <a:tc>
                  <a:txBody>
                    <a:bodyPr/>
                    <a:lstStyle/>
                    <a:p>
                      <a:pPr algn="ctr" fontAlgn="ctr">
                        <a:lnSpc>
                          <a:spcPct val="100000"/>
                        </a:lnSpc>
                      </a:pPr>
                      <a:r>
                        <a:rPr lang="en-US"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Request Header Field</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18699">
                <a:tc>
                  <a:txBody>
                    <a:bodyPr/>
                    <a:lstStyle/>
                    <a:p>
                      <a:pPr algn="ctr" fontAlgn="ctr">
                        <a:lnSpc>
                          <a:spcPct val="100000"/>
                        </a:lnSpc>
                      </a:pPr>
                      <a:r>
                        <a:rPr lang="en-US" sz="14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Accept</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solidFill>
                            <a:sysClr val="windowText" lastClr="000000"/>
                          </a:solidFill>
                          <a:latin typeface="Huawei Sans" panose="020C0503030203020204" pitchFamily="34" charset="0"/>
                        </a:rPr>
                        <a:t>Media types which are acceptable for the response.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18699">
                <a:tc>
                  <a:txBody>
                    <a:bodyPr/>
                    <a:lstStyle/>
                    <a:p>
                      <a:pPr algn="ctr" fontAlgn="ctr">
                        <a:lnSpc>
                          <a:spcPct val="100000"/>
                        </a:lnSpc>
                      </a:pPr>
                      <a:r>
                        <a:rPr lang="en-US" sz="1400" dirty="0">
                          <a:solidFill>
                            <a:sysClr val="windowText" lastClr="000000"/>
                          </a:solidFill>
                          <a:latin typeface="Huawei Sans" panose="020C0503030203020204" pitchFamily="34" charset="0"/>
                        </a:rPr>
                        <a:t>Accept-Encoding</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Data encoding format that can be used by the client for decoding, for example, gzip.</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56985">
                <a:tc>
                  <a:txBody>
                    <a:bodyPr/>
                    <a:lstStyle/>
                    <a:p>
                      <a:pPr algn="ctr" fontAlgn="ctr">
                        <a:lnSpc>
                          <a:spcPct val="100000"/>
                        </a:lnSpc>
                      </a:pPr>
                      <a:r>
                        <a:rPr lang="en-US" sz="1400" dirty="0">
                          <a:solidFill>
                            <a:sysClr val="windowText" lastClr="000000"/>
                          </a:solidFill>
                          <a:latin typeface="Huawei Sans" panose="020C0503030203020204" pitchFamily="34" charset="0"/>
                        </a:rPr>
                        <a:t>Accept-Language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Natural languages that are preferred as a response to the request. This field is mandatory if the server can provide more than one language.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556985">
                <a:tc>
                  <a:txBody>
                    <a:bodyPr/>
                    <a:lstStyle/>
                    <a:p>
                      <a:pPr algn="ctr" fontAlgn="ctr">
                        <a:lnSpc>
                          <a:spcPct val="100000"/>
                        </a:lnSpc>
                      </a:pPr>
                      <a:r>
                        <a:rPr lang="en-US" sz="1400" dirty="0">
                          <a:solidFill>
                            <a:sysClr val="windowText" lastClr="000000"/>
                          </a:solidFill>
                          <a:latin typeface="Huawei Sans" panose="020C0503030203020204" pitchFamily="34" charset="0"/>
                        </a:rPr>
                        <a:t>Authorization</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Authorization information, which is usually contained in the response to the WWW-Authenticate header sent by the server.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65239">
                <a:tc>
                  <a:txBody>
                    <a:bodyPr/>
                    <a:lstStyle/>
                    <a:p>
                      <a:pPr algn="ctr" fontAlgn="ctr">
                        <a:lnSpc>
                          <a:spcPct val="100000"/>
                        </a:lnSpc>
                      </a:pPr>
                      <a:r>
                        <a:rPr lang="en-US" sz="1400" dirty="0">
                          <a:solidFill>
                            <a:sysClr val="windowText" lastClr="000000"/>
                          </a:solidFill>
                          <a:latin typeface="Huawei Sans" panose="020C0503030203020204" pitchFamily="34" charset="0"/>
                        </a:rPr>
                        <a:t>Content-Type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altLang="zh-CN" sz="1400" dirty="0">
                          <a:solidFill>
                            <a:sysClr val="windowText" lastClr="000000"/>
                          </a:solidFill>
                          <a:latin typeface="Huawei Sans" panose="020C0503030203020204" pitchFamily="34" charset="0"/>
                        </a:rPr>
                        <a:t>Media </a:t>
                      </a:r>
                      <a:r>
                        <a:rPr lang="en-US" sz="1400" dirty="0">
                          <a:solidFill>
                            <a:sysClr val="windowText" lastClr="000000"/>
                          </a:solidFill>
                          <a:latin typeface="Huawei Sans" panose="020C0503030203020204" pitchFamily="34" charset="0"/>
                        </a:rPr>
                        <a:t>type of the data. The default value is </a:t>
                      </a:r>
                      <a:r>
                        <a:rPr lang="en-US" sz="1400" b="0" dirty="0">
                          <a:solidFill>
                            <a:sysClr val="windowText" lastClr="000000"/>
                          </a:solidFill>
                          <a:latin typeface="Huawei Sans" panose="020C0503030203020204" pitchFamily="34" charset="0"/>
                        </a:rPr>
                        <a:t>text/plain.</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18699">
                <a:tc>
                  <a:txBody>
                    <a:bodyPr/>
                    <a:lstStyle/>
                    <a:p>
                      <a:pPr algn="ctr" fontAlgn="ctr">
                        <a:lnSpc>
                          <a:spcPct val="100000"/>
                        </a:lnSpc>
                      </a:pPr>
                      <a:r>
                        <a:rPr lang="en-US" sz="1400" dirty="0">
                          <a:solidFill>
                            <a:sysClr val="windowText" lastClr="000000"/>
                          </a:solidFill>
                          <a:latin typeface="Huawei Sans" panose="020C0503030203020204" pitchFamily="34" charset="0"/>
                        </a:rPr>
                        <a:t>Content-Length</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Length of the request message body.</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18699">
                <a:tc>
                  <a:txBody>
                    <a:bodyPr/>
                    <a:lstStyle/>
                    <a:p>
                      <a:pPr algn="ctr" fontAlgn="ctr">
                        <a:lnSpc>
                          <a:spcPct val="100000"/>
                        </a:lnSpc>
                      </a:pPr>
                      <a:r>
                        <a:rPr lang="en-US" sz="14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Host</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ea typeface="+mn-ea"/>
                          <a:cs typeface="+mn-cs"/>
                        </a:rPr>
                        <a:t>Name of the host to be accessed by the client.</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556985">
                <a:tc>
                  <a:txBody>
                    <a:bodyPr/>
                    <a:lstStyle/>
                    <a:p>
                      <a:pPr algn="ctr" fontAlgn="ctr">
                        <a:lnSpc>
                          <a:spcPct val="100000"/>
                        </a:lnSpc>
                      </a:pPr>
                      <a:r>
                        <a:rPr lang="en-US" sz="14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Referer</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ea typeface="+mn-ea"/>
                          <a:cs typeface="+mn-cs"/>
                        </a:rPr>
                        <a:t>Resource from which the client accesses the server. This field contains a URI, indicating that the client accesses the requested page from the page represented by the URI.</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318699">
                <a:tc>
                  <a:txBody>
                    <a:bodyPr/>
                    <a:lstStyle/>
                    <a:p>
                      <a:pPr algn="ctr" fontAlgn="ctr">
                        <a:lnSpc>
                          <a:spcPct val="100000"/>
                        </a:lnSpc>
                      </a:pPr>
                      <a:r>
                        <a:rPr lang="en-US" sz="1400" dirty="0">
                          <a:solidFill>
                            <a:sysClr val="windowText" lastClr="000000"/>
                          </a:solidFill>
                          <a:latin typeface="Huawei Sans" panose="020C0503030203020204" pitchFamily="34" charset="0"/>
                        </a:rPr>
                        <a:t>User-Agent</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ysClr val="windowText" lastClr="000000"/>
                          </a:solidFill>
                          <a:latin typeface="Huawei Sans" panose="020C0503030203020204" pitchFamily="34" charset="0"/>
                        </a:rPr>
                        <a:t>Information about the user who sends the request and the client type.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r h="556985">
                <a:tc>
                  <a:txBody>
                    <a:bodyPr/>
                    <a:lstStyle/>
                    <a:p>
                      <a:pPr algn="ctr" fontAlgn="ctr">
                        <a:lnSpc>
                          <a:spcPct val="100000"/>
                        </a:lnSpc>
                      </a:pPr>
                      <a:r>
                        <a:rPr lang="en-US" sz="14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Cookie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ysClr val="windowText" lastClr="000000"/>
                          </a:solidFill>
                          <a:latin typeface="Huawei Sans" panose="020C0503030203020204" pitchFamily="34" charset="0"/>
                          <a:ea typeface="+mn-ea"/>
                          <a:cs typeface="+mn-cs"/>
                        </a:rPr>
                        <a:t>Used by the client to save the data returned by the server. Generally, the user identity information is saved.</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0"/>
                  </a:ext>
                </a:extLst>
              </a:tr>
              <a:tr h="318699">
                <a:tc>
                  <a:txBody>
                    <a:bodyPr/>
                    <a:lstStyle/>
                    <a:p>
                      <a:pPr algn="ctr" fontAlgn="ctr">
                        <a:lnSpc>
                          <a:spcPct val="100000"/>
                        </a:lnSpc>
                      </a:pPr>
                      <a:r>
                        <a:rPr lang="en-US" sz="14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Connection</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ysClr val="windowText" lastClr="000000"/>
                          </a:solidFill>
                          <a:latin typeface="Huawei Sans" panose="020C0503030203020204" pitchFamily="34" charset="0"/>
                        </a:rPr>
                        <a:t>Whether to disconnect the connection after the request is processed.</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1"/>
                  </a:ext>
                </a:extLst>
              </a:tr>
            </a:tbl>
          </a:graphicData>
        </a:graphic>
      </p:graphicFrame>
      <p:sp>
        <p:nvSpPr>
          <p:cNvPr id="6" name="内容占位符 2"/>
          <p:cNvSpPr txBox="1">
            <a:spLocks/>
          </p:cNvSpPr>
          <p:nvPr/>
        </p:nvSpPr>
        <p:spPr bwMode="gray">
          <a:xfrm>
            <a:off x="468316" y="1233487"/>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500" dirty="0">
              <a:latin typeface="Huawei Sans" panose="020C0503030203020204" pitchFamily="34" charset="0"/>
            </a:endParaRPr>
          </a:p>
        </p:txBody>
      </p:sp>
      <p:grpSp>
        <p:nvGrpSpPr>
          <p:cNvPr id="13" name="组合 12">
            <a:extLst>
              <a:ext uri="{FF2B5EF4-FFF2-40B4-BE49-F238E27FC236}">
                <a16:creationId xmlns:a16="http://schemas.microsoft.com/office/drawing/2014/main" xmlns="" id="{05256DBA-3E74-40C3-BBEF-01F7AE46E20D}"/>
              </a:ext>
            </a:extLst>
          </p:cNvPr>
          <p:cNvGrpSpPr/>
          <p:nvPr/>
        </p:nvGrpSpPr>
        <p:grpSpPr>
          <a:xfrm>
            <a:off x="7414238" y="133612"/>
            <a:ext cx="4337443" cy="213517"/>
            <a:chOff x="7414238" y="133612"/>
            <a:chExt cx="4337443" cy="213517"/>
          </a:xfrm>
        </p:grpSpPr>
        <p:sp>
          <p:nvSpPr>
            <p:cNvPr id="14" name="五边形 29">
              <a:extLst>
                <a:ext uri="{FF2B5EF4-FFF2-40B4-BE49-F238E27FC236}">
                  <a16:creationId xmlns:a16="http://schemas.microsoft.com/office/drawing/2014/main" xmlns="" id="{5B10B33E-5C7F-455C-ADB4-4DFFF1C2C649}"/>
                </a:ext>
              </a:extLst>
            </p:cNvPr>
            <p:cNvSpPr/>
            <p:nvPr/>
          </p:nvSpPr>
          <p:spPr bwMode="gray">
            <a:xfrm>
              <a:off x="7414238" y="134170"/>
              <a:ext cx="1463062"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Line</a:t>
              </a:r>
            </a:p>
          </p:txBody>
        </p:sp>
        <p:sp>
          <p:nvSpPr>
            <p:cNvPr id="15" name="燕尾形 32">
              <a:extLst>
                <a:ext uri="{FF2B5EF4-FFF2-40B4-BE49-F238E27FC236}">
                  <a16:creationId xmlns:a16="http://schemas.microsoft.com/office/drawing/2014/main" xmlns="" id="{572E4325-97CA-48C0-B2A8-1855373646B4}"/>
                </a:ext>
              </a:extLst>
            </p:cNvPr>
            <p:cNvSpPr/>
            <p:nvPr/>
          </p:nvSpPr>
          <p:spPr bwMode="gray">
            <a:xfrm>
              <a:off x="8801101" y="133612"/>
              <a:ext cx="1637006" cy="213517"/>
            </a:xfrm>
            <a:prstGeom prst="chevron">
              <a:avLst/>
            </a:prstGeom>
            <a:solidFill>
              <a:srgbClr val="56C4D2"/>
            </a:solidFill>
          </p:spPr>
          <p:txBody>
            <a:bodyPr wrap="square" rtlCol="0" anchor="ctr">
              <a:noAutofit/>
            </a:bodyPr>
            <a:lstStyle/>
            <a:p>
              <a:pPr algn="ctr"/>
              <a:r>
                <a:rPr lang="en-US" sz="1200" b="1" dirty="0">
                  <a:solidFill>
                    <a:schemeClr val="bg1"/>
                  </a:solidFill>
                  <a:sym typeface="Huawei Sans" panose="020C0503030203020204" pitchFamily="34" charset="0"/>
                </a:rPr>
                <a:t>Request Header</a:t>
              </a:r>
            </a:p>
          </p:txBody>
        </p:sp>
        <p:sp>
          <p:nvSpPr>
            <p:cNvPr id="16" name="燕尾形 33">
              <a:extLst>
                <a:ext uri="{FF2B5EF4-FFF2-40B4-BE49-F238E27FC236}">
                  <a16:creationId xmlns:a16="http://schemas.microsoft.com/office/drawing/2014/main" xmlns="" id="{D82ACC80-1A2A-4EDC-A7B4-87B4A1ADB125}"/>
                </a:ext>
              </a:extLst>
            </p:cNvPr>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
          <p:nvSpPr>
            <p:cNvPr id="17" name="燕尾形 33">
              <a:extLst>
                <a:ext uri="{FF2B5EF4-FFF2-40B4-BE49-F238E27FC236}">
                  <a16:creationId xmlns:a16="http://schemas.microsoft.com/office/drawing/2014/main" xmlns="" id="{19705F91-BFCF-4664-AABF-80331AFF5476}"/>
                </a:ext>
              </a:extLst>
            </p:cNvPr>
            <p:cNvSpPr/>
            <p:nvPr/>
          </p:nvSpPr>
          <p:spPr bwMode="gray">
            <a:xfrm>
              <a:off x="10366956"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grpSp>
    </p:spTree>
    <p:extLst>
      <p:ext uri="{BB962C8B-B14F-4D97-AF65-F5344CB8AC3E}">
        <p14:creationId xmlns:p14="http://schemas.microsoft.com/office/powerpoint/2010/main" val="1332330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Client Request Message - Request Data</a:t>
            </a:r>
          </a:p>
        </p:txBody>
      </p:sp>
      <p:sp>
        <p:nvSpPr>
          <p:cNvPr id="4" name="文本占位符 3">
            <a:extLst>
              <a:ext uri="{FF2B5EF4-FFF2-40B4-BE49-F238E27FC236}">
                <a16:creationId xmlns:a16="http://schemas.microsoft.com/office/drawing/2014/main" xmlns="" id="{067536D0-EC04-4605-8CFC-0BAB7E6F123C}"/>
              </a:ext>
            </a:extLst>
          </p:cNvPr>
          <p:cNvSpPr>
            <a:spLocks noGrp="1"/>
          </p:cNvSpPr>
          <p:nvPr>
            <p:ph type="body" sz="quarter" idx="10"/>
          </p:nvPr>
        </p:nvSpPr>
        <p:spPr>
          <a:xfrm>
            <a:off x="455612" y="1052514"/>
            <a:ext cx="11293476" cy="1402998"/>
          </a:xfrm>
        </p:spPr>
        <p:txBody>
          <a:bodyPr/>
          <a:lstStyle/>
          <a:p>
            <a:r>
              <a:rPr lang="en-US" altLang="zh-CN" sz="1800"/>
              <a:t>Empty line: The server is notified of the end of a request header through an empty line.</a:t>
            </a:r>
          </a:p>
          <a:p>
            <a:r>
              <a:rPr lang="en-US" altLang="zh-CN" sz="1800"/>
              <a:t>Request data: If the GET method is used, the request data is empty. If the POST method is used, the request data is the data to be submitted.</a:t>
            </a:r>
          </a:p>
          <a:p>
            <a:endParaRPr lang="zh-CN" altLang="en-US" sz="1800" dirty="0"/>
          </a:p>
        </p:txBody>
      </p:sp>
      <p:sp>
        <p:nvSpPr>
          <p:cNvPr id="30" name="文本框 29">
            <a:extLst>
              <a:ext uri="{FF2B5EF4-FFF2-40B4-BE49-F238E27FC236}">
                <a16:creationId xmlns:a16="http://schemas.microsoft.com/office/drawing/2014/main" xmlns="" id="{69387562-BBB4-4B4D-B3CF-C5337D4F1D5C}"/>
              </a:ext>
            </a:extLst>
          </p:cNvPr>
          <p:cNvSpPr txBox="1"/>
          <p:nvPr/>
        </p:nvSpPr>
        <p:spPr bwMode="gray">
          <a:xfrm>
            <a:off x="844550" y="2455512"/>
            <a:ext cx="7001584" cy="702180"/>
          </a:xfrm>
          <a:prstGeom prst="rect">
            <a:avLst/>
          </a:prstGeom>
          <a:noFill/>
          <a:ln>
            <a:solidFill>
              <a:srgbClr val="56C4D2"/>
            </a:solidFill>
          </a:ln>
        </p:spPr>
        <p:txBody>
          <a:bodyPr wrap="square" rtlCol="0">
            <a:spAutoFit/>
          </a:bodyPr>
          <a:lstStyle>
            <a:defPPr>
              <a:defRPr lang="en-US"/>
            </a:defPPr>
            <a:lvl1pPr>
              <a:lnSpc>
                <a:spcPct val="150000"/>
              </a:lnSpc>
              <a:defRPr sz="1400"/>
            </a:lvl1pPr>
          </a:lstStyle>
          <a:p>
            <a:r>
              <a:rPr lang="en-US" dirty="0"/>
              <a:t>Example of request data:</a:t>
            </a:r>
          </a:p>
          <a:p>
            <a:r>
              <a:rPr lang="en-US" dirty="0"/>
              <a:t>user=admin&amp;password=123456</a:t>
            </a:r>
          </a:p>
        </p:txBody>
      </p:sp>
      <p:grpSp>
        <p:nvGrpSpPr>
          <p:cNvPr id="35" name="组合 34">
            <a:extLst>
              <a:ext uri="{FF2B5EF4-FFF2-40B4-BE49-F238E27FC236}">
                <a16:creationId xmlns:a16="http://schemas.microsoft.com/office/drawing/2014/main" xmlns="" id="{C995EDB3-3214-4BB9-93FF-A702876D4824}"/>
              </a:ext>
            </a:extLst>
          </p:cNvPr>
          <p:cNvGrpSpPr/>
          <p:nvPr/>
        </p:nvGrpSpPr>
        <p:grpSpPr bwMode="gray">
          <a:xfrm>
            <a:off x="811439" y="3478571"/>
            <a:ext cx="7283887" cy="2586658"/>
            <a:chOff x="3294302" y="2159274"/>
            <a:chExt cx="7283887" cy="2586658"/>
          </a:xfrm>
        </p:grpSpPr>
        <p:sp>
          <p:nvSpPr>
            <p:cNvPr id="36" name="矩形 35">
              <a:extLst>
                <a:ext uri="{FF2B5EF4-FFF2-40B4-BE49-F238E27FC236}">
                  <a16:creationId xmlns:a16="http://schemas.microsoft.com/office/drawing/2014/main" xmlns="" id="{AC06EAC6-860C-4646-9478-B317C88BFBB1}"/>
                </a:ext>
              </a:extLst>
            </p:cNvPr>
            <p:cNvSpPr/>
            <p:nvPr/>
          </p:nvSpPr>
          <p:spPr bwMode="gray">
            <a:xfrm>
              <a:off x="3294302" y="4313932"/>
              <a:ext cx="6040800"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Data</a:t>
              </a:r>
              <a:endParaRPr lang="en-US" sz="1200" b="1" dirty="0">
                <a:solidFill>
                  <a:schemeClr val="bg1"/>
                </a:solidFill>
              </a:endParaRPr>
            </a:p>
          </p:txBody>
        </p:sp>
        <p:grpSp>
          <p:nvGrpSpPr>
            <p:cNvPr id="37" name="组合 36">
              <a:extLst>
                <a:ext uri="{FF2B5EF4-FFF2-40B4-BE49-F238E27FC236}">
                  <a16:creationId xmlns:a16="http://schemas.microsoft.com/office/drawing/2014/main" xmlns="" id="{AA4235DD-B95B-4528-B158-6DE999C9F2F5}"/>
                </a:ext>
              </a:extLst>
            </p:cNvPr>
            <p:cNvGrpSpPr/>
            <p:nvPr/>
          </p:nvGrpSpPr>
          <p:grpSpPr bwMode="gray">
            <a:xfrm>
              <a:off x="3294772" y="3881046"/>
              <a:ext cx="1835942" cy="432000"/>
              <a:chOff x="3287894" y="4537750"/>
              <a:chExt cx="1835942" cy="432000"/>
            </a:xfrm>
          </p:grpSpPr>
          <p:sp>
            <p:nvSpPr>
              <p:cNvPr id="55" name="矩形 54">
                <a:extLst>
                  <a:ext uri="{FF2B5EF4-FFF2-40B4-BE49-F238E27FC236}">
                    <a16:creationId xmlns:a16="http://schemas.microsoft.com/office/drawing/2014/main" xmlns="" id="{E166E306-B399-4DA3-B9CC-97321C584FA2}"/>
                  </a:ext>
                </a:extLst>
              </p:cNvPr>
              <p:cNvSpPr/>
              <p:nvPr/>
            </p:nvSpPr>
            <p:spPr bwMode="gray">
              <a:xfrm>
                <a:off x="3287894" y="4537750"/>
                <a:ext cx="1006441"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Carriage return</a:t>
                </a:r>
                <a:endParaRPr lang="en-US" sz="1200" b="1" dirty="0">
                  <a:solidFill>
                    <a:schemeClr val="bg1"/>
                  </a:solidFill>
                </a:endParaRPr>
              </a:p>
            </p:txBody>
          </p:sp>
          <p:sp>
            <p:nvSpPr>
              <p:cNvPr id="56" name="矩形 55">
                <a:extLst>
                  <a:ext uri="{FF2B5EF4-FFF2-40B4-BE49-F238E27FC236}">
                    <a16:creationId xmlns:a16="http://schemas.microsoft.com/office/drawing/2014/main" xmlns="" id="{D8D60DEB-9C98-4A1C-83F4-2AF9020E74AF}"/>
                  </a:ext>
                </a:extLst>
              </p:cNvPr>
              <p:cNvSpPr/>
              <p:nvPr/>
            </p:nvSpPr>
            <p:spPr bwMode="gray">
              <a:xfrm>
                <a:off x="4293357" y="4537750"/>
                <a:ext cx="830479"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Linefeed</a:t>
                </a:r>
              </a:p>
            </p:txBody>
          </p:sp>
        </p:grpSp>
        <p:grpSp>
          <p:nvGrpSpPr>
            <p:cNvPr id="38" name="组合 37">
              <a:extLst>
                <a:ext uri="{FF2B5EF4-FFF2-40B4-BE49-F238E27FC236}">
                  <a16:creationId xmlns:a16="http://schemas.microsoft.com/office/drawing/2014/main" xmlns="" id="{FD613B3E-8197-4D2F-989F-94DBFB678733}"/>
                </a:ext>
              </a:extLst>
            </p:cNvPr>
            <p:cNvGrpSpPr/>
            <p:nvPr/>
          </p:nvGrpSpPr>
          <p:grpSpPr bwMode="gray">
            <a:xfrm>
              <a:off x="3295592" y="2588214"/>
              <a:ext cx="6039510" cy="432000"/>
              <a:chOff x="3452112" y="2852896"/>
              <a:chExt cx="6039510" cy="432000"/>
            </a:xfrm>
          </p:grpSpPr>
          <p:sp>
            <p:nvSpPr>
              <p:cNvPr id="52" name="矩形 51">
                <a:extLst>
                  <a:ext uri="{FF2B5EF4-FFF2-40B4-BE49-F238E27FC236}">
                    <a16:creationId xmlns:a16="http://schemas.microsoft.com/office/drawing/2014/main" xmlns="" id="{3BA310D2-330A-439A-B727-FD4DFEBDE519}"/>
                  </a:ext>
                </a:extLst>
              </p:cNvPr>
              <p:cNvSpPr/>
              <p:nvPr/>
            </p:nvSpPr>
            <p:spPr bwMode="gray">
              <a:xfrm>
                <a:off x="3452112" y="2852896"/>
                <a:ext cx="40922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a:t>
                </a:r>
                <a:r>
                  <a:rPr lang="en-US" sz="1200" dirty="0" err="1">
                    <a:solidFill>
                      <a:schemeClr val="tx1"/>
                    </a:solidFill>
                  </a:rPr>
                  <a:t>name:Value</a:t>
                </a:r>
                <a:endParaRPr lang="en-US" sz="1200" dirty="0">
                  <a:solidFill>
                    <a:schemeClr val="tx1"/>
                  </a:solidFill>
                </a:endParaRPr>
              </a:p>
            </p:txBody>
          </p:sp>
          <p:sp>
            <p:nvSpPr>
              <p:cNvPr id="53" name="矩形 52">
                <a:extLst>
                  <a:ext uri="{FF2B5EF4-FFF2-40B4-BE49-F238E27FC236}">
                    <a16:creationId xmlns:a16="http://schemas.microsoft.com/office/drawing/2014/main" xmlns="" id="{EC07380D-D779-4443-BCC5-3397BD37245B}"/>
                  </a:ext>
                </a:extLst>
              </p:cNvPr>
              <p:cNvSpPr/>
              <p:nvPr/>
            </p:nvSpPr>
            <p:spPr bwMode="gray">
              <a:xfrm>
                <a:off x="7543404" y="2852896"/>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54" name="矩形 53">
                <a:extLst>
                  <a:ext uri="{FF2B5EF4-FFF2-40B4-BE49-F238E27FC236}">
                    <a16:creationId xmlns:a16="http://schemas.microsoft.com/office/drawing/2014/main" xmlns="" id="{18491FD8-DA01-4145-AE77-9885FA2E2B72}"/>
                  </a:ext>
                </a:extLst>
              </p:cNvPr>
              <p:cNvSpPr/>
              <p:nvPr/>
            </p:nvSpPr>
            <p:spPr bwMode="gray">
              <a:xfrm>
                <a:off x="8566452" y="2852896"/>
                <a:ext cx="92517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39" name="组合 38">
              <a:extLst>
                <a:ext uri="{FF2B5EF4-FFF2-40B4-BE49-F238E27FC236}">
                  <a16:creationId xmlns:a16="http://schemas.microsoft.com/office/drawing/2014/main" xmlns="" id="{91EA040A-DFC1-40AC-88BF-20E552AA75FC}"/>
                </a:ext>
              </a:extLst>
            </p:cNvPr>
            <p:cNvGrpSpPr/>
            <p:nvPr/>
          </p:nvGrpSpPr>
          <p:grpSpPr bwMode="gray">
            <a:xfrm>
              <a:off x="3295592" y="3447957"/>
              <a:ext cx="6040690" cy="432000"/>
              <a:chOff x="3299310" y="4138837"/>
              <a:chExt cx="6036972" cy="432000"/>
            </a:xfrm>
          </p:grpSpPr>
          <p:sp>
            <p:nvSpPr>
              <p:cNvPr id="49" name="矩形 48">
                <a:extLst>
                  <a:ext uri="{FF2B5EF4-FFF2-40B4-BE49-F238E27FC236}">
                    <a16:creationId xmlns:a16="http://schemas.microsoft.com/office/drawing/2014/main" xmlns="" id="{831805A1-127D-48D0-A460-8EF241E019E5}"/>
                  </a:ext>
                </a:extLst>
              </p:cNvPr>
              <p:cNvSpPr/>
              <p:nvPr/>
            </p:nvSpPr>
            <p:spPr bwMode="gray">
              <a:xfrm>
                <a:off x="3299310" y="4138837"/>
                <a:ext cx="409795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a:t>
                </a:r>
                <a:r>
                  <a:rPr lang="en-US" sz="1200" dirty="0" err="1">
                    <a:solidFill>
                      <a:schemeClr val="tx1"/>
                    </a:solidFill>
                  </a:rPr>
                  <a:t>name:Value</a:t>
                </a:r>
                <a:endParaRPr lang="en-US" sz="1200" dirty="0">
                  <a:solidFill>
                    <a:schemeClr val="tx1"/>
                  </a:solidFill>
                </a:endParaRPr>
              </a:p>
            </p:txBody>
          </p:sp>
          <p:sp>
            <p:nvSpPr>
              <p:cNvPr id="50" name="矩形 49">
                <a:extLst>
                  <a:ext uri="{FF2B5EF4-FFF2-40B4-BE49-F238E27FC236}">
                    <a16:creationId xmlns:a16="http://schemas.microsoft.com/office/drawing/2014/main" xmlns="" id="{7B54F08D-FC16-445D-9211-AFB6FD96A923}"/>
                  </a:ext>
                </a:extLst>
              </p:cNvPr>
              <p:cNvSpPr/>
              <p:nvPr/>
            </p:nvSpPr>
            <p:spPr bwMode="gray">
              <a:xfrm>
                <a:off x="7392285" y="4138837"/>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51" name="矩形 50">
                <a:extLst>
                  <a:ext uri="{FF2B5EF4-FFF2-40B4-BE49-F238E27FC236}">
                    <a16:creationId xmlns:a16="http://schemas.microsoft.com/office/drawing/2014/main" xmlns="" id="{06076188-1150-4715-B914-AAA04F74D6C5}"/>
                  </a:ext>
                </a:extLst>
              </p:cNvPr>
              <p:cNvSpPr/>
              <p:nvPr/>
            </p:nvSpPr>
            <p:spPr bwMode="gray">
              <a:xfrm>
                <a:off x="8416827" y="4138837"/>
                <a:ext cx="91945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sp>
          <p:nvSpPr>
            <p:cNvPr id="40" name="矩形 39">
              <a:extLst>
                <a:ext uri="{FF2B5EF4-FFF2-40B4-BE49-F238E27FC236}">
                  <a16:creationId xmlns:a16="http://schemas.microsoft.com/office/drawing/2014/main" xmlns="" id="{C35C20DA-E55F-402A-99BF-830CF21F3F06}"/>
                </a:ext>
              </a:extLst>
            </p:cNvPr>
            <p:cNvSpPr/>
            <p:nvPr/>
          </p:nvSpPr>
          <p:spPr bwMode="gray">
            <a:xfrm>
              <a:off x="3295593" y="3021074"/>
              <a:ext cx="603951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grpSp>
          <p:nvGrpSpPr>
            <p:cNvPr id="41" name="组合 40">
              <a:extLst>
                <a:ext uri="{FF2B5EF4-FFF2-40B4-BE49-F238E27FC236}">
                  <a16:creationId xmlns:a16="http://schemas.microsoft.com/office/drawing/2014/main" xmlns="" id="{E1A7E706-F5A9-46F3-BEE7-B379357205CD}"/>
                </a:ext>
              </a:extLst>
            </p:cNvPr>
            <p:cNvGrpSpPr/>
            <p:nvPr/>
          </p:nvGrpSpPr>
          <p:grpSpPr bwMode="gray">
            <a:xfrm>
              <a:off x="3295592" y="2159274"/>
              <a:ext cx="7282597" cy="432000"/>
              <a:chOff x="3386092" y="2159274"/>
              <a:chExt cx="7282597" cy="432000"/>
            </a:xfrm>
          </p:grpSpPr>
          <p:sp>
            <p:nvSpPr>
              <p:cNvPr id="42" name="矩形 41">
                <a:extLst>
                  <a:ext uri="{FF2B5EF4-FFF2-40B4-BE49-F238E27FC236}">
                    <a16:creationId xmlns:a16="http://schemas.microsoft.com/office/drawing/2014/main" xmlns="" id="{9C751390-763E-49E5-B4C0-82FF6E89AE5E}"/>
                  </a:ext>
                </a:extLst>
              </p:cNvPr>
              <p:cNvSpPr/>
              <p:nvPr/>
            </p:nvSpPr>
            <p:spPr bwMode="gray">
              <a:xfrm>
                <a:off x="3386092" y="2159274"/>
                <a:ext cx="12600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Request method</a:t>
                </a:r>
              </a:p>
            </p:txBody>
          </p:sp>
          <p:sp>
            <p:nvSpPr>
              <p:cNvPr id="43" name="矩形 42">
                <a:extLst>
                  <a:ext uri="{FF2B5EF4-FFF2-40B4-BE49-F238E27FC236}">
                    <a16:creationId xmlns:a16="http://schemas.microsoft.com/office/drawing/2014/main" xmlns="" id="{CF844C77-77F8-4A3F-BB24-408B26DB0CFC}"/>
                  </a:ext>
                </a:extLst>
              </p:cNvPr>
              <p:cNvSpPr/>
              <p:nvPr/>
            </p:nvSpPr>
            <p:spPr bwMode="gray">
              <a:xfrm>
                <a:off x="7361140" y="2159274"/>
                <a:ext cx="146450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Protocol version</a:t>
                </a:r>
              </a:p>
            </p:txBody>
          </p:sp>
          <p:sp>
            <p:nvSpPr>
              <p:cNvPr id="44" name="矩形 43">
                <a:extLst>
                  <a:ext uri="{FF2B5EF4-FFF2-40B4-BE49-F238E27FC236}">
                    <a16:creationId xmlns:a16="http://schemas.microsoft.com/office/drawing/2014/main" xmlns="" id="{2F84902E-FDDC-4C13-A940-8A31634C5098}"/>
                  </a:ext>
                </a:extLst>
              </p:cNvPr>
              <p:cNvSpPr/>
              <p:nvPr/>
            </p:nvSpPr>
            <p:spPr bwMode="gray">
              <a:xfrm>
                <a:off x="4625076" y="2159274"/>
                <a:ext cx="781917"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45" name="矩形 44">
                <a:extLst>
                  <a:ext uri="{FF2B5EF4-FFF2-40B4-BE49-F238E27FC236}">
                    <a16:creationId xmlns:a16="http://schemas.microsoft.com/office/drawing/2014/main" xmlns="" id="{CC20D94D-8038-4030-A25D-57BC75EF6FB6}"/>
                  </a:ext>
                </a:extLst>
              </p:cNvPr>
              <p:cNvSpPr/>
              <p:nvPr/>
            </p:nvSpPr>
            <p:spPr bwMode="gray">
              <a:xfrm>
                <a:off x="8710671" y="2159274"/>
                <a:ext cx="1044542"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46" name="矩形 45">
                <a:extLst>
                  <a:ext uri="{FF2B5EF4-FFF2-40B4-BE49-F238E27FC236}">
                    <a16:creationId xmlns:a16="http://schemas.microsoft.com/office/drawing/2014/main" xmlns="" id="{94CE0A8C-B9EA-4E60-B684-1994FE675C78}"/>
                  </a:ext>
                </a:extLst>
              </p:cNvPr>
              <p:cNvSpPr/>
              <p:nvPr/>
            </p:nvSpPr>
            <p:spPr bwMode="gray">
              <a:xfrm>
                <a:off x="5410425" y="2159274"/>
                <a:ext cx="118472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URI</a:t>
                </a:r>
              </a:p>
            </p:txBody>
          </p:sp>
          <p:sp>
            <p:nvSpPr>
              <p:cNvPr id="47" name="矩形 46">
                <a:extLst>
                  <a:ext uri="{FF2B5EF4-FFF2-40B4-BE49-F238E27FC236}">
                    <a16:creationId xmlns:a16="http://schemas.microsoft.com/office/drawing/2014/main" xmlns="" id="{812F5D82-8851-4FA6-BC01-45D9BC7E3733}"/>
                  </a:ext>
                </a:extLst>
              </p:cNvPr>
              <p:cNvSpPr/>
              <p:nvPr/>
            </p:nvSpPr>
            <p:spPr bwMode="gray">
              <a:xfrm>
                <a:off x="6598955" y="2159274"/>
                <a:ext cx="7686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48" name="矩形 47">
                <a:extLst>
                  <a:ext uri="{FF2B5EF4-FFF2-40B4-BE49-F238E27FC236}">
                    <a16:creationId xmlns:a16="http://schemas.microsoft.com/office/drawing/2014/main" xmlns="" id="{FDE01E98-9439-4D31-BCCB-061067F8D4ED}"/>
                  </a:ext>
                </a:extLst>
              </p:cNvPr>
              <p:cNvSpPr/>
              <p:nvPr/>
            </p:nvSpPr>
            <p:spPr bwMode="gray">
              <a:xfrm>
                <a:off x="9755213" y="2159274"/>
                <a:ext cx="91347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grpSp>
        <p:nvGrpSpPr>
          <p:cNvPr id="34" name="组合 33">
            <a:extLst>
              <a:ext uri="{FF2B5EF4-FFF2-40B4-BE49-F238E27FC236}">
                <a16:creationId xmlns:a16="http://schemas.microsoft.com/office/drawing/2014/main" xmlns="" id="{B3F392A0-257C-4975-9295-20DAC10AF1AF}"/>
              </a:ext>
            </a:extLst>
          </p:cNvPr>
          <p:cNvGrpSpPr/>
          <p:nvPr/>
        </p:nvGrpSpPr>
        <p:grpSpPr>
          <a:xfrm>
            <a:off x="7414238" y="133612"/>
            <a:ext cx="4337443" cy="213517"/>
            <a:chOff x="7414238" y="133612"/>
            <a:chExt cx="4337443" cy="213517"/>
          </a:xfrm>
        </p:grpSpPr>
        <p:sp>
          <p:nvSpPr>
            <p:cNvPr id="57" name="五边形 29">
              <a:extLst>
                <a:ext uri="{FF2B5EF4-FFF2-40B4-BE49-F238E27FC236}">
                  <a16:creationId xmlns:a16="http://schemas.microsoft.com/office/drawing/2014/main" xmlns="" id="{D93E1CE2-4F59-442F-9135-3DD19E2416B8}"/>
                </a:ext>
              </a:extLst>
            </p:cNvPr>
            <p:cNvSpPr/>
            <p:nvPr/>
          </p:nvSpPr>
          <p:spPr bwMode="gray">
            <a:xfrm>
              <a:off x="7414238" y="134170"/>
              <a:ext cx="1463062"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Line</a:t>
              </a:r>
            </a:p>
          </p:txBody>
        </p:sp>
        <p:sp>
          <p:nvSpPr>
            <p:cNvPr id="58" name="燕尾形 32">
              <a:extLst>
                <a:ext uri="{FF2B5EF4-FFF2-40B4-BE49-F238E27FC236}">
                  <a16:creationId xmlns:a16="http://schemas.microsoft.com/office/drawing/2014/main" xmlns="" id="{D35C251D-B7DA-4E27-835A-ED519A6F588F}"/>
                </a:ext>
              </a:extLst>
            </p:cNvPr>
            <p:cNvSpPr/>
            <p:nvPr/>
          </p:nvSpPr>
          <p:spPr bwMode="gray">
            <a:xfrm>
              <a:off x="8801101" y="133612"/>
              <a:ext cx="1637006"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Request Header</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33">
              <a:extLst>
                <a:ext uri="{FF2B5EF4-FFF2-40B4-BE49-F238E27FC236}">
                  <a16:creationId xmlns:a16="http://schemas.microsoft.com/office/drawing/2014/main" xmlns="" id="{96DA620B-6033-4261-A599-C83A379135A9}"/>
                </a:ext>
              </a:extLst>
            </p:cNvPr>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
          <p:nvSpPr>
            <p:cNvPr id="60" name="燕尾形 33">
              <a:extLst>
                <a:ext uri="{FF2B5EF4-FFF2-40B4-BE49-F238E27FC236}">
                  <a16:creationId xmlns:a16="http://schemas.microsoft.com/office/drawing/2014/main" xmlns="" id="{5D5B320A-D696-49D4-92BC-19AC8E85359B}"/>
                </a:ext>
              </a:extLst>
            </p:cNvPr>
            <p:cNvSpPr/>
            <p:nvPr/>
          </p:nvSpPr>
          <p:spPr bwMode="gray">
            <a:xfrm>
              <a:off x="10366956" y="133612"/>
              <a:ext cx="1382131" cy="213517"/>
            </a:xfrm>
            <a:prstGeom prst="chevron">
              <a:avLst/>
            </a:prstGeom>
            <a:solidFill>
              <a:srgbClr val="56C4D2"/>
            </a:solidFill>
          </p:spPr>
          <p:txBody>
            <a:bodyPr wrap="square" lIns="36000" rIns="36000" rtlCol="0" anchor="ctr">
              <a:noAutofit/>
            </a:bodyPr>
            <a:lstStyle/>
            <a:p>
              <a:pPr algn="ctr"/>
              <a:r>
                <a:rPr lang="en-US" sz="1200" b="1" dirty="0">
                  <a:solidFill>
                    <a:schemeClr val="bg1"/>
                  </a:solidFill>
                  <a:sym typeface="Huawei Sans" panose="020C0503030203020204" pitchFamily="34" charset="0"/>
                </a:rPr>
                <a:t>Request Data</a:t>
              </a:r>
            </a:p>
          </p:txBody>
        </p:sp>
      </p:grpSp>
    </p:spTree>
    <p:extLst>
      <p:ext uri="{BB962C8B-B14F-4D97-AF65-F5344CB8AC3E}">
        <p14:creationId xmlns:p14="http://schemas.microsoft.com/office/powerpoint/2010/main" val="3650132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457200" indent="-457200">
              <a:buFont typeface="Wingdings" panose="05000000000000000000" pitchFamily="2" charset="2"/>
              <a:buChar char="l"/>
            </a:pPr>
            <a:r>
              <a:rPr lang="en-US"/>
              <a:t>On completion of this course, you will be able to:</a:t>
            </a:r>
          </a:p>
          <a:p>
            <a:pPr lvl="1"/>
            <a:r>
              <a:rPr lang="en-US"/>
              <a:t>Describe the development of SDN.</a:t>
            </a:r>
          </a:p>
          <a:p>
            <a:pPr lvl="1"/>
            <a:r>
              <a:rPr lang="en-US" altLang="zh-CN"/>
              <a:t>Have full knowledge of the background, concepts, and highlights of REST.</a:t>
            </a:r>
          </a:p>
          <a:p>
            <a:pPr lvl="1"/>
            <a:r>
              <a:rPr lang="en-US" altLang="zh-CN"/>
              <a:t>Understand the relationship between REST, RESTful, and RESTCONF.</a:t>
            </a:r>
          </a:p>
          <a:p>
            <a:pPr lvl="1"/>
            <a:r>
              <a:rPr lang="en-US" altLang="zh-CN"/>
              <a:t>Master the HTTP packet format and field descriptions.</a:t>
            </a:r>
          </a:p>
          <a:p>
            <a:pPr lvl="1"/>
            <a:r>
              <a:rPr lang="en-US" altLang="zh-CN"/>
              <a:t>Understand the relationship between HTTP, HTTPS, and HTTP/2.</a:t>
            </a:r>
          </a:p>
          <a:p>
            <a:pPr lvl="1"/>
            <a:r>
              <a:rPr lang="en-US" altLang="zh-CN"/>
              <a:t>Grasp basic capabilities for invoking RESTful APIs.</a:t>
            </a:r>
            <a:endParaRPr lang="en-US" altLang="zh-CN" dirty="0"/>
          </a:p>
        </p:txBody>
      </p:sp>
    </p:spTree>
    <p:extLst>
      <p:ext uri="{BB962C8B-B14F-4D97-AF65-F5344CB8AC3E}">
        <p14:creationId xmlns:p14="http://schemas.microsoft.com/office/powerpoint/2010/main" val="7164111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Server Response Message</a:t>
            </a:r>
            <a:endParaRPr lang="en-US" dirty="0"/>
          </a:p>
        </p:txBody>
      </p:sp>
      <p:sp>
        <p:nvSpPr>
          <p:cNvPr id="5" name="文本占位符 4">
            <a:extLst>
              <a:ext uri="{FF2B5EF4-FFF2-40B4-BE49-F238E27FC236}">
                <a16:creationId xmlns:a16="http://schemas.microsoft.com/office/drawing/2014/main" xmlns="" id="{5CDB868A-482E-426C-A446-5652BED0090C}"/>
              </a:ext>
            </a:extLst>
          </p:cNvPr>
          <p:cNvSpPr>
            <a:spLocks noGrp="1"/>
          </p:cNvSpPr>
          <p:nvPr>
            <p:ph type="body" sz="quarter" idx="10"/>
          </p:nvPr>
        </p:nvSpPr>
        <p:spPr>
          <a:xfrm>
            <a:off x="455612" y="1052514"/>
            <a:ext cx="11293476" cy="683172"/>
          </a:xfrm>
        </p:spPr>
        <p:txBody>
          <a:bodyPr/>
          <a:lstStyle/>
          <a:p>
            <a:r>
              <a:rPr lang="en-US" altLang="zh-CN" sz="1800"/>
              <a:t>An HTTP response consists of four parts: status line, response header, empty line, and response body.</a:t>
            </a:r>
            <a:endParaRPr lang="zh-CN" altLang="en-US" sz="1800" dirty="0"/>
          </a:p>
        </p:txBody>
      </p:sp>
      <p:grpSp>
        <p:nvGrpSpPr>
          <p:cNvPr id="36" name="组合 35">
            <a:extLst>
              <a:ext uri="{FF2B5EF4-FFF2-40B4-BE49-F238E27FC236}">
                <a16:creationId xmlns:a16="http://schemas.microsoft.com/office/drawing/2014/main" xmlns="" id="{E3CBA3F8-9D29-4555-B931-17CDAFF30C5F}"/>
              </a:ext>
            </a:extLst>
          </p:cNvPr>
          <p:cNvGrpSpPr/>
          <p:nvPr/>
        </p:nvGrpSpPr>
        <p:grpSpPr>
          <a:xfrm>
            <a:off x="1259496" y="2596544"/>
            <a:ext cx="9663298" cy="2586658"/>
            <a:chOff x="936937" y="2728057"/>
            <a:chExt cx="9663298" cy="2586658"/>
          </a:xfrm>
        </p:grpSpPr>
        <p:grpSp>
          <p:nvGrpSpPr>
            <p:cNvPr id="62" name="组合 61">
              <a:extLst>
                <a:ext uri="{FF2B5EF4-FFF2-40B4-BE49-F238E27FC236}">
                  <a16:creationId xmlns:a16="http://schemas.microsoft.com/office/drawing/2014/main" xmlns="" id="{5B1A10C8-3BB7-4137-8C21-11E2F088C057}"/>
                </a:ext>
              </a:extLst>
            </p:cNvPr>
            <p:cNvGrpSpPr/>
            <p:nvPr/>
          </p:nvGrpSpPr>
          <p:grpSpPr>
            <a:xfrm>
              <a:off x="3316348" y="2728057"/>
              <a:ext cx="7283887" cy="2586658"/>
              <a:chOff x="3294302" y="2159274"/>
              <a:chExt cx="7283887" cy="2586658"/>
            </a:xfrm>
          </p:grpSpPr>
          <p:sp>
            <p:nvSpPr>
              <p:cNvPr id="75" name="矩形 74">
                <a:extLst>
                  <a:ext uri="{FF2B5EF4-FFF2-40B4-BE49-F238E27FC236}">
                    <a16:creationId xmlns:a16="http://schemas.microsoft.com/office/drawing/2014/main" xmlns="" id="{3D7A4A28-0254-44A8-B37F-0D002849B6DB}"/>
                  </a:ext>
                </a:extLst>
              </p:cNvPr>
              <p:cNvSpPr/>
              <p:nvPr/>
            </p:nvSpPr>
            <p:spPr>
              <a:xfrm>
                <a:off x="3294302" y="4313932"/>
                <a:ext cx="60408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Data</a:t>
                </a:r>
              </a:p>
            </p:txBody>
          </p:sp>
          <p:grpSp>
            <p:nvGrpSpPr>
              <p:cNvPr id="76" name="组合 75">
                <a:extLst>
                  <a:ext uri="{FF2B5EF4-FFF2-40B4-BE49-F238E27FC236}">
                    <a16:creationId xmlns:a16="http://schemas.microsoft.com/office/drawing/2014/main" xmlns="" id="{E0FE0C9D-E8A4-4685-BD2C-68E5F61FDB73}"/>
                  </a:ext>
                </a:extLst>
              </p:cNvPr>
              <p:cNvGrpSpPr/>
              <p:nvPr/>
            </p:nvGrpSpPr>
            <p:grpSpPr>
              <a:xfrm>
                <a:off x="3294772" y="3881046"/>
                <a:ext cx="1835942" cy="432000"/>
                <a:chOff x="3287894" y="4537750"/>
                <a:chExt cx="1835942" cy="432000"/>
              </a:xfrm>
            </p:grpSpPr>
            <p:sp>
              <p:nvSpPr>
                <p:cNvPr id="94" name="矩形 93">
                  <a:extLst>
                    <a:ext uri="{FF2B5EF4-FFF2-40B4-BE49-F238E27FC236}">
                      <a16:creationId xmlns:a16="http://schemas.microsoft.com/office/drawing/2014/main" xmlns="" id="{8EE37190-FAD4-498A-A5D3-7FAF2C42B16C}"/>
                    </a:ext>
                  </a:extLst>
                </p:cNvPr>
                <p:cNvSpPr/>
                <p:nvPr/>
              </p:nvSpPr>
              <p:spPr>
                <a:xfrm>
                  <a:off x="3287894" y="4537750"/>
                  <a:ext cx="100644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95" name="矩形 94">
                  <a:extLst>
                    <a:ext uri="{FF2B5EF4-FFF2-40B4-BE49-F238E27FC236}">
                      <a16:creationId xmlns:a16="http://schemas.microsoft.com/office/drawing/2014/main" xmlns="" id="{AFB4CF70-3B62-44E1-8008-F8B6A4CF71D4}"/>
                    </a:ext>
                  </a:extLst>
                </p:cNvPr>
                <p:cNvSpPr/>
                <p:nvPr/>
              </p:nvSpPr>
              <p:spPr>
                <a:xfrm>
                  <a:off x="4293357" y="4537750"/>
                  <a:ext cx="830479"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77" name="组合 76">
                <a:extLst>
                  <a:ext uri="{FF2B5EF4-FFF2-40B4-BE49-F238E27FC236}">
                    <a16:creationId xmlns:a16="http://schemas.microsoft.com/office/drawing/2014/main" xmlns="" id="{081BD103-4FE6-455F-A34C-D97804165B8E}"/>
                  </a:ext>
                </a:extLst>
              </p:cNvPr>
              <p:cNvGrpSpPr/>
              <p:nvPr/>
            </p:nvGrpSpPr>
            <p:grpSpPr>
              <a:xfrm>
                <a:off x="3295592" y="2588214"/>
                <a:ext cx="6039510" cy="432000"/>
                <a:chOff x="3452112" y="2852896"/>
                <a:chExt cx="6039510" cy="432000"/>
              </a:xfrm>
            </p:grpSpPr>
            <p:sp>
              <p:nvSpPr>
                <p:cNvPr id="91" name="矩形 90">
                  <a:extLst>
                    <a:ext uri="{FF2B5EF4-FFF2-40B4-BE49-F238E27FC236}">
                      <a16:creationId xmlns:a16="http://schemas.microsoft.com/office/drawing/2014/main" xmlns="" id="{A990F7AA-25BC-41C0-848D-D95D34404CBF}"/>
                    </a:ext>
                  </a:extLst>
                </p:cNvPr>
                <p:cNvSpPr/>
                <p:nvPr/>
              </p:nvSpPr>
              <p:spPr>
                <a:xfrm>
                  <a:off x="3452112" y="2852896"/>
                  <a:ext cx="40922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92" name="矩形 91">
                  <a:extLst>
                    <a:ext uri="{FF2B5EF4-FFF2-40B4-BE49-F238E27FC236}">
                      <a16:creationId xmlns:a16="http://schemas.microsoft.com/office/drawing/2014/main" xmlns="" id="{37084891-B610-4563-987D-6FA27732C12C}"/>
                    </a:ext>
                  </a:extLst>
                </p:cNvPr>
                <p:cNvSpPr/>
                <p:nvPr/>
              </p:nvSpPr>
              <p:spPr>
                <a:xfrm>
                  <a:off x="7543404" y="2852896"/>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93" name="矩形 92">
                  <a:extLst>
                    <a:ext uri="{FF2B5EF4-FFF2-40B4-BE49-F238E27FC236}">
                      <a16:creationId xmlns:a16="http://schemas.microsoft.com/office/drawing/2014/main" xmlns="" id="{A485C01E-0DFB-47AB-A8C0-D045C20498E4}"/>
                    </a:ext>
                  </a:extLst>
                </p:cNvPr>
                <p:cNvSpPr/>
                <p:nvPr/>
              </p:nvSpPr>
              <p:spPr>
                <a:xfrm>
                  <a:off x="8566452" y="2852896"/>
                  <a:ext cx="92517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78" name="组合 77">
                <a:extLst>
                  <a:ext uri="{FF2B5EF4-FFF2-40B4-BE49-F238E27FC236}">
                    <a16:creationId xmlns:a16="http://schemas.microsoft.com/office/drawing/2014/main" xmlns="" id="{BFAE9215-631D-4E6F-B528-AE1EF58BCE6D}"/>
                  </a:ext>
                </a:extLst>
              </p:cNvPr>
              <p:cNvGrpSpPr/>
              <p:nvPr/>
            </p:nvGrpSpPr>
            <p:grpSpPr>
              <a:xfrm>
                <a:off x="3295592" y="3447957"/>
                <a:ext cx="6040690" cy="432000"/>
                <a:chOff x="3299310" y="4138837"/>
                <a:chExt cx="6036972" cy="432000"/>
              </a:xfrm>
            </p:grpSpPr>
            <p:sp>
              <p:nvSpPr>
                <p:cNvPr id="88" name="矩形 87">
                  <a:extLst>
                    <a:ext uri="{FF2B5EF4-FFF2-40B4-BE49-F238E27FC236}">
                      <a16:creationId xmlns:a16="http://schemas.microsoft.com/office/drawing/2014/main" xmlns="" id="{8D81DDE3-A811-4EED-B324-2CD1DF9BFFA2}"/>
                    </a:ext>
                  </a:extLst>
                </p:cNvPr>
                <p:cNvSpPr/>
                <p:nvPr/>
              </p:nvSpPr>
              <p:spPr>
                <a:xfrm>
                  <a:off x="3299310" y="4138837"/>
                  <a:ext cx="409795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89" name="矩形 88">
                  <a:extLst>
                    <a:ext uri="{FF2B5EF4-FFF2-40B4-BE49-F238E27FC236}">
                      <a16:creationId xmlns:a16="http://schemas.microsoft.com/office/drawing/2014/main" xmlns="" id="{5F27FFAD-583B-43A5-88EF-50BAE8996CB8}"/>
                    </a:ext>
                  </a:extLst>
                </p:cNvPr>
                <p:cNvSpPr/>
                <p:nvPr/>
              </p:nvSpPr>
              <p:spPr>
                <a:xfrm>
                  <a:off x="7392285" y="4138837"/>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90" name="矩形 89">
                  <a:extLst>
                    <a:ext uri="{FF2B5EF4-FFF2-40B4-BE49-F238E27FC236}">
                      <a16:creationId xmlns:a16="http://schemas.microsoft.com/office/drawing/2014/main" xmlns="" id="{91176BFE-5E73-47C3-9135-5F518FF449BC}"/>
                    </a:ext>
                  </a:extLst>
                </p:cNvPr>
                <p:cNvSpPr/>
                <p:nvPr/>
              </p:nvSpPr>
              <p:spPr>
                <a:xfrm>
                  <a:off x="8416827" y="4138837"/>
                  <a:ext cx="91945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sp>
            <p:nvSpPr>
              <p:cNvPr id="79" name="矩形 78">
                <a:extLst>
                  <a:ext uri="{FF2B5EF4-FFF2-40B4-BE49-F238E27FC236}">
                    <a16:creationId xmlns:a16="http://schemas.microsoft.com/office/drawing/2014/main" xmlns="" id="{C489B48E-9E86-484F-99E3-4B60B4E147A7}"/>
                  </a:ext>
                </a:extLst>
              </p:cNvPr>
              <p:cNvSpPr/>
              <p:nvPr/>
            </p:nvSpPr>
            <p:spPr>
              <a:xfrm>
                <a:off x="3295593" y="3021074"/>
                <a:ext cx="603951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endParaRPr lang="en-US" sz="1200" dirty="0">
                  <a:solidFill>
                    <a:schemeClr val="tx1"/>
                  </a:solidFill>
                </a:endParaRPr>
              </a:p>
            </p:txBody>
          </p:sp>
          <p:grpSp>
            <p:nvGrpSpPr>
              <p:cNvPr id="80" name="组合 79">
                <a:extLst>
                  <a:ext uri="{FF2B5EF4-FFF2-40B4-BE49-F238E27FC236}">
                    <a16:creationId xmlns:a16="http://schemas.microsoft.com/office/drawing/2014/main" xmlns="" id="{AE749558-9902-4963-846E-4B4604720B47}"/>
                  </a:ext>
                </a:extLst>
              </p:cNvPr>
              <p:cNvGrpSpPr/>
              <p:nvPr/>
            </p:nvGrpSpPr>
            <p:grpSpPr>
              <a:xfrm>
                <a:off x="3295592" y="2159274"/>
                <a:ext cx="7282597" cy="432000"/>
                <a:chOff x="3386092" y="2159274"/>
                <a:chExt cx="7282597" cy="432000"/>
              </a:xfrm>
            </p:grpSpPr>
            <p:sp>
              <p:nvSpPr>
                <p:cNvPr id="81" name="矩形 80">
                  <a:extLst>
                    <a:ext uri="{FF2B5EF4-FFF2-40B4-BE49-F238E27FC236}">
                      <a16:creationId xmlns:a16="http://schemas.microsoft.com/office/drawing/2014/main" xmlns="" id="{5B6BE697-B908-4280-A01B-3BE5FE3C7DFE}"/>
                    </a:ext>
                  </a:extLst>
                </p:cNvPr>
                <p:cNvSpPr/>
                <p:nvPr/>
              </p:nvSpPr>
              <p:spPr>
                <a:xfrm>
                  <a:off x="3386092" y="2159274"/>
                  <a:ext cx="12600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Protocol version</a:t>
                  </a:r>
                </a:p>
              </p:txBody>
            </p:sp>
            <p:sp>
              <p:nvSpPr>
                <p:cNvPr id="82" name="矩形 81">
                  <a:extLst>
                    <a:ext uri="{FF2B5EF4-FFF2-40B4-BE49-F238E27FC236}">
                      <a16:creationId xmlns:a16="http://schemas.microsoft.com/office/drawing/2014/main" xmlns="" id="{1AF081C1-01EB-4DA0-99E7-7BC4CB0C281E}"/>
                    </a:ext>
                  </a:extLst>
                </p:cNvPr>
                <p:cNvSpPr/>
                <p:nvPr/>
              </p:nvSpPr>
              <p:spPr>
                <a:xfrm>
                  <a:off x="7361140" y="2159274"/>
                  <a:ext cx="146450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Reason phrase</a:t>
                  </a:r>
                </a:p>
              </p:txBody>
            </p:sp>
            <p:sp>
              <p:nvSpPr>
                <p:cNvPr id="83" name="矩形 82">
                  <a:extLst>
                    <a:ext uri="{FF2B5EF4-FFF2-40B4-BE49-F238E27FC236}">
                      <a16:creationId xmlns:a16="http://schemas.microsoft.com/office/drawing/2014/main" xmlns="" id="{BD5904B0-91B9-4120-A250-BBB0BFAE27B5}"/>
                    </a:ext>
                  </a:extLst>
                </p:cNvPr>
                <p:cNvSpPr/>
                <p:nvPr/>
              </p:nvSpPr>
              <p:spPr>
                <a:xfrm>
                  <a:off x="4625076" y="2159274"/>
                  <a:ext cx="781917"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84" name="矩形 83">
                  <a:extLst>
                    <a:ext uri="{FF2B5EF4-FFF2-40B4-BE49-F238E27FC236}">
                      <a16:creationId xmlns:a16="http://schemas.microsoft.com/office/drawing/2014/main" xmlns="" id="{E0BA8B12-D2FF-47B0-A139-CC5B673F74C6}"/>
                    </a:ext>
                  </a:extLst>
                </p:cNvPr>
                <p:cNvSpPr/>
                <p:nvPr/>
              </p:nvSpPr>
              <p:spPr>
                <a:xfrm>
                  <a:off x="8710671" y="2159274"/>
                  <a:ext cx="1044542"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5" name="矩形 84">
                  <a:extLst>
                    <a:ext uri="{FF2B5EF4-FFF2-40B4-BE49-F238E27FC236}">
                      <a16:creationId xmlns:a16="http://schemas.microsoft.com/office/drawing/2014/main" xmlns="" id="{CFB53057-4367-4196-81A0-61D6741DFDD3}"/>
                    </a:ext>
                  </a:extLst>
                </p:cNvPr>
                <p:cNvSpPr/>
                <p:nvPr/>
              </p:nvSpPr>
              <p:spPr>
                <a:xfrm>
                  <a:off x="5410425" y="2159274"/>
                  <a:ext cx="118472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Status code</a:t>
                  </a:r>
                </a:p>
              </p:txBody>
            </p:sp>
            <p:sp>
              <p:nvSpPr>
                <p:cNvPr id="86" name="矩形 85">
                  <a:extLst>
                    <a:ext uri="{FF2B5EF4-FFF2-40B4-BE49-F238E27FC236}">
                      <a16:creationId xmlns:a16="http://schemas.microsoft.com/office/drawing/2014/main" xmlns="" id="{4CB50FFB-5AE0-4612-A376-00BDEDDC3201}"/>
                    </a:ext>
                  </a:extLst>
                </p:cNvPr>
                <p:cNvSpPr/>
                <p:nvPr/>
              </p:nvSpPr>
              <p:spPr>
                <a:xfrm>
                  <a:off x="6598955" y="2159274"/>
                  <a:ext cx="7686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87" name="矩形 86">
                  <a:extLst>
                    <a:ext uri="{FF2B5EF4-FFF2-40B4-BE49-F238E27FC236}">
                      <a16:creationId xmlns:a16="http://schemas.microsoft.com/office/drawing/2014/main" xmlns="" id="{9C5687A2-3987-4848-B0DD-7C538A9B8635}"/>
                    </a:ext>
                  </a:extLst>
                </p:cNvPr>
                <p:cNvSpPr/>
                <p:nvPr/>
              </p:nvSpPr>
              <p:spPr>
                <a:xfrm>
                  <a:off x="9755213" y="2159274"/>
                  <a:ext cx="91347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grpSp>
          <p:nvGrpSpPr>
            <p:cNvPr id="65" name="组合 64">
              <a:extLst>
                <a:ext uri="{FF2B5EF4-FFF2-40B4-BE49-F238E27FC236}">
                  <a16:creationId xmlns:a16="http://schemas.microsoft.com/office/drawing/2014/main" xmlns="" id="{4FA7C535-2FF1-47B9-B2B2-3ED62C8B489F}"/>
                </a:ext>
              </a:extLst>
            </p:cNvPr>
            <p:cNvGrpSpPr/>
            <p:nvPr/>
          </p:nvGrpSpPr>
          <p:grpSpPr>
            <a:xfrm>
              <a:off x="936937" y="2732103"/>
              <a:ext cx="2346555" cy="2582612"/>
              <a:chOff x="936937" y="2732103"/>
              <a:chExt cx="2346555" cy="2582612"/>
            </a:xfrm>
          </p:grpSpPr>
          <p:sp>
            <p:nvSpPr>
              <p:cNvPr id="66" name="AutoShape 35">
                <a:extLst>
                  <a:ext uri="{FF2B5EF4-FFF2-40B4-BE49-F238E27FC236}">
                    <a16:creationId xmlns:a16="http://schemas.microsoft.com/office/drawing/2014/main" xmlns="" id="{26022198-316B-4005-8EC8-1CB3B1E32171}"/>
                  </a:ext>
                </a:extLst>
              </p:cNvPr>
              <p:cNvSpPr>
                <a:spLocks/>
              </p:cNvSpPr>
              <p:nvPr/>
            </p:nvSpPr>
            <p:spPr bwMode="auto">
              <a:xfrm>
                <a:off x="3027731" y="4452962"/>
                <a:ext cx="255761" cy="432000"/>
              </a:xfrm>
              <a:prstGeom prst="leftBrace">
                <a:avLst>
                  <a:gd name="adj1" fmla="val 112010"/>
                  <a:gd name="adj2" fmla="val 50000"/>
                </a:avLst>
              </a:prstGeom>
              <a:noFill/>
              <a:ln w="19050">
                <a:solidFill>
                  <a:srgbClr val="56C4D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en-US" altLang="zh-CN" sz="1200" dirty="0">
                  <a:latin typeface="+mn-ea"/>
                </a:endParaRPr>
              </a:p>
            </p:txBody>
          </p:sp>
          <p:sp>
            <p:nvSpPr>
              <p:cNvPr id="67" name="文本框 66">
                <a:extLst>
                  <a:ext uri="{FF2B5EF4-FFF2-40B4-BE49-F238E27FC236}">
                    <a16:creationId xmlns:a16="http://schemas.microsoft.com/office/drawing/2014/main" xmlns="" id="{E3A0F0C7-652A-49F2-92D4-3B787C500B0D}"/>
                  </a:ext>
                </a:extLst>
              </p:cNvPr>
              <p:cNvSpPr txBox="1"/>
              <p:nvPr/>
            </p:nvSpPr>
            <p:spPr>
              <a:xfrm>
                <a:off x="936937" y="4960215"/>
                <a:ext cx="1440000" cy="276999"/>
              </a:xfrm>
              <a:prstGeom prst="rect">
                <a:avLst/>
              </a:prstGeom>
              <a:solidFill>
                <a:srgbClr val="56C4D2"/>
              </a:solidFill>
            </p:spPr>
            <p:txBody>
              <a:bodyPr wrap="square" rtlCol="0" anchor="ctr">
                <a:spAutoFit/>
              </a:bodyPr>
              <a:lstStyle>
                <a:defPPr>
                  <a:defRPr lang="en-US"/>
                </a:defPPr>
                <a:lvl1pPr algn="ctr">
                  <a:defRPr sz="1200" b="1">
                    <a:solidFill>
                      <a:schemeClr val="bg1"/>
                    </a:solidFill>
                  </a:defRPr>
                </a:lvl1pPr>
              </a:lstStyle>
              <a:p>
                <a:pPr fontAlgn="ctr"/>
                <a:r>
                  <a:rPr lang="en-US" altLang="zh-CN" dirty="0">
                    <a:latin typeface="Huawei Sans" panose="020C0503030203020204" pitchFamily="34" charset="0"/>
                  </a:rPr>
                  <a:t>Response body</a:t>
                </a:r>
              </a:p>
            </p:txBody>
          </p:sp>
          <p:sp>
            <p:nvSpPr>
              <p:cNvPr id="68" name="文本框 67">
                <a:extLst>
                  <a:ext uri="{FF2B5EF4-FFF2-40B4-BE49-F238E27FC236}">
                    <a16:creationId xmlns:a16="http://schemas.microsoft.com/office/drawing/2014/main" xmlns="" id="{E7B3ACB7-1C50-444A-8CA2-597F6DD6DCC7}"/>
                  </a:ext>
                </a:extLst>
              </p:cNvPr>
              <p:cNvSpPr txBox="1"/>
              <p:nvPr/>
            </p:nvSpPr>
            <p:spPr>
              <a:xfrm>
                <a:off x="936937" y="4527329"/>
                <a:ext cx="1440000" cy="276999"/>
              </a:xfrm>
              <a:prstGeom prst="rect">
                <a:avLst/>
              </a:prstGeom>
              <a:solidFill>
                <a:srgbClr val="56C4D2"/>
              </a:solidFill>
            </p:spPr>
            <p:txBody>
              <a:bodyPr wrap="square" rtlCol="0" anchor="ctr">
                <a:spAutoFit/>
              </a:bodyPr>
              <a:lstStyle>
                <a:defPPr>
                  <a:defRPr lang="en-US"/>
                </a:defPPr>
                <a:lvl1pPr algn="ctr">
                  <a:defRPr sz="1200" b="1">
                    <a:solidFill>
                      <a:schemeClr val="bg1"/>
                    </a:solidFill>
                  </a:defRPr>
                </a:lvl1pPr>
              </a:lstStyle>
              <a:p>
                <a:r>
                  <a:rPr lang="en-US" dirty="0"/>
                  <a:t>Empty line</a:t>
                </a:r>
              </a:p>
            </p:txBody>
          </p:sp>
          <p:sp>
            <p:nvSpPr>
              <p:cNvPr id="69" name="AutoShape 35">
                <a:extLst>
                  <a:ext uri="{FF2B5EF4-FFF2-40B4-BE49-F238E27FC236}">
                    <a16:creationId xmlns:a16="http://schemas.microsoft.com/office/drawing/2014/main" xmlns="" id="{4E275E42-A84F-48C3-9BE4-BAC3672F7926}"/>
                  </a:ext>
                </a:extLst>
              </p:cNvPr>
              <p:cNvSpPr>
                <a:spLocks/>
              </p:cNvSpPr>
              <p:nvPr/>
            </p:nvSpPr>
            <p:spPr bwMode="auto">
              <a:xfrm>
                <a:off x="3021342" y="3158267"/>
                <a:ext cx="255600" cy="1296000"/>
              </a:xfrm>
              <a:prstGeom prst="leftBrace">
                <a:avLst>
                  <a:gd name="adj1" fmla="val 112010"/>
                  <a:gd name="adj2" fmla="val 50000"/>
                </a:avLst>
              </a:prstGeom>
              <a:noFill/>
              <a:ln w="19050">
                <a:solidFill>
                  <a:srgbClr val="56C4D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en-US" altLang="zh-CN" sz="1200" dirty="0">
                  <a:latin typeface="+mn-ea"/>
                </a:endParaRPr>
              </a:p>
            </p:txBody>
          </p:sp>
          <p:sp>
            <p:nvSpPr>
              <p:cNvPr id="70" name="文本框 69">
                <a:extLst>
                  <a:ext uri="{FF2B5EF4-FFF2-40B4-BE49-F238E27FC236}">
                    <a16:creationId xmlns:a16="http://schemas.microsoft.com/office/drawing/2014/main" xmlns="" id="{39D3D228-AD26-476C-9269-E084E477A2E3}"/>
                  </a:ext>
                </a:extLst>
              </p:cNvPr>
              <p:cNvSpPr txBox="1"/>
              <p:nvPr/>
            </p:nvSpPr>
            <p:spPr>
              <a:xfrm>
                <a:off x="936937" y="3668292"/>
                <a:ext cx="1440000" cy="288000"/>
              </a:xfrm>
              <a:prstGeom prst="rect">
                <a:avLst/>
              </a:prstGeom>
              <a:solidFill>
                <a:srgbClr val="56C4D2"/>
              </a:solidFill>
            </p:spPr>
            <p:txBody>
              <a:bodyPr wrap="square" rtlCol="0" anchor="ctr">
                <a:spAutoFit/>
              </a:bodyPr>
              <a:lstStyle>
                <a:defPPr>
                  <a:defRPr lang="en-US"/>
                </a:defPPr>
                <a:lvl1pPr algn="ctr">
                  <a:defRPr sz="1200" b="1">
                    <a:solidFill>
                      <a:schemeClr val="bg1"/>
                    </a:solidFill>
                  </a:defRPr>
                </a:lvl1pPr>
              </a:lstStyle>
              <a:p>
                <a:r>
                  <a:rPr lang="en-US" dirty="0"/>
                  <a:t>Request header</a:t>
                </a:r>
              </a:p>
            </p:txBody>
          </p:sp>
          <p:grpSp>
            <p:nvGrpSpPr>
              <p:cNvPr id="71" name="组合 70">
                <a:extLst>
                  <a:ext uri="{FF2B5EF4-FFF2-40B4-BE49-F238E27FC236}">
                    <a16:creationId xmlns:a16="http://schemas.microsoft.com/office/drawing/2014/main" xmlns="" id="{6CB299C8-C6B7-4F3E-98D3-4E95DF946415}"/>
                  </a:ext>
                </a:extLst>
              </p:cNvPr>
              <p:cNvGrpSpPr/>
              <p:nvPr/>
            </p:nvGrpSpPr>
            <p:grpSpPr>
              <a:xfrm>
                <a:off x="936937" y="2732103"/>
                <a:ext cx="2330241" cy="432000"/>
                <a:chOff x="936591" y="2324389"/>
                <a:chExt cx="2330241" cy="432000"/>
              </a:xfrm>
            </p:grpSpPr>
            <p:sp>
              <p:nvSpPr>
                <p:cNvPr id="73" name="AutoShape 35">
                  <a:extLst>
                    <a:ext uri="{FF2B5EF4-FFF2-40B4-BE49-F238E27FC236}">
                      <a16:creationId xmlns:a16="http://schemas.microsoft.com/office/drawing/2014/main" xmlns="" id="{AAC92061-2E9A-46B5-B5FE-FF3949C9F61E}"/>
                    </a:ext>
                  </a:extLst>
                </p:cNvPr>
                <p:cNvSpPr>
                  <a:spLocks/>
                </p:cNvSpPr>
                <p:nvPr/>
              </p:nvSpPr>
              <p:spPr bwMode="auto">
                <a:xfrm>
                  <a:off x="3011071" y="2324389"/>
                  <a:ext cx="255761" cy="432000"/>
                </a:xfrm>
                <a:prstGeom prst="leftBrace">
                  <a:avLst>
                    <a:gd name="adj1" fmla="val 112010"/>
                    <a:gd name="adj2" fmla="val 50000"/>
                  </a:avLst>
                </a:prstGeom>
                <a:noFill/>
                <a:ln w="19050">
                  <a:solidFill>
                    <a:srgbClr val="56C4D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en-US" altLang="zh-CN" sz="1200" dirty="0">
                    <a:latin typeface="+mn-ea"/>
                  </a:endParaRPr>
                </a:p>
              </p:txBody>
            </p:sp>
            <p:sp>
              <p:nvSpPr>
                <p:cNvPr id="74" name="文本框 73">
                  <a:extLst>
                    <a:ext uri="{FF2B5EF4-FFF2-40B4-BE49-F238E27FC236}">
                      <a16:creationId xmlns:a16="http://schemas.microsoft.com/office/drawing/2014/main" xmlns="" id="{0C48112D-48E3-4E9A-81CF-3A3A0E11D8ED}"/>
                    </a:ext>
                  </a:extLst>
                </p:cNvPr>
                <p:cNvSpPr txBox="1"/>
                <p:nvPr/>
              </p:nvSpPr>
              <p:spPr>
                <a:xfrm>
                  <a:off x="936591" y="2396389"/>
                  <a:ext cx="1440000" cy="288000"/>
                </a:xfrm>
                <a:prstGeom prst="rect">
                  <a:avLst/>
                </a:prstGeom>
                <a:solidFill>
                  <a:srgbClr val="56C4D2"/>
                </a:solidFill>
              </p:spPr>
              <p:txBody>
                <a:bodyPr wrap="square" rtlCol="0" anchor="ctr">
                  <a:spAutoFit/>
                </a:bodyPr>
                <a:lstStyle>
                  <a:defPPr>
                    <a:defRPr lang="en-US"/>
                  </a:defPPr>
                  <a:lvl1pPr algn="ctr">
                    <a:defRPr sz="1500" b="1">
                      <a:solidFill>
                        <a:schemeClr val="bg1"/>
                      </a:solidFill>
                    </a:defRPr>
                  </a:lvl1pPr>
                </a:lstStyle>
                <a:p>
                  <a:r>
                    <a:rPr lang="en-US" altLang="zh-CN" sz="1200" dirty="0"/>
                    <a:t>Status</a:t>
                  </a:r>
                  <a:r>
                    <a:rPr lang="en-US" sz="1200" dirty="0"/>
                    <a:t> line</a:t>
                  </a:r>
                </a:p>
              </p:txBody>
            </p:sp>
          </p:grpSp>
          <p:sp>
            <p:nvSpPr>
              <p:cNvPr id="72" name="AutoShape 35">
                <a:extLst>
                  <a:ext uri="{FF2B5EF4-FFF2-40B4-BE49-F238E27FC236}">
                    <a16:creationId xmlns:a16="http://schemas.microsoft.com/office/drawing/2014/main" xmlns="" id="{BE9D755F-A8BB-4A78-B865-F387A25A285D}"/>
                  </a:ext>
                </a:extLst>
              </p:cNvPr>
              <p:cNvSpPr>
                <a:spLocks/>
              </p:cNvSpPr>
              <p:nvPr/>
            </p:nvSpPr>
            <p:spPr bwMode="auto">
              <a:xfrm>
                <a:off x="3019292" y="4882715"/>
                <a:ext cx="255761" cy="432000"/>
              </a:xfrm>
              <a:prstGeom prst="leftBrace">
                <a:avLst>
                  <a:gd name="adj1" fmla="val 112010"/>
                  <a:gd name="adj2" fmla="val 50000"/>
                </a:avLst>
              </a:prstGeom>
              <a:noFill/>
              <a:ln w="19050">
                <a:solidFill>
                  <a:srgbClr val="56C4D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en-US" altLang="zh-CN" sz="1200" dirty="0">
                  <a:latin typeface="+mn-ea"/>
                </a:endParaRPr>
              </a:p>
            </p:txBody>
          </p:sp>
        </p:grpSp>
      </p:grpSp>
    </p:spTree>
    <p:extLst>
      <p:ext uri="{BB962C8B-B14F-4D97-AF65-F5344CB8AC3E}">
        <p14:creationId xmlns:p14="http://schemas.microsoft.com/office/powerpoint/2010/main" val="25461817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Server Response Message - Status Line</a:t>
            </a:r>
          </a:p>
        </p:txBody>
      </p:sp>
      <p:sp>
        <p:nvSpPr>
          <p:cNvPr id="5" name="文本占位符 4">
            <a:extLst>
              <a:ext uri="{FF2B5EF4-FFF2-40B4-BE49-F238E27FC236}">
                <a16:creationId xmlns:a16="http://schemas.microsoft.com/office/drawing/2014/main" xmlns="" id="{F776B079-F521-4CFA-9B86-29BF6148AD13}"/>
              </a:ext>
            </a:extLst>
          </p:cNvPr>
          <p:cNvSpPr>
            <a:spLocks noGrp="1"/>
          </p:cNvSpPr>
          <p:nvPr>
            <p:ph type="body" sz="quarter" idx="10"/>
          </p:nvPr>
        </p:nvSpPr>
        <p:spPr bwMode="gray">
          <a:xfrm>
            <a:off x="455612" y="1052514"/>
            <a:ext cx="11293476" cy="1986290"/>
          </a:xfrm>
        </p:spPr>
        <p:txBody>
          <a:bodyPr/>
          <a:lstStyle/>
          <a:p>
            <a:pPr>
              <a:lnSpc>
                <a:spcPct val="120000"/>
              </a:lnSpc>
            </a:pPr>
            <a:r>
              <a:rPr lang="en-US" altLang="zh-CN" sz="1600" dirty="0"/>
              <a:t>The first line of the response message is the status line, which consists of the protocol version, status code, and reason phrase, separated by a space character.</a:t>
            </a:r>
          </a:p>
          <a:p>
            <a:pPr lvl="1">
              <a:lnSpc>
                <a:spcPct val="110000"/>
              </a:lnSpc>
            </a:pPr>
            <a:r>
              <a:rPr lang="en-US" altLang="zh-CN" sz="1400" dirty="0"/>
              <a:t>Protocol version: The protocol version allows the sender to indicate the format of a message and its capacity for understanding further HTTP communication.</a:t>
            </a:r>
          </a:p>
          <a:p>
            <a:pPr lvl="1">
              <a:lnSpc>
                <a:spcPct val="120000"/>
              </a:lnSpc>
            </a:pPr>
            <a:r>
              <a:rPr lang="en-US" altLang="zh-CN" sz="1400" dirty="0"/>
              <a:t>Status code: a three-digit result code, which is used to return the operation result to the client.</a:t>
            </a:r>
          </a:p>
          <a:p>
            <a:pPr lvl="1">
              <a:lnSpc>
                <a:spcPct val="120000"/>
              </a:lnSpc>
            </a:pPr>
            <a:r>
              <a:rPr lang="en-US" altLang="zh-CN" sz="1400" dirty="0"/>
              <a:t>Reason phrase: a short text description of the status code, which facilitates understanding.</a:t>
            </a:r>
            <a:endParaRPr lang="zh-CN" altLang="en-US" sz="1600" dirty="0"/>
          </a:p>
        </p:txBody>
      </p:sp>
      <p:sp>
        <p:nvSpPr>
          <p:cNvPr id="29" name="文本框 28">
            <a:extLst>
              <a:ext uri="{FF2B5EF4-FFF2-40B4-BE49-F238E27FC236}">
                <a16:creationId xmlns:a16="http://schemas.microsoft.com/office/drawing/2014/main" xmlns="" id="{69387562-BBB4-4B4D-B3CF-C5337D4F1D5C}"/>
              </a:ext>
            </a:extLst>
          </p:cNvPr>
          <p:cNvSpPr txBox="1"/>
          <p:nvPr/>
        </p:nvSpPr>
        <p:spPr bwMode="gray">
          <a:xfrm>
            <a:off x="1019010" y="3022926"/>
            <a:ext cx="7370846" cy="307777"/>
          </a:xfrm>
          <a:prstGeom prst="rect">
            <a:avLst/>
          </a:prstGeom>
          <a:noFill/>
          <a:ln>
            <a:solidFill>
              <a:srgbClr val="56C4D2"/>
            </a:solidFill>
          </a:ln>
        </p:spPr>
        <p:txBody>
          <a:bodyPr wrap="square" rtlCol="0">
            <a:spAutoFit/>
          </a:bodyPr>
          <a:lstStyle>
            <a:defPPr>
              <a:defRPr lang="en-US"/>
            </a:defPPr>
            <a:lvl1pPr>
              <a:lnSpc>
                <a:spcPct val="150000"/>
              </a:lnSpc>
              <a:defRPr sz="1400"/>
            </a:lvl1pPr>
          </a:lstStyle>
          <a:p>
            <a:pPr>
              <a:lnSpc>
                <a:spcPct val="100000"/>
              </a:lnSpc>
            </a:pPr>
            <a:r>
              <a:rPr lang="en-US" dirty="0"/>
              <a:t>Example of a status line: HTTP1.1 200 OK</a:t>
            </a:r>
          </a:p>
        </p:txBody>
      </p:sp>
      <p:grpSp>
        <p:nvGrpSpPr>
          <p:cNvPr id="37" name="组合 36">
            <a:extLst>
              <a:ext uri="{FF2B5EF4-FFF2-40B4-BE49-F238E27FC236}">
                <a16:creationId xmlns:a16="http://schemas.microsoft.com/office/drawing/2014/main" xmlns="" id="{A0A7FCD8-EBE8-40EC-8832-2ECDA1C157DB}"/>
              </a:ext>
            </a:extLst>
          </p:cNvPr>
          <p:cNvGrpSpPr/>
          <p:nvPr/>
        </p:nvGrpSpPr>
        <p:grpSpPr bwMode="gray">
          <a:xfrm>
            <a:off x="1060467" y="3427772"/>
            <a:ext cx="7283887" cy="2586658"/>
            <a:chOff x="3294302" y="2159274"/>
            <a:chExt cx="7283887" cy="2586658"/>
          </a:xfrm>
        </p:grpSpPr>
        <p:sp>
          <p:nvSpPr>
            <p:cNvPr id="48" name="矩形 47">
              <a:extLst>
                <a:ext uri="{FF2B5EF4-FFF2-40B4-BE49-F238E27FC236}">
                  <a16:creationId xmlns:a16="http://schemas.microsoft.com/office/drawing/2014/main" xmlns="" id="{88BAB978-C512-4DC4-B6CE-9EC090E87F5E}"/>
                </a:ext>
              </a:extLst>
            </p:cNvPr>
            <p:cNvSpPr/>
            <p:nvPr/>
          </p:nvSpPr>
          <p:spPr bwMode="gray">
            <a:xfrm>
              <a:off x="3294302" y="4313932"/>
              <a:ext cx="60408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Data</a:t>
              </a:r>
            </a:p>
          </p:txBody>
        </p:sp>
        <p:grpSp>
          <p:nvGrpSpPr>
            <p:cNvPr id="49" name="组合 48">
              <a:extLst>
                <a:ext uri="{FF2B5EF4-FFF2-40B4-BE49-F238E27FC236}">
                  <a16:creationId xmlns:a16="http://schemas.microsoft.com/office/drawing/2014/main" xmlns="" id="{67342E9B-3668-4D53-B3C7-8EF581E8CC2F}"/>
                </a:ext>
              </a:extLst>
            </p:cNvPr>
            <p:cNvGrpSpPr/>
            <p:nvPr/>
          </p:nvGrpSpPr>
          <p:grpSpPr bwMode="gray">
            <a:xfrm>
              <a:off x="3294772" y="3881046"/>
              <a:ext cx="1835942" cy="432000"/>
              <a:chOff x="3287894" y="4537750"/>
              <a:chExt cx="1835942" cy="432000"/>
            </a:xfrm>
          </p:grpSpPr>
          <p:sp>
            <p:nvSpPr>
              <p:cNvPr id="87" name="矩形 86">
                <a:extLst>
                  <a:ext uri="{FF2B5EF4-FFF2-40B4-BE49-F238E27FC236}">
                    <a16:creationId xmlns:a16="http://schemas.microsoft.com/office/drawing/2014/main" xmlns="" id="{5076F62F-DC35-49A9-9E39-B65A5DF3EE2C}"/>
                  </a:ext>
                </a:extLst>
              </p:cNvPr>
              <p:cNvSpPr/>
              <p:nvPr/>
            </p:nvSpPr>
            <p:spPr bwMode="gray">
              <a:xfrm>
                <a:off x="3287894" y="4537750"/>
                <a:ext cx="100644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8" name="矩形 87">
                <a:extLst>
                  <a:ext uri="{FF2B5EF4-FFF2-40B4-BE49-F238E27FC236}">
                    <a16:creationId xmlns:a16="http://schemas.microsoft.com/office/drawing/2014/main" xmlns="" id="{CBC8E7D5-D943-4478-A7E6-B55BE93A8E3D}"/>
                  </a:ext>
                </a:extLst>
              </p:cNvPr>
              <p:cNvSpPr/>
              <p:nvPr/>
            </p:nvSpPr>
            <p:spPr bwMode="gray">
              <a:xfrm>
                <a:off x="4293357" y="4537750"/>
                <a:ext cx="830479"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50" name="组合 49">
              <a:extLst>
                <a:ext uri="{FF2B5EF4-FFF2-40B4-BE49-F238E27FC236}">
                  <a16:creationId xmlns:a16="http://schemas.microsoft.com/office/drawing/2014/main" xmlns="" id="{DB5202F4-127C-4282-AEFF-011973AC4A0A}"/>
                </a:ext>
              </a:extLst>
            </p:cNvPr>
            <p:cNvGrpSpPr/>
            <p:nvPr/>
          </p:nvGrpSpPr>
          <p:grpSpPr bwMode="gray">
            <a:xfrm>
              <a:off x="3295592" y="2588214"/>
              <a:ext cx="6039510" cy="432000"/>
              <a:chOff x="3452112" y="2852896"/>
              <a:chExt cx="6039510" cy="432000"/>
            </a:xfrm>
          </p:grpSpPr>
          <p:sp>
            <p:nvSpPr>
              <p:cNvPr id="84" name="矩形 83">
                <a:extLst>
                  <a:ext uri="{FF2B5EF4-FFF2-40B4-BE49-F238E27FC236}">
                    <a16:creationId xmlns:a16="http://schemas.microsoft.com/office/drawing/2014/main" xmlns="" id="{F22C6553-CEA1-4AF7-B83A-26C0567AAE38}"/>
                  </a:ext>
                </a:extLst>
              </p:cNvPr>
              <p:cNvSpPr/>
              <p:nvPr/>
            </p:nvSpPr>
            <p:spPr bwMode="gray">
              <a:xfrm>
                <a:off x="3452112" y="2852896"/>
                <a:ext cx="40922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85" name="矩形 84">
                <a:extLst>
                  <a:ext uri="{FF2B5EF4-FFF2-40B4-BE49-F238E27FC236}">
                    <a16:creationId xmlns:a16="http://schemas.microsoft.com/office/drawing/2014/main" xmlns="" id="{39F683C5-B52A-43A2-975D-BB8CCF773DB1}"/>
                  </a:ext>
                </a:extLst>
              </p:cNvPr>
              <p:cNvSpPr/>
              <p:nvPr/>
            </p:nvSpPr>
            <p:spPr bwMode="gray">
              <a:xfrm>
                <a:off x="7543404" y="2852896"/>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6" name="矩形 85">
                <a:extLst>
                  <a:ext uri="{FF2B5EF4-FFF2-40B4-BE49-F238E27FC236}">
                    <a16:creationId xmlns:a16="http://schemas.microsoft.com/office/drawing/2014/main" xmlns="" id="{4E8057AE-5851-45B6-898D-75D9FE971C8F}"/>
                  </a:ext>
                </a:extLst>
              </p:cNvPr>
              <p:cNvSpPr/>
              <p:nvPr/>
            </p:nvSpPr>
            <p:spPr bwMode="gray">
              <a:xfrm>
                <a:off x="8566452" y="2852896"/>
                <a:ext cx="92517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51" name="组合 50">
              <a:extLst>
                <a:ext uri="{FF2B5EF4-FFF2-40B4-BE49-F238E27FC236}">
                  <a16:creationId xmlns:a16="http://schemas.microsoft.com/office/drawing/2014/main" xmlns="" id="{FFFB6E9E-6478-418A-B079-F4E1E496DC4C}"/>
                </a:ext>
              </a:extLst>
            </p:cNvPr>
            <p:cNvGrpSpPr/>
            <p:nvPr/>
          </p:nvGrpSpPr>
          <p:grpSpPr bwMode="gray">
            <a:xfrm>
              <a:off x="3295592" y="3447957"/>
              <a:ext cx="6040690" cy="432000"/>
              <a:chOff x="3299310" y="4138837"/>
              <a:chExt cx="6036972" cy="432000"/>
            </a:xfrm>
          </p:grpSpPr>
          <p:sp>
            <p:nvSpPr>
              <p:cNvPr id="81" name="矩形 80">
                <a:extLst>
                  <a:ext uri="{FF2B5EF4-FFF2-40B4-BE49-F238E27FC236}">
                    <a16:creationId xmlns:a16="http://schemas.microsoft.com/office/drawing/2014/main" xmlns="" id="{1321D10F-7423-45B8-8394-717CC560640A}"/>
                  </a:ext>
                </a:extLst>
              </p:cNvPr>
              <p:cNvSpPr/>
              <p:nvPr/>
            </p:nvSpPr>
            <p:spPr bwMode="gray">
              <a:xfrm>
                <a:off x="3299310" y="4138837"/>
                <a:ext cx="409795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82" name="矩形 81">
                <a:extLst>
                  <a:ext uri="{FF2B5EF4-FFF2-40B4-BE49-F238E27FC236}">
                    <a16:creationId xmlns:a16="http://schemas.microsoft.com/office/drawing/2014/main" xmlns="" id="{EDA6CB40-9124-4616-A5AC-C0D07DB4B158}"/>
                  </a:ext>
                </a:extLst>
              </p:cNvPr>
              <p:cNvSpPr/>
              <p:nvPr/>
            </p:nvSpPr>
            <p:spPr bwMode="gray">
              <a:xfrm>
                <a:off x="7392285" y="4138837"/>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3" name="矩形 82">
                <a:extLst>
                  <a:ext uri="{FF2B5EF4-FFF2-40B4-BE49-F238E27FC236}">
                    <a16:creationId xmlns:a16="http://schemas.microsoft.com/office/drawing/2014/main" xmlns="" id="{2F82FD62-6687-4466-9872-5202F578E569}"/>
                  </a:ext>
                </a:extLst>
              </p:cNvPr>
              <p:cNvSpPr/>
              <p:nvPr/>
            </p:nvSpPr>
            <p:spPr bwMode="gray">
              <a:xfrm>
                <a:off x="8416827" y="4138837"/>
                <a:ext cx="91945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sp>
          <p:nvSpPr>
            <p:cNvPr id="52" name="矩形 51">
              <a:extLst>
                <a:ext uri="{FF2B5EF4-FFF2-40B4-BE49-F238E27FC236}">
                  <a16:creationId xmlns:a16="http://schemas.microsoft.com/office/drawing/2014/main" xmlns="" id="{2CE574A3-9EB2-4D68-A3A5-2A0AB44F0EA1}"/>
                </a:ext>
              </a:extLst>
            </p:cNvPr>
            <p:cNvSpPr/>
            <p:nvPr/>
          </p:nvSpPr>
          <p:spPr bwMode="gray">
            <a:xfrm>
              <a:off x="3295593" y="3021074"/>
              <a:ext cx="603951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endParaRPr lang="en-US" sz="1200" dirty="0">
                <a:solidFill>
                  <a:schemeClr val="tx1"/>
                </a:solidFill>
              </a:endParaRPr>
            </a:p>
          </p:txBody>
        </p:sp>
        <p:grpSp>
          <p:nvGrpSpPr>
            <p:cNvPr id="53" name="组合 52">
              <a:extLst>
                <a:ext uri="{FF2B5EF4-FFF2-40B4-BE49-F238E27FC236}">
                  <a16:creationId xmlns:a16="http://schemas.microsoft.com/office/drawing/2014/main" xmlns="" id="{0B7A29B8-D5E2-4CC7-87D0-A825535FF24D}"/>
                </a:ext>
              </a:extLst>
            </p:cNvPr>
            <p:cNvGrpSpPr/>
            <p:nvPr/>
          </p:nvGrpSpPr>
          <p:grpSpPr bwMode="gray">
            <a:xfrm>
              <a:off x="3295592" y="2159274"/>
              <a:ext cx="7282597" cy="432000"/>
              <a:chOff x="3386092" y="2159274"/>
              <a:chExt cx="7282597" cy="432000"/>
            </a:xfrm>
          </p:grpSpPr>
          <p:sp>
            <p:nvSpPr>
              <p:cNvPr id="54" name="矩形 53">
                <a:extLst>
                  <a:ext uri="{FF2B5EF4-FFF2-40B4-BE49-F238E27FC236}">
                    <a16:creationId xmlns:a16="http://schemas.microsoft.com/office/drawing/2014/main" xmlns="" id="{111C225E-B37C-4533-9CB9-0689001B7067}"/>
                  </a:ext>
                </a:extLst>
              </p:cNvPr>
              <p:cNvSpPr/>
              <p:nvPr/>
            </p:nvSpPr>
            <p:spPr bwMode="gray">
              <a:xfrm>
                <a:off x="3386092" y="2159274"/>
                <a:ext cx="1260000" cy="432000"/>
              </a:xfrm>
              <a:prstGeom prst="rect">
                <a:avLst/>
              </a:prstGeom>
              <a:solidFill>
                <a:srgbClr val="56C4D2"/>
              </a:solidFill>
              <a:ln w="25400">
                <a:solidFill>
                  <a:schemeClr val="bg1"/>
                </a:solidFill>
              </a:ln>
            </p:spPr>
            <p:txBody>
              <a:bodyPr wrap="square" rtlCol="0" anchor="ctr">
                <a:noAutofit/>
              </a:bodyPr>
              <a:lstStyle/>
              <a:p>
                <a:pPr algn="ctr"/>
                <a:r>
                  <a:rPr lang="en-US" altLang="zh-CN" sz="1200" b="1" dirty="0">
                    <a:solidFill>
                      <a:schemeClr val="bg1"/>
                    </a:solidFill>
                  </a:rPr>
                  <a:t>Protocol version</a:t>
                </a:r>
              </a:p>
            </p:txBody>
          </p:sp>
          <p:sp>
            <p:nvSpPr>
              <p:cNvPr id="55" name="矩形 54">
                <a:extLst>
                  <a:ext uri="{FF2B5EF4-FFF2-40B4-BE49-F238E27FC236}">
                    <a16:creationId xmlns:a16="http://schemas.microsoft.com/office/drawing/2014/main" xmlns="" id="{387615F6-3284-4047-827F-0B0E73893B56}"/>
                  </a:ext>
                </a:extLst>
              </p:cNvPr>
              <p:cNvSpPr/>
              <p:nvPr/>
            </p:nvSpPr>
            <p:spPr bwMode="gray">
              <a:xfrm>
                <a:off x="7361140" y="2159274"/>
                <a:ext cx="1464506" cy="432000"/>
              </a:xfrm>
              <a:prstGeom prst="rect">
                <a:avLst/>
              </a:prstGeom>
              <a:solidFill>
                <a:srgbClr val="56C4D2"/>
              </a:solidFill>
              <a:ln w="25400">
                <a:solidFill>
                  <a:schemeClr val="bg1"/>
                </a:solidFill>
              </a:ln>
            </p:spPr>
            <p:txBody>
              <a:bodyPr wrap="square" rtlCol="0" anchor="ctr">
                <a:noAutofit/>
              </a:bodyPr>
              <a:lstStyle/>
              <a:p>
                <a:pPr algn="ctr"/>
                <a:r>
                  <a:rPr lang="en-US" altLang="zh-CN" sz="1200" b="1" dirty="0">
                    <a:solidFill>
                      <a:schemeClr val="bg1"/>
                    </a:solidFill>
                  </a:rPr>
                  <a:t>Reason phrase</a:t>
                </a:r>
              </a:p>
            </p:txBody>
          </p:sp>
          <p:sp>
            <p:nvSpPr>
              <p:cNvPr id="56" name="矩形 55">
                <a:extLst>
                  <a:ext uri="{FF2B5EF4-FFF2-40B4-BE49-F238E27FC236}">
                    <a16:creationId xmlns:a16="http://schemas.microsoft.com/office/drawing/2014/main" xmlns="" id="{12F940D2-5B75-4B60-94EB-F7D1D3A10E0F}"/>
                  </a:ext>
                </a:extLst>
              </p:cNvPr>
              <p:cNvSpPr/>
              <p:nvPr/>
            </p:nvSpPr>
            <p:spPr bwMode="gray">
              <a:xfrm>
                <a:off x="4625076" y="2159274"/>
                <a:ext cx="781917"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Space</a:t>
                </a:r>
                <a:endParaRPr lang="en-US" sz="1200" b="1" dirty="0">
                  <a:solidFill>
                    <a:schemeClr val="bg1"/>
                  </a:solidFill>
                </a:endParaRPr>
              </a:p>
            </p:txBody>
          </p:sp>
          <p:sp>
            <p:nvSpPr>
              <p:cNvPr id="57" name="矩形 56">
                <a:extLst>
                  <a:ext uri="{FF2B5EF4-FFF2-40B4-BE49-F238E27FC236}">
                    <a16:creationId xmlns:a16="http://schemas.microsoft.com/office/drawing/2014/main" xmlns="" id="{C46C76ED-2C76-46FA-B53C-EEFE9804A626}"/>
                  </a:ext>
                </a:extLst>
              </p:cNvPr>
              <p:cNvSpPr/>
              <p:nvPr/>
            </p:nvSpPr>
            <p:spPr bwMode="gray">
              <a:xfrm>
                <a:off x="8710671" y="2159274"/>
                <a:ext cx="1044542"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Carriage return</a:t>
                </a:r>
              </a:p>
            </p:txBody>
          </p:sp>
          <p:sp>
            <p:nvSpPr>
              <p:cNvPr id="58" name="矩形 57">
                <a:extLst>
                  <a:ext uri="{FF2B5EF4-FFF2-40B4-BE49-F238E27FC236}">
                    <a16:creationId xmlns:a16="http://schemas.microsoft.com/office/drawing/2014/main" xmlns="" id="{B4C56C6E-1049-4154-B788-1A744593A47B}"/>
                  </a:ext>
                </a:extLst>
              </p:cNvPr>
              <p:cNvSpPr/>
              <p:nvPr/>
            </p:nvSpPr>
            <p:spPr bwMode="gray">
              <a:xfrm>
                <a:off x="5410425" y="2159274"/>
                <a:ext cx="1184720" cy="432000"/>
              </a:xfrm>
              <a:prstGeom prst="rect">
                <a:avLst/>
              </a:prstGeom>
              <a:solidFill>
                <a:srgbClr val="56C4D2"/>
              </a:solidFill>
              <a:ln w="25400">
                <a:solidFill>
                  <a:schemeClr val="bg1"/>
                </a:solidFill>
              </a:ln>
            </p:spPr>
            <p:txBody>
              <a:bodyPr wrap="square" rtlCol="0" anchor="ctr">
                <a:noAutofit/>
              </a:bodyPr>
              <a:lstStyle/>
              <a:p>
                <a:pPr algn="ctr"/>
                <a:r>
                  <a:rPr lang="en-US" altLang="zh-CN" sz="1200" b="1" dirty="0">
                    <a:solidFill>
                      <a:schemeClr val="bg1"/>
                    </a:solidFill>
                  </a:rPr>
                  <a:t>Status code</a:t>
                </a:r>
              </a:p>
            </p:txBody>
          </p:sp>
          <p:sp>
            <p:nvSpPr>
              <p:cNvPr id="59" name="矩形 58">
                <a:extLst>
                  <a:ext uri="{FF2B5EF4-FFF2-40B4-BE49-F238E27FC236}">
                    <a16:creationId xmlns:a16="http://schemas.microsoft.com/office/drawing/2014/main" xmlns="" id="{07CDA74D-2FBC-4001-96FF-9F612D02A1C5}"/>
                  </a:ext>
                </a:extLst>
              </p:cNvPr>
              <p:cNvSpPr/>
              <p:nvPr/>
            </p:nvSpPr>
            <p:spPr bwMode="gray">
              <a:xfrm>
                <a:off x="6598955" y="2159274"/>
                <a:ext cx="768635"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Space</a:t>
                </a:r>
                <a:endParaRPr lang="en-US" sz="1200" b="1" dirty="0">
                  <a:solidFill>
                    <a:schemeClr val="bg1"/>
                  </a:solidFill>
                </a:endParaRPr>
              </a:p>
            </p:txBody>
          </p:sp>
          <p:sp>
            <p:nvSpPr>
              <p:cNvPr id="60" name="矩形 59">
                <a:extLst>
                  <a:ext uri="{FF2B5EF4-FFF2-40B4-BE49-F238E27FC236}">
                    <a16:creationId xmlns:a16="http://schemas.microsoft.com/office/drawing/2014/main" xmlns="" id="{A34FF8B3-4D45-457F-9552-7F9BC0B5EA17}"/>
                  </a:ext>
                </a:extLst>
              </p:cNvPr>
              <p:cNvSpPr/>
              <p:nvPr/>
            </p:nvSpPr>
            <p:spPr bwMode="gray">
              <a:xfrm>
                <a:off x="9755213" y="2159274"/>
                <a:ext cx="913476"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Linefeed</a:t>
                </a:r>
              </a:p>
            </p:txBody>
          </p:sp>
        </p:grpSp>
      </p:grpSp>
      <p:grpSp>
        <p:nvGrpSpPr>
          <p:cNvPr id="39" name="组合 38">
            <a:extLst>
              <a:ext uri="{FF2B5EF4-FFF2-40B4-BE49-F238E27FC236}">
                <a16:creationId xmlns:a16="http://schemas.microsoft.com/office/drawing/2014/main" xmlns="" id="{7B7E9AAA-4529-49E8-A40E-090BD23EAE44}"/>
              </a:ext>
            </a:extLst>
          </p:cNvPr>
          <p:cNvGrpSpPr/>
          <p:nvPr/>
        </p:nvGrpSpPr>
        <p:grpSpPr>
          <a:xfrm>
            <a:off x="7411644" y="122278"/>
            <a:ext cx="4337443" cy="213517"/>
            <a:chOff x="7414238" y="133612"/>
            <a:chExt cx="4337443" cy="213517"/>
          </a:xfrm>
        </p:grpSpPr>
        <p:sp>
          <p:nvSpPr>
            <p:cNvPr id="40" name="五边形 29">
              <a:extLst>
                <a:ext uri="{FF2B5EF4-FFF2-40B4-BE49-F238E27FC236}">
                  <a16:creationId xmlns:a16="http://schemas.microsoft.com/office/drawing/2014/main" xmlns="" id="{1506A517-38CD-4A2C-8AE6-DB1C30671330}"/>
                </a:ext>
              </a:extLst>
            </p:cNvPr>
            <p:cNvSpPr/>
            <p:nvPr/>
          </p:nvSpPr>
          <p:spPr bwMode="gray">
            <a:xfrm>
              <a:off x="7414238" y="134170"/>
              <a:ext cx="1463062" cy="212400"/>
            </a:xfrm>
            <a:prstGeom prst="homePlate">
              <a:avLst/>
            </a:prstGeom>
            <a:solidFill>
              <a:srgbClr val="56C4D2"/>
            </a:solidFill>
          </p:spPr>
          <p:txBody>
            <a:bodyPr wrap="square" rtlCol="0" anchor="ctr">
              <a:noAutofit/>
            </a:bodyPr>
            <a:lstStyle/>
            <a:p>
              <a:pPr algn="ctr"/>
              <a:r>
                <a:rPr lang="en-US" sz="1200" b="1">
                  <a:solidFill>
                    <a:schemeClr val="bg1"/>
                  </a:solidFill>
                  <a:sym typeface="Huawei Sans" panose="020C0503030203020204" pitchFamily="34" charset="0"/>
                </a:rPr>
                <a:t>Status line</a:t>
              </a:r>
              <a:endParaRPr lang="en-US" sz="1200" b="1" dirty="0">
                <a:solidFill>
                  <a:schemeClr val="bg1"/>
                </a:solidFill>
                <a:sym typeface="Huawei Sans" panose="020C0503030203020204" pitchFamily="34" charset="0"/>
              </a:endParaRPr>
            </a:p>
          </p:txBody>
        </p:sp>
        <p:sp>
          <p:nvSpPr>
            <p:cNvPr id="41" name="燕尾形 32">
              <a:extLst>
                <a:ext uri="{FF2B5EF4-FFF2-40B4-BE49-F238E27FC236}">
                  <a16:creationId xmlns:a16="http://schemas.microsoft.com/office/drawing/2014/main" xmlns="" id="{A56F23A0-6203-4A8D-ADAC-F1B96D1558D0}"/>
                </a:ext>
              </a:extLst>
            </p:cNvPr>
            <p:cNvSpPr/>
            <p:nvPr/>
          </p:nvSpPr>
          <p:spPr bwMode="gray">
            <a:xfrm>
              <a:off x="8801101" y="133612"/>
              <a:ext cx="1637006"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Response header</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33">
              <a:extLst>
                <a:ext uri="{FF2B5EF4-FFF2-40B4-BE49-F238E27FC236}">
                  <a16:creationId xmlns:a16="http://schemas.microsoft.com/office/drawing/2014/main" xmlns="" id="{39A271F2-2462-4D68-84D7-7BDF3D11196F}"/>
                </a:ext>
              </a:extLst>
            </p:cNvPr>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
          <p:nvSpPr>
            <p:cNvPr id="43" name="燕尾形 33">
              <a:extLst>
                <a:ext uri="{FF2B5EF4-FFF2-40B4-BE49-F238E27FC236}">
                  <a16:creationId xmlns:a16="http://schemas.microsoft.com/office/drawing/2014/main" xmlns="" id="{8B6C326F-22E1-43E5-8AC7-9DC54CDEF9DF}"/>
                </a:ext>
              </a:extLst>
            </p:cNvPr>
            <p:cNvSpPr/>
            <p:nvPr/>
          </p:nvSpPr>
          <p:spPr bwMode="gray">
            <a:xfrm>
              <a:off x="10366956"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Response body</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8914996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Status Code</a:t>
            </a:r>
            <a:endParaRPr lang="en-US" dirty="0"/>
          </a:p>
        </p:txBody>
      </p:sp>
      <p:sp>
        <p:nvSpPr>
          <p:cNvPr id="4" name="文本占位符 3">
            <a:extLst>
              <a:ext uri="{FF2B5EF4-FFF2-40B4-BE49-F238E27FC236}">
                <a16:creationId xmlns:a16="http://schemas.microsoft.com/office/drawing/2014/main" xmlns="" id="{0BB117DC-D324-4CF3-A644-EB6A94EE915C}"/>
              </a:ext>
            </a:extLst>
          </p:cNvPr>
          <p:cNvSpPr>
            <a:spLocks noGrp="1"/>
          </p:cNvSpPr>
          <p:nvPr>
            <p:ph type="body" sz="quarter" idx="10"/>
          </p:nvPr>
        </p:nvSpPr>
        <p:spPr bwMode="gray">
          <a:xfrm>
            <a:off x="455612" y="1052514"/>
            <a:ext cx="11293476" cy="849022"/>
          </a:xfrm>
        </p:spPr>
        <p:txBody>
          <a:bodyPr/>
          <a:lstStyle/>
          <a:p>
            <a:r>
              <a:rPr lang="en-US" altLang="zh-CN" sz="1400" dirty="0"/>
              <a:t>An HTTP status code is a three-digit number indicating the status of a response from the server. It is used to return the operation result to the client.</a:t>
            </a:r>
            <a:endParaRPr lang="zh-CN" altLang="en-US" sz="1400" dirty="0"/>
          </a:p>
        </p:txBody>
      </p:sp>
      <p:sp>
        <p:nvSpPr>
          <p:cNvPr id="3" name="内容占位符 2"/>
          <p:cNvSpPr txBox="1">
            <a:spLocks/>
          </p:cNvSpPr>
          <p:nvPr/>
        </p:nvSpPr>
        <p:spPr bwMode="gray">
          <a:xfrm>
            <a:off x="449266" y="1243012"/>
            <a:ext cx="11276184" cy="565204"/>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400" dirty="0">
              <a:latin typeface="Huawei Sans" panose="020C0503030203020204" pitchFamily="34" charset="0"/>
            </a:endParaRPr>
          </a:p>
        </p:txBody>
      </p:sp>
      <p:graphicFrame>
        <p:nvGraphicFramePr>
          <p:cNvPr id="6" name="表格 5">
            <a:extLst>
              <a:ext uri="{FF2B5EF4-FFF2-40B4-BE49-F238E27FC236}">
                <a16:creationId xmlns:a16="http://schemas.microsoft.com/office/drawing/2014/main" xmlns="" id="{9609A30D-F6B5-4401-8DA8-F6A7C4E62CFC}"/>
              </a:ext>
            </a:extLst>
          </p:cNvPr>
          <p:cNvGraphicFramePr>
            <a:graphicFrameLocks noGrp="1"/>
          </p:cNvGraphicFramePr>
          <p:nvPr>
            <p:extLst>
              <p:ext uri="{D42A27DB-BD31-4B8C-83A1-F6EECF244321}">
                <p14:modId xmlns:p14="http://schemas.microsoft.com/office/powerpoint/2010/main" val="2477515188"/>
              </p:ext>
            </p:extLst>
          </p:nvPr>
        </p:nvGraphicFramePr>
        <p:xfrm>
          <a:off x="688686" y="1805327"/>
          <a:ext cx="10808762" cy="4268140"/>
        </p:xfrm>
        <a:graphic>
          <a:graphicData uri="http://schemas.openxmlformats.org/drawingml/2006/table">
            <a:tbl>
              <a:tblPr firstRow="1" bandRow="1"/>
              <a:tblGrid>
                <a:gridCol w="828929">
                  <a:extLst>
                    <a:ext uri="{9D8B030D-6E8A-4147-A177-3AD203B41FA5}">
                      <a16:colId xmlns:a16="http://schemas.microsoft.com/office/drawing/2014/main" xmlns="" val="20000"/>
                    </a:ext>
                  </a:extLst>
                </a:gridCol>
                <a:gridCol w="1841245">
                  <a:extLst>
                    <a:ext uri="{9D8B030D-6E8A-4147-A177-3AD203B41FA5}">
                      <a16:colId xmlns:a16="http://schemas.microsoft.com/office/drawing/2014/main" xmlns="" val="1240633139"/>
                    </a:ext>
                  </a:extLst>
                </a:gridCol>
                <a:gridCol w="2219325">
                  <a:extLst>
                    <a:ext uri="{9D8B030D-6E8A-4147-A177-3AD203B41FA5}">
                      <a16:colId xmlns:a16="http://schemas.microsoft.com/office/drawing/2014/main" xmlns="" val="20001"/>
                    </a:ext>
                  </a:extLst>
                </a:gridCol>
                <a:gridCol w="5919263">
                  <a:extLst>
                    <a:ext uri="{9D8B030D-6E8A-4147-A177-3AD203B41FA5}">
                      <a16:colId xmlns:a16="http://schemas.microsoft.com/office/drawing/2014/main" xmlns="" val="2808074268"/>
                    </a:ext>
                  </a:extLst>
                </a:gridCol>
              </a:tblGrid>
              <a:tr h="195067">
                <a:tc gridSpan="2">
                  <a:txBody>
                    <a:bodyPr/>
                    <a:lstStyle/>
                    <a:p>
                      <a:pPr algn="ctr" fontAlgn="ctr"/>
                      <a:r>
                        <a:rPr lang="en-US" sz="1400" b="1" dirty="0">
                          <a:solidFill>
                            <a:sysClr val="windowText" lastClr="000000"/>
                          </a:solidFill>
                          <a:latin typeface="Huawei Sans" panose="020C0503030203020204" pitchFamily="34" charset="0"/>
                        </a:rPr>
                        <a:t>Status Code</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sz="1600" b="1" dirty="0">
                        <a:solidFill>
                          <a:schemeClr val="bg1"/>
                        </a:solidFill>
                        <a:latin typeface="+mn-lt"/>
                        <a:ea typeface="+mn-ea"/>
                      </a:endParaRPr>
                    </a:p>
                  </a:txBody>
                  <a:tcPr marL="109753" marR="109753" marT="45731" marB="45731"/>
                </a:tc>
                <a:tc gridSpan="2">
                  <a:txBody>
                    <a:bodyPr/>
                    <a:lstStyle/>
                    <a:p>
                      <a:pPr algn="ctr" fontAlgn="ctr"/>
                      <a:r>
                        <a:rPr lang="en-US" sz="1400" b="1" dirty="0">
                          <a:solidFill>
                            <a:sysClr val="windowText" lastClr="000000"/>
                          </a:solidFill>
                          <a:latin typeface="Huawei Sans" panose="020C0503030203020204" pitchFamily="34" charset="0"/>
                        </a:rPr>
                        <a:t>Description</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sz="1400" b="1" dirty="0">
                        <a:solidFill>
                          <a:schemeClr val="bg1"/>
                        </a:solidFill>
                        <a:latin typeface="+mn-lt"/>
                        <a:ea typeface="+mn-ea"/>
                      </a:endParaRPr>
                    </a:p>
                  </a:txBody>
                  <a:tcPr marL="109753" marR="109753" marT="45731" marB="45731"/>
                </a:tc>
                <a:extLst>
                  <a:ext uri="{0D108BD9-81ED-4DB2-BD59-A6C34878D82A}">
                    <a16:rowId xmlns:a16="http://schemas.microsoft.com/office/drawing/2014/main" xmlns="" val="10000"/>
                  </a:ext>
                </a:extLst>
              </a:tr>
              <a:tr h="292593">
                <a:tc>
                  <a:txBody>
                    <a:bodyPr/>
                    <a:lstStyle/>
                    <a:p>
                      <a:pPr algn="ctr" fontAlgn="ctr"/>
                      <a:r>
                        <a:rPr lang="en-US" sz="1200" dirty="0">
                          <a:latin typeface="Huawei Sans" panose="020C0503030203020204" pitchFamily="34" charset="0"/>
                        </a:rPr>
                        <a:t>1XX</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200" dirty="0">
                          <a:latin typeface="Huawei Sans" panose="020C0503030203020204" pitchFamily="34" charset="0"/>
                        </a:rPr>
                        <a:t>(Informational) The request is received.</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rPr>
                        <a:t>100 Continue</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rPr>
                        <a:t>If the request is received, go to the next step.</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175561">
                <a:tc rowSpan="3">
                  <a:txBody>
                    <a:bodyPr/>
                    <a:lstStyle/>
                    <a:p>
                      <a:pPr algn="ctr" fontAlgn="ctr"/>
                      <a:r>
                        <a:rPr lang="en-US" sz="1200" dirty="0">
                          <a:latin typeface="Huawei Sans" panose="020C0503030203020204" pitchFamily="34" charset="0"/>
                        </a:rPr>
                        <a:t>2XX</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l" fontAlgn="ctr"/>
                      <a:r>
                        <a:rPr lang="en-US" sz="1200" dirty="0">
                          <a:latin typeface="Huawei Sans" panose="020C0503030203020204" pitchFamily="34" charset="0"/>
                        </a:rPr>
                        <a:t>(Successful) The request is successful.</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200 OK</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rPr>
                        <a:t>Success. The response body is available.</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175561">
                <a:tc vMerge="1">
                  <a:txBody>
                    <a:bodyPr/>
                    <a:lstStyle/>
                    <a:p>
                      <a:endParaRPr lang="zh-CN" altLang="en-US" sz="1200" b="0" dirty="0">
                        <a:solidFill>
                          <a:srgbClr val="000000"/>
                        </a:solidFill>
                        <a:latin typeface="+mn-ea"/>
                        <a:ea typeface="+mn-ea"/>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sz="16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201 Created</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Resource created successfully.</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175561">
                <a:tc vMerge="1">
                  <a:txBody>
                    <a:bodyPr/>
                    <a:lstStyle/>
                    <a:p>
                      <a:endParaRPr lang="zh-CN" altLang="en-US" sz="16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endParaRPr lang="zh-CN" altLang="en-US" sz="16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204 No Content</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Success. No response body is available.</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383557638"/>
                  </a:ext>
                </a:extLst>
              </a:tr>
              <a:tr h="671258">
                <a:tc>
                  <a:txBody>
                    <a:bodyPr/>
                    <a:lstStyle/>
                    <a:p>
                      <a:pPr algn="ctr" fontAlgn="ctr"/>
                      <a:r>
                        <a:rPr lang="en-US" sz="1200" dirty="0">
                          <a:latin typeface="Huawei Sans" panose="020C0503030203020204" pitchFamily="34" charset="0"/>
                        </a:rPr>
                        <a:t>3XX</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200" dirty="0">
                          <a:latin typeface="Huawei Sans" panose="020C0503030203020204" pitchFamily="34" charset="0"/>
                        </a:rPr>
                        <a:t>(Redirection) Further operations need to be performed.</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rPr>
                        <a:t>301 Moved Permanently</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rPr>
                        <a:t>A new URI is allocated to the target resource, and all future resources will be associated with the new URI.</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175561">
                <a:tc rowSpan="4">
                  <a:txBody>
                    <a:bodyPr/>
                    <a:lstStyle/>
                    <a:p>
                      <a:pPr algn="ctr" fontAlgn="ctr"/>
                      <a:r>
                        <a:rPr lang="en-US" sz="1200" dirty="0">
                          <a:latin typeface="Huawei Sans" panose="020C0503030203020204" pitchFamily="34" charset="0"/>
                        </a:rPr>
                        <a:t>4XX</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(Client Error) Request error.</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400 Bad Request</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rPr>
                        <a:t>The request body is incorrect and carries error information.</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175561">
                <a:tc vMerge="1">
                  <a:txBody>
                    <a:bodyPr/>
                    <a:lstStyle/>
                    <a:p>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401 Unauthorized</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rPr>
                        <a:t>Authorization failed. For example, the certificate does not match.</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302595">
                <a:tc vMerge="1">
                  <a:txBody>
                    <a:bodyPr/>
                    <a:lstStyle/>
                    <a:p>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403 Forbidden</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rPr>
                        <a:t>Access denied. The possible cause is that the user attempts to perform operations beyond the permission or the login user name or password is incorrect.</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401996799"/>
                  </a:ext>
                </a:extLst>
              </a:tr>
              <a:tr h="175561">
                <a:tc vMerge="1">
                  <a:txBody>
                    <a:bodyPr/>
                    <a:lstStyle/>
                    <a:p>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404 Not Found</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200" dirty="0">
                          <a:latin typeface="Huawei Sans" panose="020C0503030203020204" pitchFamily="34" charset="0"/>
                        </a:rPr>
                        <a:t>The requested resource cannot be found.</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956686118"/>
                  </a:ext>
                </a:extLst>
              </a:tr>
              <a:tr h="292593">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5XX</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(Server Error) Server error.</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500 Internal Server Error</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request cannot be executed due to an internal server error. The user needs to resend the request later.</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r h="175561">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b="0" dirty="0">
                        <a:solidFill>
                          <a:srgbClr val="000000"/>
                        </a:solidFill>
                        <a:latin typeface="+mn-lt"/>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501 Not Implemented</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function has not been implemented.</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870641813"/>
                  </a:ext>
                </a:extLst>
              </a:tr>
            </a:tbl>
          </a:graphicData>
        </a:graphic>
      </p:graphicFrame>
      <p:grpSp>
        <p:nvGrpSpPr>
          <p:cNvPr id="9" name="组合 8">
            <a:extLst>
              <a:ext uri="{FF2B5EF4-FFF2-40B4-BE49-F238E27FC236}">
                <a16:creationId xmlns:a16="http://schemas.microsoft.com/office/drawing/2014/main" xmlns="" id="{60386F07-F9AA-49D3-B054-98C2644E546B}"/>
              </a:ext>
            </a:extLst>
          </p:cNvPr>
          <p:cNvGrpSpPr/>
          <p:nvPr/>
        </p:nvGrpSpPr>
        <p:grpSpPr>
          <a:xfrm>
            <a:off x="7411644" y="122278"/>
            <a:ext cx="4337443" cy="213517"/>
            <a:chOff x="7414238" y="133612"/>
            <a:chExt cx="4337443" cy="213517"/>
          </a:xfrm>
        </p:grpSpPr>
        <p:sp>
          <p:nvSpPr>
            <p:cNvPr id="13" name="五边形 29">
              <a:extLst>
                <a:ext uri="{FF2B5EF4-FFF2-40B4-BE49-F238E27FC236}">
                  <a16:creationId xmlns:a16="http://schemas.microsoft.com/office/drawing/2014/main" xmlns="" id="{22F62B8A-81CC-47CD-8159-913B9E039869}"/>
                </a:ext>
              </a:extLst>
            </p:cNvPr>
            <p:cNvSpPr/>
            <p:nvPr/>
          </p:nvSpPr>
          <p:spPr bwMode="gray">
            <a:xfrm>
              <a:off x="7414238" y="134170"/>
              <a:ext cx="1463062" cy="212400"/>
            </a:xfrm>
            <a:prstGeom prst="homePlate">
              <a:avLst/>
            </a:prstGeom>
            <a:solidFill>
              <a:srgbClr val="56C4D2"/>
            </a:solidFill>
          </p:spPr>
          <p:txBody>
            <a:bodyPr wrap="square" rtlCol="0" anchor="ctr">
              <a:noAutofit/>
            </a:bodyPr>
            <a:lstStyle/>
            <a:p>
              <a:pPr algn="ctr"/>
              <a:r>
                <a:rPr lang="en-US" sz="1200" b="1">
                  <a:solidFill>
                    <a:schemeClr val="bg1"/>
                  </a:solidFill>
                  <a:sym typeface="Huawei Sans" panose="020C0503030203020204" pitchFamily="34" charset="0"/>
                </a:rPr>
                <a:t>Status line</a:t>
              </a:r>
              <a:endParaRPr lang="en-US" sz="1200" b="1" dirty="0">
                <a:solidFill>
                  <a:schemeClr val="bg1"/>
                </a:solidFill>
                <a:sym typeface="Huawei Sans" panose="020C0503030203020204" pitchFamily="34" charset="0"/>
              </a:endParaRPr>
            </a:p>
          </p:txBody>
        </p:sp>
        <p:sp>
          <p:nvSpPr>
            <p:cNvPr id="14" name="燕尾形 32">
              <a:extLst>
                <a:ext uri="{FF2B5EF4-FFF2-40B4-BE49-F238E27FC236}">
                  <a16:creationId xmlns:a16="http://schemas.microsoft.com/office/drawing/2014/main" xmlns="" id="{98D02A98-F12C-4B2A-9379-2451D87E4DB8}"/>
                </a:ext>
              </a:extLst>
            </p:cNvPr>
            <p:cNvSpPr/>
            <p:nvPr/>
          </p:nvSpPr>
          <p:spPr bwMode="gray">
            <a:xfrm>
              <a:off x="8801101" y="133612"/>
              <a:ext cx="1637006"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Response header</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33">
              <a:extLst>
                <a:ext uri="{FF2B5EF4-FFF2-40B4-BE49-F238E27FC236}">
                  <a16:creationId xmlns:a16="http://schemas.microsoft.com/office/drawing/2014/main" xmlns="" id="{1E22BDB9-7B8F-4553-8D5B-26D31FDF245B}"/>
                </a:ext>
              </a:extLst>
            </p:cNvPr>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
          <p:nvSpPr>
            <p:cNvPr id="16" name="燕尾形 33">
              <a:extLst>
                <a:ext uri="{FF2B5EF4-FFF2-40B4-BE49-F238E27FC236}">
                  <a16:creationId xmlns:a16="http://schemas.microsoft.com/office/drawing/2014/main" xmlns="" id="{478C756F-A481-4AA9-A5F5-56CCD0B6FE01}"/>
                </a:ext>
              </a:extLst>
            </p:cNvPr>
            <p:cNvSpPr/>
            <p:nvPr/>
          </p:nvSpPr>
          <p:spPr bwMode="gray">
            <a:xfrm>
              <a:off x="10366956"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Response body</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128782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z="3200" dirty="0"/>
              <a:t>Server Response Message - Response Header</a:t>
            </a:r>
          </a:p>
        </p:txBody>
      </p:sp>
      <p:sp>
        <p:nvSpPr>
          <p:cNvPr id="4" name="文本占位符 3">
            <a:extLst>
              <a:ext uri="{FF2B5EF4-FFF2-40B4-BE49-F238E27FC236}">
                <a16:creationId xmlns:a16="http://schemas.microsoft.com/office/drawing/2014/main" xmlns="" id="{503B4A02-C761-4843-A2D0-0D736162D4F1}"/>
              </a:ext>
            </a:extLst>
          </p:cNvPr>
          <p:cNvSpPr>
            <a:spLocks noGrp="1"/>
          </p:cNvSpPr>
          <p:nvPr>
            <p:ph type="body" sz="quarter" idx="10"/>
          </p:nvPr>
        </p:nvSpPr>
        <p:spPr bwMode="gray">
          <a:xfrm>
            <a:off x="455612" y="1052514"/>
            <a:ext cx="11293476" cy="847815"/>
          </a:xfrm>
        </p:spPr>
        <p:txBody>
          <a:bodyPr/>
          <a:lstStyle/>
          <a:p>
            <a:r>
              <a:rPr lang="en-US" altLang="zh-CN" sz="1600" dirty="0"/>
              <a:t>A response header allows the server to transfer additional information about the response. These header fields provide information about the server and the resource identified by the URI.</a:t>
            </a:r>
            <a:endParaRPr lang="zh-CN" altLang="en-US" sz="1600" dirty="0"/>
          </a:p>
        </p:txBody>
      </p:sp>
      <p:sp>
        <p:nvSpPr>
          <p:cNvPr id="3" name="内容占位符 2"/>
          <p:cNvSpPr txBox="1">
            <a:spLocks/>
          </p:cNvSpPr>
          <p:nvPr/>
        </p:nvSpPr>
        <p:spPr bwMode="gray">
          <a:xfrm>
            <a:off x="449266" y="1243012"/>
            <a:ext cx="11276184" cy="46800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800" dirty="0">
              <a:latin typeface="Huawei Sans" panose="020C0503030203020204" pitchFamily="34" charset="0"/>
            </a:endParaRPr>
          </a:p>
        </p:txBody>
      </p:sp>
      <p:sp>
        <p:nvSpPr>
          <p:cNvPr id="29" name="文本框 28">
            <a:extLst>
              <a:ext uri="{FF2B5EF4-FFF2-40B4-BE49-F238E27FC236}">
                <a16:creationId xmlns:a16="http://schemas.microsoft.com/office/drawing/2014/main" xmlns="" id="{69387562-BBB4-4B4D-B3CF-C5337D4F1D5C}"/>
              </a:ext>
            </a:extLst>
          </p:cNvPr>
          <p:cNvSpPr txBox="1"/>
          <p:nvPr/>
        </p:nvSpPr>
        <p:spPr bwMode="gray">
          <a:xfrm>
            <a:off x="844550" y="2327212"/>
            <a:ext cx="8586833" cy="307777"/>
          </a:xfrm>
          <a:prstGeom prst="rect">
            <a:avLst/>
          </a:prstGeom>
          <a:noFill/>
          <a:ln>
            <a:solidFill>
              <a:srgbClr val="56C4D2"/>
            </a:solidFill>
          </a:ln>
        </p:spPr>
        <p:txBody>
          <a:bodyPr wrap="square" rtlCol="0">
            <a:spAutoFit/>
          </a:bodyPr>
          <a:lstStyle>
            <a:defPPr>
              <a:defRPr lang="en-US"/>
            </a:defPPr>
            <a:lvl1pPr>
              <a:defRPr sz="1600"/>
            </a:lvl1pPr>
          </a:lstStyle>
          <a:p>
            <a:r>
              <a:rPr lang="en-US" dirty="0"/>
              <a:t>Example of a response header: Server: JSP3/2.0.14</a:t>
            </a:r>
          </a:p>
        </p:txBody>
      </p:sp>
      <p:grpSp>
        <p:nvGrpSpPr>
          <p:cNvPr id="34" name="组合 33">
            <a:extLst>
              <a:ext uri="{FF2B5EF4-FFF2-40B4-BE49-F238E27FC236}">
                <a16:creationId xmlns:a16="http://schemas.microsoft.com/office/drawing/2014/main" xmlns="" id="{47E3C6B1-FA62-4B16-9CEF-11DE92B07F38}"/>
              </a:ext>
            </a:extLst>
          </p:cNvPr>
          <p:cNvGrpSpPr/>
          <p:nvPr/>
        </p:nvGrpSpPr>
        <p:grpSpPr bwMode="gray">
          <a:xfrm>
            <a:off x="844550" y="3061872"/>
            <a:ext cx="7283887" cy="2586658"/>
            <a:chOff x="3294302" y="2159274"/>
            <a:chExt cx="7283887" cy="2586658"/>
          </a:xfrm>
        </p:grpSpPr>
        <p:sp>
          <p:nvSpPr>
            <p:cNvPr id="67" name="矩形 66">
              <a:extLst>
                <a:ext uri="{FF2B5EF4-FFF2-40B4-BE49-F238E27FC236}">
                  <a16:creationId xmlns:a16="http://schemas.microsoft.com/office/drawing/2014/main" xmlns="" id="{7880A4AD-1DCE-4CA0-8C0A-A3CF0265102D}"/>
                </a:ext>
              </a:extLst>
            </p:cNvPr>
            <p:cNvSpPr/>
            <p:nvPr/>
          </p:nvSpPr>
          <p:spPr bwMode="gray">
            <a:xfrm>
              <a:off x="3294302" y="4313932"/>
              <a:ext cx="60408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Data</a:t>
              </a:r>
            </a:p>
          </p:txBody>
        </p:sp>
        <p:grpSp>
          <p:nvGrpSpPr>
            <p:cNvPr id="68" name="组合 67">
              <a:extLst>
                <a:ext uri="{FF2B5EF4-FFF2-40B4-BE49-F238E27FC236}">
                  <a16:creationId xmlns:a16="http://schemas.microsoft.com/office/drawing/2014/main" xmlns="" id="{5D92364A-C98F-4498-AF4C-AD250A8157DD}"/>
                </a:ext>
              </a:extLst>
            </p:cNvPr>
            <p:cNvGrpSpPr/>
            <p:nvPr/>
          </p:nvGrpSpPr>
          <p:grpSpPr bwMode="gray">
            <a:xfrm>
              <a:off x="3294772" y="3881046"/>
              <a:ext cx="1835942" cy="432000"/>
              <a:chOff x="3287894" y="4537750"/>
              <a:chExt cx="1835942" cy="432000"/>
            </a:xfrm>
          </p:grpSpPr>
          <p:sp>
            <p:nvSpPr>
              <p:cNvPr id="86" name="矩形 85">
                <a:extLst>
                  <a:ext uri="{FF2B5EF4-FFF2-40B4-BE49-F238E27FC236}">
                    <a16:creationId xmlns:a16="http://schemas.microsoft.com/office/drawing/2014/main" xmlns="" id="{C3A568C5-6817-437A-8DE1-4B5050112E72}"/>
                  </a:ext>
                </a:extLst>
              </p:cNvPr>
              <p:cNvSpPr/>
              <p:nvPr/>
            </p:nvSpPr>
            <p:spPr bwMode="gray">
              <a:xfrm>
                <a:off x="3287894" y="4537750"/>
                <a:ext cx="100644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7" name="矩形 86">
                <a:extLst>
                  <a:ext uri="{FF2B5EF4-FFF2-40B4-BE49-F238E27FC236}">
                    <a16:creationId xmlns:a16="http://schemas.microsoft.com/office/drawing/2014/main" xmlns="" id="{B2162291-039B-4E47-8E27-01FAACE1CAD7}"/>
                  </a:ext>
                </a:extLst>
              </p:cNvPr>
              <p:cNvSpPr/>
              <p:nvPr/>
            </p:nvSpPr>
            <p:spPr bwMode="gray">
              <a:xfrm>
                <a:off x="4293357" y="4537750"/>
                <a:ext cx="830479"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69" name="组合 68">
              <a:extLst>
                <a:ext uri="{FF2B5EF4-FFF2-40B4-BE49-F238E27FC236}">
                  <a16:creationId xmlns:a16="http://schemas.microsoft.com/office/drawing/2014/main" xmlns="" id="{57C9FF2D-23A9-4FF2-B874-2FB7D6EE22FE}"/>
                </a:ext>
              </a:extLst>
            </p:cNvPr>
            <p:cNvGrpSpPr/>
            <p:nvPr/>
          </p:nvGrpSpPr>
          <p:grpSpPr bwMode="gray">
            <a:xfrm>
              <a:off x="3295592" y="2588214"/>
              <a:ext cx="6039510" cy="432000"/>
              <a:chOff x="3452112" y="2852896"/>
              <a:chExt cx="6039510" cy="432000"/>
            </a:xfrm>
          </p:grpSpPr>
          <p:sp>
            <p:nvSpPr>
              <p:cNvPr id="83" name="矩形 82">
                <a:extLst>
                  <a:ext uri="{FF2B5EF4-FFF2-40B4-BE49-F238E27FC236}">
                    <a16:creationId xmlns:a16="http://schemas.microsoft.com/office/drawing/2014/main" xmlns="" id="{09A730D1-4987-4706-9323-8E13636B3847}"/>
                  </a:ext>
                </a:extLst>
              </p:cNvPr>
              <p:cNvSpPr/>
              <p:nvPr/>
            </p:nvSpPr>
            <p:spPr bwMode="gray">
              <a:xfrm>
                <a:off x="3452112" y="2852896"/>
                <a:ext cx="4092235"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Header field name</a:t>
                </a:r>
                <a:r>
                  <a:rPr lang="en-US" sz="1200" b="1">
                    <a:solidFill>
                      <a:schemeClr val="bg1"/>
                    </a:solidFill>
                  </a:rPr>
                  <a:t>:Value</a:t>
                </a:r>
                <a:endParaRPr lang="en-US" sz="1200" b="1" dirty="0">
                  <a:solidFill>
                    <a:schemeClr val="bg1"/>
                  </a:solidFill>
                </a:endParaRPr>
              </a:p>
            </p:txBody>
          </p:sp>
          <p:sp>
            <p:nvSpPr>
              <p:cNvPr id="84" name="矩形 83">
                <a:extLst>
                  <a:ext uri="{FF2B5EF4-FFF2-40B4-BE49-F238E27FC236}">
                    <a16:creationId xmlns:a16="http://schemas.microsoft.com/office/drawing/2014/main" xmlns="" id="{50E46C92-10D9-4555-BF23-F16E2197D923}"/>
                  </a:ext>
                </a:extLst>
              </p:cNvPr>
              <p:cNvSpPr/>
              <p:nvPr/>
            </p:nvSpPr>
            <p:spPr bwMode="gray">
              <a:xfrm>
                <a:off x="7543404" y="2852896"/>
                <a:ext cx="1021395"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Carriage return</a:t>
                </a:r>
                <a:endParaRPr lang="en-US" sz="1200" b="1" dirty="0">
                  <a:solidFill>
                    <a:schemeClr val="bg1"/>
                  </a:solidFill>
                </a:endParaRPr>
              </a:p>
            </p:txBody>
          </p:sp>
          <p:sp>
            <p:nvSpPr>
              <p:cNvPr id="85" name="矩形 84">
                <a:extLst>
                  <a:ext uri="{FF2B5EF4-FFF2-40B4-BE49-F238E27FC236}">
                    <a16:creationId xmlns:a16="http://schemas.microsoft.com/office/drawing/2014/main" xmlns="" id="{438B48C2-6E6D-443B-8E4D-868DDAC731AE}"/>
                  </a:ext>
                </a:extLst>
              </p:cNvPr>
              <p:cNvSpPr/>
              <p:nvPr/>
            </p:nvSpPr>
            <p:spPr bwMode="gray">
              <a:xfrm>
                <a:off x="8566452" y="2852896"/>
                <a:ext cx="925170"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Linefeed</a:t>
                </a:r>
                <a:endParaRPr lang="en-US" sz="1200" b="1" dirty="0">
                  <a:solidFill>
                    <a:schemeClr val="bg1"/>
                  </a:solidFill>
                </a:endParaRPr>
              </a:p>
            </p:txBody>
          </p:sp>
        </p:grpSp>
        <p:grpSp>
          <p:nvGrpSpPr>
            <p:cNvPr id="70" name="组合 69">
              <a:extLst>
                <a:ext uri="{FF2B5EF4-FFF2-40B4-BE49-F238E27FC236}">
                  <a16:creationId xmlns:a16="http://schemas.microsoft.com/office/drawing/2014/main" xmlns="" id="{28EF478D-608E-4C34-8B1E-3C28E0715B2B}"/>
                </a:ext>
              </a:extLst>
            </p:cNvPr>
            <p:cNvGrpSpPr/>
            <p:nvPr/>
          </p:nvGrpSpPr>
          <p:grpSpPr bwMode="gray">
            <a:xfrm>
              <a:off x="3295592" y="3447957"/>
              <a:ext cx="6040690" cy="432000"/>
              <a:chOff x="3299310" y="4138837"/>
              <a:chExt cx="6036972" cy="432000"/>
            </a:xfrm>
          </p:grpSpPr>
          <p:sp>
            <p:nvSpPr>
              <p:cNvPr id="80" name="矩形 79">
                <a:extLst>
                  <a:ext uri="{FF2B5EF4-FFF2-40B4-BE49-F238E27FC236}">
                    <a16:creationId xmlns:a16="http://schemas.microsoft.com/office/drawing/2014/main" xmlns="" id="{BDE5D539-C415-4C35-BD1F-D22C40A3BD76}"/>
                  </a:ext>
                </a:extLst>
              </p:cNvPr>
              <p:cNvSpPr/>
              <p:nvPr/>
            </p:nvSpPr>
            <p:spPr bwMode="gray">
              <a:xfrm>
                <a:off x="3299310" y="4138837"/>
                <a:ext cx="4097951"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Header field name</a:t>
                </a:r>
                <a:r>
                  <a:rPr lang="en-US" sz="1200" b="1">
                    <a:solidFill>
                      <a:schemeClr val="bg1"/>
                    </a:solidFill>
                  </a:rPr>
                  <a:t>:Value</a:t>
                </a:r>
                <a:endParaRPr lang="en-US" sz="1200" b="1" dirty="0">
                  <a:solidFill>
                    <a:schemeClr val="bg1"/>
                  </a:solidFill>
                </a:endParaRPr>
              </a:p>
            </p:txBody>
          </p:sp>
          <p:sp>
            <p:nvSpPr>
              <p:cNvPr id="81" name="矩形 80">
                <a:extLst>
                  <a:ext uri="{FF2B5EF4-FFF2-40B4-BE49-F238E27FC236}">
                    <a16:creationId xmlns:a16="http://schemas.microsoft.com/office/drawing/2014/main" xmlns="" id="{6BFD045C-8023-4CF2-8CFF-A606A03F169E}"/>
                  </a:ext>
                </a:extLst>
              </p:cNvPr>
              <p:cNvSpPr/>
              <p:nvPr/>
            </p:nvSpPr>
            <p:spPr bwMode="gray">
              <a:xfrm>
                <a:off x="7392285" y="4138837"/>
                <a:ext cx="1021395"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Carriage return</a:t>
                </a:r>
                <a:endParaRPr lang="en-US" sz="1200" b="1" dirty="0">
                  <a:solidFill>
                    <a:schemeClr val="bg1"/>
                  </a:solidFill>
                </a:endParaRPr>
              </a:p>
            </p:txBody>
          </p:sp>
          <p:sp>
            <p:nvSpPr>
              <p:cNvPr id="82" name="矩形 81">
                <a:extLst>
                  <a:ext uri="{FF2B5EF4-FFF2-40B4-BE49-F238E27FC236}">
                    <a16:creationId xmlns:a16="http://schemas.microsoft.com/office/drawing/2014/main" xmlns="" id="{DBC55213-21FE-4E6E-A015-F6190DBB5931}"/>
                  </a:ext>
                </a:extLst>
              </p:cNvPr>
              <p:cNvSpPr/>
              <p:nvPr/>
            </p:nvSpPr>
            <p:spPr bwMode="gray">
              <a:xfrm>
                <a:off x="8416827" y="4138837"/>
                <a:ext cx="919455"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Linefeed</a:t>
                </a:r>
                <a:endParaRPr lang="en-US" sz="1200" b="1" dirty="0">
                  <a:solidFill>
                    <a:schemeClr val="bg1"/>
                  </a:solidFill>
                </a:endParaRPr>
              </a:p>
            </p:txBody>
          </p:sp>
        </p:grpSp>
        <p:sp>
          <p:nvSpPr>
            <p:cNvPr id="71" name="矩形 70">
              <a:extLst>
                <a:ext uri="{FF2B5EF4-FFF2-40B4-BE49-F238E27FC236}">
                  <a16:creationId xmlns:a16="http://schemas.microsoft.com/office/drawing/2014/main" xmlns="" id="{ED3674D7-4C38-4B49-BAED-2815CEC3590C}"/>
                </a:ext>
              </a:extLst>
            </p:cNvPr>
            <p:cNvSpPr/>
            <p:nvPr/>
          </p:nvSpPr>
          <p:spPr bwMode="gray">
            <a:xfrm>
              <a:off x="3295593" y="3021074"/>
              <a:ext cx="6039510" cy="432000"/>
            </a:xfrm>
            <a:prstGeom prst="rect">
              <a:avLst/>
            </a:prstGeom>
            <a:solidFill>
              <a:srgbClr val="56C4D2"/>
            </a:solidFill>
            <a:ln w="25400">
              <a:solidFill>
                <a:schemeClr val="bg1"/>
              </a:solidFill>
            </a:ln>
          </p:spPr>
          <p:txBody>
            <a:bodyPr wrap="square" rtlCol="0" anchor="ctr">
              <a:noAutofit/>
            </a:bodyPr>
            <a:lstStyle/>
            <a:p>
              <a:pPr algn="ctr"/>
              <a:r>
                <a:rPr lang="en-US" sz="1200" b="1">
                  <a:solidFill>
                    <a:schemeClr val="bg1"/>
                  </a:solidFill>
                </a:rPr>
                <a:t>...</a:t>
              </a:r>
              <a:endParaRPr lang="en-US" sz="1200" b="1" dirty="0">
                <a:solidFill>
                  <a:schemeClr val="bg1"/>
                </a:solidFill>
              </a:endParaRPr>
            </a:p>
          </p:txBody>
        </p:sp>
        <p:grpSp>
          <p:nvGrpSpPr>
            <p:cNvPr id="72" name="组合 71">
              <a:extLst>
                <a:ext uri="{FF2B5EF4-FFF2-40B4-BE49-F238E27FC236}">
                  <a16:creationId xmlns:a16="http://schemas.microsoft.com/office/drawing/2014/main" xmlns="" id="{AA99B5E2-F141-4159-A861-51F343F790A3}"/>
                </a:ext>
              </a:extLst>
            </p:cNvPr>
            <p:cNvGrpSpPr/>
            <p:nvPr/>
          </p:nvGrpSpPr>
          <p:grpSpPr bwMode="gray">
            <a:xfrm>
              <a:off x="3295592" y="2159274"/>
              <a:ext cx="7282597" cy="432000"/>
              <a:chOff x="3386092" y="2159274"/>
              <a:chExt cx="7282597" cy="432000"/>
            </a:xfrm>
          </p:grpSpPr>
          <p:sp>
            <p:nvSpPr>
              <p:cNvPr id="73" name="矩形 72">
                <a:extLst>
                  <a:ext uri="{FF2B5EF4-FFF2-40B4-BE49-F238E27FC236}">
                    <a16:creationId xmlns:a16="http://schemas.microsoft.com/office/drawing/2014/main" xmlns="" id="{C6957D2C-8EF0-41F6-BDDF-FCC6FF66AC30}"/>
                  </a:ext>
                </a:extLst>
              </p:cNvPr>
              <p:cNvSpPr/>
              <p:nvPr/>
            </p:nvSpPr>
            <p:spPr bwMode="gray">
              <a:xfrm>
                <a:off x="3386092" y="2159274"/>
                <a:ext cx="12600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Protocol version</a:t>
                </a:r>
              </a:p>
            </p:txBody>
          </p:sp>
          <p:sp>
            <p:nvSpPr>
              <p:cNvPr id="74" name="矩形 73">
                <a:extLst>
                  <a:ext uri="{FF2B5EF4-FFF2-40B4-BE49-F238E27FC236}">
                    <a16:creationId xmlns:a16="http://schemas.microsoft.com/office/drawing/2014/main" xmlns="" id="{525F4700-F659-431F-97A1-70EAEC70E61A}"/>
                  </a:ext>
                </a:extLst>
              </p:cNvPr>
              <p:cNvSpPr/>
              <p:nvPr/>
            </p:nvSpPr>
            <p:spPr bwMode="gray">
              <a:xfrm>
                <a:off x="7361140" y="2159274"/>
                <a:ext cx="146450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Reason phrase</a:t>
                </a:r>
              </a:p>
            </p:txBody>
          </p:sp>
          <p:sp>
            <p:nvSpPr>
              <p:cNvPr id="75" name="矩形 74">
                <a:extLst>
                  <a:ext uri="{FF2B5EF4-FFF2-40B4-BE49-F238E27FC236}">
                    <a16:creationId xmlns:a16="http://schemas.microsoft.com/office/drawing/2014/main" xmlns="" id="{57936484-26C6-479C-B8AD-5E76ECF3E14D}"/>
                  </a:ext>
                </a:extLst>
              </p:cNvPr>
              <p:cNvSpPr/>
              <p:nvPr/>
            </p:nvSpPr>
            <p:spPr bwMode="gray">
              <a:xfrm>
                <a:off x="4625076" y="2159274"/>
                <a:ext cx="781917"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76" name="矩形 75">
                <a:extLst>
                  <a:ext uri="{FF2B5EF4-FFF2-40B4-BE49-F238E27FC236}">
                    <a16:creationId xmlns:a16="http://schemas.microsoft.com/office/drawing/2014/main" xmlns="" id="{CDF02415-5B59-4F8E-9BD3-E7D33C6475D1}"/>
                  </a:ext>
                </a:extLst>
              </p:cNvPr>
              <p:cNvSpPr/>
              <p:nvPr/>
            </p:nvSpPr>
            <p:spPr bwMode="gray">
              <a:xfrm>
                <a:off x="8710671" y="2159274"/>
                <a:ext cx="1044542"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77" name="矩形 76">
                <a:extLst>
                  <a:ext uri="{FF2B5EF4-FFF2-40B4-BE49-F238E27FC236}">
                    <a16:creationId xmlns:a16="http://schemas.microsoft.com/office/drawing/2014/main" xmlns="" id="{868D1224-DA49-4084-B160-D69EB36C0A72}"/>
                  </a:ext>
                </a:extLst>
              </p:cNvPr>
              <p:cNvSpPr/>
              <p:nvPr/>
            </p:nvSpPr>
            <p:spPr bwMode="gray">
              <a:xfrm>
                <a:off x="5410425" y="2159274"/>
                <a:ext cx="118472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Status code</a:t>
                </a:r>
              </a:p>
            </p:txBody>
          </p:sp>
          <p:sp>
            <p:nvSpPr>
              <p:cNvPr id="78" name="矩形 77">
                <a:extLst>
                  <a:ext uri="{FF2B5EF4-FFF2-40B4-BE49-F238E27FC236}">
                    <a16:creationId xmlns:a16="http://schemas.microsoft.com/office/drawing/2014/main" xmlns="" id="{16AB4A2C-DFF7-491C-9E3E-D44A6DFE2C57}"/>
                  </a:ext>
                </a:extLst>
              </p:cNvPr>
              <p:cNvSpPr/>
              <p:nvPr/>
            </p:nvSpPr>
            <p:spPr bwMode="gray">
              <a:xfrm>
                <a:off x="6598955" y="2159274"/>
                <a:ext cx="7686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79" name="矩形 78">
                <a:extLst>
                  <a:ext uri="{FF2B5EF4-FFF2-40B4-BE49-F238E27FC236}">
                    <a16:creationId xmlns:a16="http://schemas.microsoft.com/office/drawing/2014/main" xmlns="" id="{F2146AC7-46E7-49D3-A1EC-E38C635DB341}"/>
                  </a:ext>
                </a:extLst>
              </p:cNvPr>
              <p:cNvSpPr/>
              <p:nvPr/>
            </p:nvSpPr>
            <p:spPr bwMode="gray">
              <a:xfrm>
                <a:off x="9755213" y="2159274"/>
                <a:ext cx="91347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grpSp>
        <p:nvGrpSpPr>
          <p:cNvPr id="35" name="组合 34">
            <a:extLst>
              <a:ext uri="{FF2B5EF4-FFF2-40B4-BE49-F238E27FC236}">
                <a16:creationId xmlns:a16="http://schemas.microsoft.com/office/drawing/2014/main" xmlns="" id="{07636D9A-0032-485C-8E58-A4EB234E0C35}"/>
              </a:ext>
            </a:extLst>
          </p:cNvPr>
          <p:cNvGrpSpPr/>
          <p:nvPr/>
        </p:nvGrpSpPr>
        <p:grpSpPr>
          <a:xfrm>
            <a:off x="7411644" y="122278"/>
            <a:ext cx="4337443" cy="213517"/>
            <a:chOff x="7414238" y="133612"/>
            <a:chExt cx="4337443" cy="213517"/>
          </a:xfrm>
        </p:grpSpPr>
        <p:sp>
          <p:nvSpPr>
            <p:cNvPr id="36" name="五边形 29">
              <a:extLst>
                <a:ext uri="{FF2B5EF4-FFF2-40B4-BE49-F238E27FC236}">
                  <a16:creationId xmlns:a16="http://schemas.microsoft.com/office/drawing/2014/main" xmlns="" id="{B80D1F87-82AA-4744-B207-E4EEAC045744}"/>
                </a:ext>
              </a:extLst>
            </p:cNvPr>
            <p:cNvSpPr/>
            <p:nvPr/>
          </p:nvSpPr>
          <p:spPr bwMode="gray">
            <a:xfrm>
              <a:off x="7414238" y="134170"/>
              <a:ext cx="1463062"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Status line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2">
              <a:extLst>
                <a:ext uri="{FF2B5EF4-FFF2-40B4-BE49-F238E27FC236}">
                  <a16:creationId xmlns:a16="http://schemas.microsoft.com/office/drawing/2014/main" xmlns="" id="{01F6D83B-3A85-44FB-86DC-160167388BCD}"/>
                </a:ext>
              </a:extLst>
            </p:cNvPr>
            <p:cNvSpPr/>
            <p:nvPr/>
          </p:nvSpPr>
          <p:spPr bwMode="gray">
            <a:xfrm>
              <a:off x="8801101" y="133612"/>
              <a:ext cx="1637006" cy="213517"/>
            </a:xfrm>
            <a:prstGeom prst="chevron">
              <a:avLst/>
            </a:prstGeom>
            <a:solidFill>
              <a:srgbClr val="56C4D2"/>
            </a:solidFill>
          </p:spPr>
          <p:txBody>
            <a:bodyPr wrap="square" lIns="36000" rIns="36000" rtlCol="0" anchor="ctr">
              <a:noAutofit/>
            </a:bodyPr>
            <a:lstStyle/>
            <a:p>
              <a:pPr algn="ctr"/>
              <a:r>
                <a:rPr lang="en-US" sz="1200" b="1" dirty="0">
                  <a:solidFill>
                    <a:schemeClr val="bg1"/>
                  </a:solidFill>
                  <a:sym typeface="Huawei Sans" panose="020C0503030203020204" pitchFamily="34" charset="0"/>
                </a:rPr>
                <a:t>Response header</a:t>
              </a:r>
            </a:p>
          </p:txBody>
        </p:sp>
        <p:sp>
          <p:nvSpPr>
            <p:cNvPr id="38" name="燕尾形 33">
              <a:extLst>
                <a:ext uri="{FF2B5EF4-FFF2-40B4-BE49-F238E27FC236}">
                  <a16:creationId xmlns:a16="http://schemas.microsoft.com/office/drawing/2014/main" xmlns="" id="{A59D4785-F2E5-408D-A974-3DD9FB59A9B8}"/>
                </a:ext>
              </a:extLst>
            </p:cNvPr>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
          <p:nvSpPr>
            <p:cNvPr id="39" name="燕尾形 33">
              <a:extLst>
                <a:ext uri="{FF2B5EF4-FFF2-40B4-BE49-F238E27FC236}">
                  <a16:creationId xmlns:a16="http://schemas.microsoft.com/office/drawing/2014/main" xmlns="" id="{2539ECF1-0D45-427E-8BEF-BB140EAC6884}"/>
                </a:ext>
              </a:extLst>
            </p:cNvPr>
            <p:cNvSpPr/>
            <p:nvPr/>
          </p:nvSpPr>
          <p:spPr bwMode="gray">
            <a:xfrm>
              <a:off x="10366956"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Response body</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695175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Common Fields in the Response Header</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1998563936"/>
              </p:ext>
            </p:extLst>
          </p:nvPr>
        </p:nvGraphicFramePr>
        <p:xfrm>
          <a:off x="940256" y="1022069"/>
          <a:ext cx="10324187" cy="5037163"/>
        </p:xfrm>
        <a:graphic>
          <a:graphicData uri="http://schemas.openxmlformats.org/drawingml/2006/table">
            <a:tbl>
              <a:tblPr/>
              <a:tblGrid>
                <a:gridCol w="2397459">
                  <a:extLst>
                    <a:ext uri="{9D8B030D-6E8A-4147-A177-3AD203B41FA5}">
                      <a16:colId xmlns:a16="http://schemas.microsoft.com/office/drawing/2014/main" xmlns="" val="20000"/>
                    </a:ext>
                  </a:extLst>
                </a:gridCol>
                <a:gridCol w="7926728">
                  <a:extLst>
                    <a:ext uri="{9D8B030D-6E8A-4147-A177-3AD203B41FA5}">
                      <a16:colId xmlns:a16="http://schemas.microsoft.com/office/drawing/2014/main" xmlns="" val="20001"/>
                    </a:ext>
                  </a:extLst>
                </a:gridCol>
              </a:tblGrid>
              <a:tr h="388121">
                <a:tc>
                  <a:txBody>
                    <a:bodyPr/>
                    <a:lstStyle/>
                    <a:p>
                      <a:pPr algn="ctr" fontAlgn="ctr">
                        <a:lnSpc>
                          <a:spcPct val="100000"/>
                        </a:lnSpc>
                      </a:pPr>
                      <a:r>
                        <a:rPr lang="en-US"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Response Header Field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50665">
                <a:tc>
                  <a:txBody>
                    <a:bodyPr/>
                    <a:lstStyle/>
                    <a:p>
                      <a:pPr algn="ctr" fontAlgn="ctr">
                        <a:lnSpc>
                          <a:spcPct val="100000"/>
                        </a:lnSpc>
                      </a:pPr>
                      <a:r>
                        <a:rPr lang="en-US" sz="1400" dirty="0">
                          <a:solidFill>
                            <a:sysClr val="windowText" lastClr="000000"/>
                          </a:solidFill>
                          <a:latin typeface="Huawei Sans" panose="020C0503030203020204" pitchFamily="34" charset="0"/>
                        </a:rPr>
                        <a:t>Allow</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solidFill>
                            <a:sysClr val="windowText" lastClr="000000"/>
                          </a:solidFill>
                          <a:latin typeface="Huawei Sans" panose="020C0503030203020204" pitchFamily="34" charset="0"/>
                        </a:rPr>
                        <a:t>Request methods, for example, GET and POST, supported by the server.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612853">
                <a:tc>
                  <a:txBody>
                    <a:bodyPr/>
                    <a:lstStyle/>
                    <a:p>
                      <a:pPr algn="ctr" fontAlgn="ctr">
                        <a:lnSpc>
                          <a:spcPct val="100000"/>
                        </a:lnSpc>
                      </a:pPr>
                      <a:r>
                        <a:rPr lang="en-US" sz="1400" dirty="0">
                          <a:solidFill>
                            <a:sysClr val="windowText" lastClr="000000"/>
                          </a:solidFill>
                          <a:latin typeface="Huawei Sans" panose="020C0503030203020204" pitchFamily="34" charset="0"/>
                        </a:rPr>
                        <a:t>Content-Encoding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Encoding method of a document. The content type specified by Content-Type can be obtained only after decoding.</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73334">
                <a:tc>
                  <a:txBody>
                    <a:bodyPr/>
                    <a:lstStyle/>
                    <a:p>
                      <a:pPr algn="ctr" fontAlgn="ctr">
                        <a:lnSpc>
                          <a:spcPct val="100000"/>
                        </a:lnSpc>
                      </a:pPr>
                      <a:r>
                        <a:rPr lang="en-US" sz="1400" dirty="0">
                          <a:solidFill>
                            <a:sysClr val="windowText" lastClr="000000"/>
                          </a:solidFill>
                          <a:latin typeface="Huawei Sans" panose="020C0503030203020204" pitchFamily="34" charset="0"/>
                        </a:rPr>
                        <a:t>Content-Length</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Content length. This field is required only when the client uses a persistent HTTP connection.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32830">
                <a:tc>
                  <a:txBody>
                    <a:bodyPr/>
                    <a:lstStyle/>
                    <a:p>
                      <a:pPr algn="ctr" fontAlgn="ctr">
                        <a:lnSpc>
                          <a:spcPct val="100000"/>
                        </a:lnSpc>
                      </a:pPr>
                      <a:r>
                        <a:rPr lang="en-US" sz="1400" dirty="0">
                          <a:solidFill>
                            <a:sysClr val="windowText" lastClr="000000"/>
                          </a:solidFill>
                          <a:latin typeface="Huawei Sans" panose="020C0503030203020204" pitchFamily="34" charset="0"/>
                        </a:rPr>
                        <a:t>Content-Type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Media type of the data. The default value is </a:t>
                      </a:r>
                      <a:r>
                        <a:rPr lang="en-US" sz="1400" kern="1200" dirty="0">
                          <a:solidFill>
                            <a:sysClr val="windowText" lastClr="000000"/>
                          </a:solidFill>
                          <a:latin typeface="Huawei Sans" panose="020C0503030203020204" pitchFamily="34" charset="0"/>
                          <a:ea typeface="+mn-ea"/>
                          <a:cs typeface="+mn-cs"/>
                        </a:rPr>
                        <a:t>text/plain</a:t>
                      </a:r>
                      <a:r>
                        <a:rPr lang="en-US" sz="1400" dirty="0">
                          <a:solidFill>
                            <a:sysClr val="windowText" lastClr="000000"/>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50665">
                <a:tc>
                  <a:txBody>
                    <a:bodyPr/>
                    <a:lstStyle/>
                    <a:p>
                      <a:pPr algn="ctr" fontAlgn="ctr"/>
                      <a:r>
                        <a:rPr lang="en-US" sz="1400" dirty="0">
                          <a:solidFill>
                            <a:sysClr val="windowText" lastClr="000000"/>
                          </a:solidFill>
                          <a:latin typeface="Huawei Sans" panose="020C0503030203020204" pitchFamily="34" charset="0"/>
                        </a:rPr>
                        <a:t>Date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Current Greenwich Mean Time (GMT) time.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612853">
                <a:tc>
                  <a:txBody>
                    <a:bodyPr/>
                    <a:lstStyle/>
                    <a:p>
                      <a:pPr algn="ctr" fontAlgn="ctr">
                        <a:lnSpc>
                          <a:spcPct val="100000"/>
                        </a:lnSpc>
                      </a:pPr>
                      <a:r>
                        <a:rPr lang="en-US" sz="1400" dirty="0">
                          <a:solidFill>
                            <a:sysClr val="windowText" lastClr="000000"/>
                          </a:solidFill>
                          <a:latin typeface="Huawei Sans" panose="020C0503030203020204" pitchFamily="34" charset="0"/>
                        </a:rPr>
                        <a:t>Location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Location from which the client obtains resources. This field is used together with status code 302 to specify a new URI as the recipient.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84483">
                <a:tc>
                  <a:txBody>
                    <a:bodyPr/>
                    <a:lstStyle/>
                    <a:p>
                      <a:pPr algn="ctr" fontAlgn="ctr">
                        <a:lnSpc>
                          <a:spcPct val="100000"/>
                        </a:lnSpc>
                      </a:pPr>
                      <a:r>
                        <a:rPr lang="en-US" sz="1400" dirty="0">
                          <a:solidFill>
                            <a:sysClr val="windowText" lastClr="000000"/>
                          </a:solidFill>
                          <a:latin typeface="Huawei Sans" panose="020C0503030203020204" pitchFamily="34" charset="0"/>
                        </a:rPr>
                        <a:t>Server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Type of a server.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350665">
                <a:tc>
                  <a:txBody>
                    <a:bodyPr/>
                    <a:lstStyle/>
                    <a:p>
                      <a:pPr algn="ctr" fontAlgn="ctr">
                        <a:lnSpc>
                          <a:spcPct val="100000"/>
                        </a:lnSpc>
                      </a:pPr>
                      <a:r>
                        <a:rPr lang="en-US" sz="1400" dirty="0">
                          <a:solidFill>
                            <a:sysClr val="windowText" lastClr="000000"/>
                          </a:solidFill>
                          <a:latin typeface="Huawei Sans" panose="020C0503030203020204" pitchFamily="34" charset="0"/>
                        </a:rPr>
                        <a:t>Set-Cookie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solidFill>
                            <a:sysClr val="windowText" lastClr="000000"/>
                          </a:solidFill>
                          <a:latin typeface="Huawei Sans" panose="020C0503030203020204" pitchFamily="34" charset="0"/>
                        </a:rPr>
                        <a:t>Cookie associated with the page.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376842">
                <a:tc>
                  <a:txBody>
                    <a:bodyPr/>
                    <a:lstStyle/>
                    <a:p>
                      <a:pPr algn="ctr" fontAlgn="ctr">
                        <a:lnSpc>
                          <a:spcPct val="100000"/>
                        </a:lnSpc>
                      </a:pPr>
                      <a:r>
                        <a:rPr lang="en-US" sz="1400" dirty="0">
                          <a:solidFill>
                            <a:sysClr val="windowText" lastClr="000000"/>
                          </a:solidFill>
                          <a:latin typeface="Huawei Sans" panose="020C0503030203020204" pitchFamily="34" charset="0"/>
                        </a:rPr>
                        <a:t>Transfer-Encoding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ysClr val="windowText" lastClr="000000"/>
                          </a:solidFill>
                          <a:latin typeface="Huawei Sans" panose="020C0503030203020204" pitchFamily="34" charset="0"/>
                        </a:rPr>
                        <a:t>Data transfer format.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r h="612853">
                <a:tc>
                  <a:txBody>
                    <a:bodyPr/>
                    <a:lstStyle/>
                    <a:p>
                      <a:pPr algn="ctr" fontAlgn="ctr">
                        <a:lnSpc>
                          <a:spcPct val="100000"/>
                        </a:lnSpc>
                      </a:pPr>
                      <a:r>
                        <a:rPr lang="en-US" sz="1400" dirty="0">
                          <a:solidFill>
                            <a:sysClr val="windowText" lastClr="000000"/>
                          </a:solidFill>
                          <a:latin typeface="Huawei Sans" panose="020C0503030203020204" pitchFamily="34" charset="0"/>
                        </a:rPr>
                        <a:t>WWW-Authenticate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ysClr val="windowText" lastClr="000000"/>
                          </a:solidFill>
                          <a:latin typeface="Huawei Sans" panose="020C0503030203020204" pitchFamily="34" charset="0"/>
                        </a:rPr>
                        <a:t>Type of authorization information that the client should provide in the Authorization header. This field is mandatory in a response that contains the 401 (Unauthorized) status line.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0"/>
                  </a:ext>
                </a:extLst>
              </a:tr>
            </a:tbl>
          </a:graphicData>
        </a:graphic>
      </p:graphicFrame>
      <p:grpSp>
        <p:nvGrpSpPr>
          <p:cNvPr id="7" name="组合 6">
            <a:extLst>
              <a:ext uri="{FF2B5EF4-FFF2-40B4-BE49-F238E27FC236}">
                <a16:creationId xmlns:a16="http://schemas.microsoft.com/office/drawing/2014/main" xmlns="" id="{C185BCD4-FE3A-47BF-8041-6060702125C1}"/>
              </a:ext>
            </a:extLst>
          </p:cNvPr>
          <p:cNvGrpSpPr/>
          <p:nvPr/>
        </p:nvGrpSpPr>
        <p:grpSpPr>
          <a:xfrm>
            <a:off x="7411644" y="122278"/>
            <a:ext cx="4337443" cy="213517"/>
            <a:chOff x="7414238" y="133612"/>
            <a:chExt cx="4337443" cy="213517"/>
          </a:xfrm>
        </p:grpSpPr>
        <p:sp>
          <p:nvSpPr>
            <p:cNvPr id="11" name="五边形 29">
              <a:extLst>
                <a:ext uri="{FF2B5EF4-FFF2-40B4-BE49-F238E27FC236}">
                  <a16:creationId xmlns:a16="http://schemas.microsoft.com/office/drawing/2014/main" xmlns="" id="{AA893987-26E8-47F3-8B84-3576DF353365}"/>
                </a:ext>
              </a:extLst>
            </p:cNvPr>
            <p:cNvSpPr/>
            <p:nvPr/>
          </p:nvSpPr>
          <p:spPr bwMode="gray">
            <a:xfrm>
              <a:off x="7414238" y="134170"/>
              <a:ext cx="1463062"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Status line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32">
              <a:extLst>
                <a:ext uri="{FF2B5EF4-FFF2-40B4-BE49-F238E27FC236}">
                  <a16:creationId xmlns:a16="http://schemas.microsoft.com/office/drawing/2014/main" xmlns="" id="{B705AFF4-DB5F-4548-9994-0818D59E867E}"/>
                </a:ext>
              </a:extLst>
            </p:cNvPr>
            <p:cNvSpPr/>
            <p:nvPr/>
          </p:nvSpPr>
          <p:spPr bwMode="gray">
            <a:xfrm>
              <a:off x="8801101" y="133612"/>
              <a:ext cx="1637006" cy="213517"/>
            </a:xfrm>
            <a:prstGeom prst="chevron">
              <a:avLst/>
            </a:prstGeom>
            <a:solidFill>
              <a:srgbClr val="56C4D2"/>
            </a:solidFill>
          </p:spPr>
          <p:txBody>
            <a:bodyPr wrap="square" lIns="36000" rIns="36000" rtlCol="0" anchor="ctr">
              <a:noAutofit/>
            </a:bodyPr>
            <a:lstStyle/>
            <a:p>
              <a:pPr algn="ctr"/>
              <a:r>
                <a:rPr lang="en-US" sz="1200" b="1" dirty="0">
                  <a:solidFill>
                    <a:schemeClr val="bg1"/>
                  </a:solidFill>
                  <a:sym typeface="Huawei Sans" panose="020C0503030203020204" pitchFamily="34" charset="0"/>
                </a:rPr>
                <a:t>Response header</a:t>
              </a:r>
            </a:p>
          </p:txBody>
        </p:sp>
        <p:sp>
          <p:nvSpPr>
            <p:cNvPr id="13" name="燕尾形 33">
              <a:extLst>
                <a:ext uri="{FF2B5EF4-FFF2-40B4-BE49-F238E27FC236}">
                  <a16:creationId xmlns:a16="http://schemas.microsoft.com/office/drawing/2014/main" xmlns="" id="{CE192530-55FB-4BD7-8491-4815DED3F951}"/>
                </a:ext>
              </a:extLst>
            </p:cNvPr>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
          <p:nvSpPr>
            <p:cNvPr id="14" name="燕尾形 33">
              <a:extLst>
                <a:ext uri="{FF2B5EF4-FFF2-40B4-BE49-F238E27FC236}">
                  <a16:creationId xmlns:a16="http://schemas.microsoft.com/office/drawing/2014/main" xmlns="" id="{2292921D-4546-42A8-AEDB-F81B93B8F875}"/>
                </a:ext>
              </a:extLst>
            </p:cNvPr>
            <p:cNvSpPr/>
            <p:nvPr/>
          </p:nvSpPr>
          <p:spPr bwMode="gray">
            <a:xfrm>
              <a:off x="10366956"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Response body</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28122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Server Response Message - Response Body</a:t>
            </a:r>
          </a:p>
        </p:txBody>
      </p:sp>
      <p:sp>
        <p:nvSpPr>
          <p:cNvPr id="4" name="文本占位符 3">
            <a:extLst>
              <a:ext uri="{FF2B5EF4-FFF2-40B4-BE49-F238E27FC236}">
                <a16:creationId xmlns:a16="http://schemas.microsoft.com/office/drawing/2014/main" xmlns="" id="{6EC947A4-5300-487D-97B8-53E3A4D31262}"/>
              </a:ext>
            </a:extLst>
          </p:cNvPr>
          <p:cNvSpPr>
            <a:spLocks noGrp="1"/>
          </p:cNvSpPr>
          <p:nvPr>
            <p:ph type="body" sz="quarter" idx="10"/>
          </p:nvPr>
        </p:nvSpPr>
        <p:spPr bwMode="gray">
          <a:xfrm>
            <a:off x="455612" y="1052514"/>
            <a:ext cx="11293476" cy="1517066"/>
          </a:xfrm>
        </p:spPr>
        <p:txBody>
          <a:bodyPr/>
          <a:lstStyle/>
          <a:p>
            <a:r>
              <a:rPr lang="en-US" altLang="zh-CN" sz="1800" dirty="0"/>
              <a:t>Empty line: It is used to inform the server of the end of the response header.</a:t>
            </a:r>
          </a:p>
          <a:p>
            <a:r>
              <a:rPr lang="en-US" altLang="zh-CN" sz="1800" dirty="0"/>
              <a:t>Response body: message body of the response. If data of the pure data type is requested by the client, pure data is returned. If an HTML page is requested, the HTML code is returned.</a:t>
            </a:r>
            <a:endParaRPr lang="zh-CN" altLang="en-US" sz="1600" dirty="0"/>
          </a:p>
        </p:txBody>
      </p:sp>
      <p:grpSp>
        <p:nvGrpSpPr>
          <p:cNvPr id="31" name="组合 30">
            <a:extLst>
              <a:ext uri="{FF2B5EF4-FFF2-40B4-BE49-F238E27FC236}">
                <a16:creationId xmlns:a16="http://schemas.microsoft.com/office/drawing/2014/main" xmlns="" id="{D81EDCF5-F66A-480F-9799-21503B04DE25}"/>
              </a:ext>
            </a:extLst>
          </p:cNvPr>
          <p:cNvGrpSpPr/>
          <p:nvPr/>
        </p:nvGrpSpPr>
        <p:grpSpPr bwMode="gray">
          <a:xfrm>
            <a:off x="1060467" y="2996243"/>
            <a:ext cx="7283887" cy="2586658"/>
            <a:chOff x="3294302" y="2159274"/>
            <a:chExt cx="7283887" cy="2586658"/>
          </a:xfrm>
        </p:grpSpPr>
        <p:sp>
          <p:nvSpPr>
            <p:cNvPr id="32" name="矩形 31">
              <a:extLst>
                <a:ext uri="{FF2B5EF4-FFF2-40B4-BE49-F238E27FC236}">
                  <a16:creationId xmlns:a16="http://schemas.microsoft.com/office/drawing/2014/main" xmlns="" id="{D5557F4C-2899-4C15-ADCD-4C3C7DCF3F01}"/>
                </a:ext>
              </a:extLst>
            </p:cNvPr>
            <p:cNvSpPr/>
            <p:nvPr/>
          </p:nvSpPr>
          <p:spPr bwMode="gray">
            <a:xfrm>
              <a:off x="3294302" y="4313932"/>
              <a:ext cx="6040800"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Data</a:t>
              </a:r>
            </a:p>
          </p:txBody>
        </p:sp>
        <p:grpSp>
          <p:nvGrpSpPr>
            <p:cNvPr id="33" name="组合 32">
              <a:extLst>
                <a:ext uri="{FF2B5EF4-FFF2-40B4-BE49-F238E27FC236}">
                  <a16:creationId xmlns:a16="http://schemas.microsoft.com/office/drawing/2014/main" xmlns="" id="{02A0DE16-3A97-4618-BF61-37A7E12BEE53}"/>
                </a:ext>
              </a:extLst>
            </p:cNvPr>
            <p:cNvGrpSpPr/>
            <p:nvPr/>
          </p:nvGrpSpPr>
          <p:grpSpPr bwMode="gray">
            <a:xfrm>
              <a:off x="3294772" y="3881046"/>
              <a:ext cx="1835942" cy="432000"/>
              <a:chOff x="3287894" y="4537750"/>
              <a:chExt cx="1835942" cy="432000"/>
            </a:xfrm>
          </p:grpSpPr>
          <p:sp>
            <p:nvSpPr>
              <p:cNvPr id="54" name="矩形 53">
                <a:extLst>
                  <a:ext uri="{FF2B5EF4-FFF2-40B4-BE49-F238E27FC236}">
                    <a16:creationId xmlns:a16="http://schemas.microsoft.com/office/drawing/2014/main" xmlns="" id="{10260927-EA3E-43BB-94A9-D2A062427333}"/>
                  </a:ext>
                </a:extLst>
              </p:cNvPr>
              <p:cNvSpPr/>
              <p:nvPr/>
            </p:nvSpPr>
            <p:spPr bwMode="gray">
              <a:xfrm>
                <a:off x="3287894" y="4537750"/>
                <a:ext cx="1006441"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Carriage return</a:t>
                </a:r>
              </a:p>
            </p:txBody>
          </p:sp>
          <p:sp>
            <p:nvSpPr>
              <p:cNvPr id="55" name="矩形 54">
                <a:extLst>
                  <a:ext uri="{FF2B5EF4-FFF2-40B4-BE49-F238E27FC236}">
                    <a16:creationId xmlns:a16="http://schemas.microsoft.com/office/drawing/2014/main" xmlns="" id="{6A05EB79-73E7-45BD-A92F-60AE1767E767}"/>
                  </a:ext>
                </a:extLst>
              </p:cNvPr>
              <p:cNvSpPr/>
              <p:nvPr/>
            </p:nvSpPr>
            <p:spPr bwMode="gray">
              <a:xfrm>
                <a:off x="4293357" y="4537750"/>
                <a:ext cx="830479" cy="432000"/>
              </a:xfrm>
              <a:prstGeom prst="rect">
                <a:avLst/>
              </a:prstGeom>
              <a:solidFill>
                <a:srgbClr val="56C4D2"/>
              </a:solidFill>
              <a:ln w="25400">
                <a:solidFill>
                  <a:schemeClr val="bg1"/>
                </a:solidFill>
              </a:ln>
            </p:spPr>
            <p:txBody>
              <a:bodyPr wrap="square" rtlCol="0" anchor="ctr">
                <a:noAutofit/>
              </a:bodyPr>
              <a:lstStyle/>
              <a:p>
                <a:pPr algn="ctr"/>
                <a:r>
                  <a:rPr lang="en-US" sz="1200" b="1" dirty="0">
                    <a:solidFill>
                      <a:schemeClr val="bg1"/>
                    </a:solidFill>
                  </a:rPr>
                  <a:t>Linefeed</a:t>
                </a:r>
              </a:p>
            </p:txBody>
          </p:sp>
        </p:grpSp>
        <p:grpSp>
          <p:nvGrpSpPr>
            <p:cNvPr id="37" name="组合 36">
              <a:extLst>
                <a:ext uri="{FF2B5EF4-FFF2-40B4-BE49-F238E27FC236}">
                  <a16:creationId xmlns:a16="http://schemas.microsoft.com/office/drawing/2014/main" xmlns="" id="{3AA09218-5CC2-4CCF-AF9A-2AF41296CA37}"/>
                </a:ext>
              </a:extLst>
            </p:cNvPr>
            <p:cNvGrpSpPr/>
            <p:nvPr/>
          </p:nvGrpSpPr>
          <p:grpSpPr bwMode="gray">
            <a:xfrm>
              <a:off x="3295592" y="2588214"/>
              <a:ext cx="6039510" cy="432000"/>
              <a:chOff x="3452112" y="2852896"/>
              <a:chExt cx="6039510" cy="432000"/>
            </a:xfrm>
          </p:grpSpPr>
          <p:sp>
            <p:nvSpPr>
              <p:cNvPr id="51" name="矩形 50">
                <a:extLst>
                  <a:ext uri="{FF2B5EF4-FFF2-40B4-BE49-F238E27FC236}">
                    <a16:creationId xmlns:a16="http://schemas.microsoft.com/office/drawing/2014/main" xmlns="" id="{FE01F8CB-A572-4406-8816-1D3AF29AAC0E}"/>
                  </a:ext>
                </a:extLst>
              </p:cNvPr>
              <p:cNvSpPr/>
              <p:nvPr/>
            </p:nvSpPr>
            <p:spPr bwMode="gray">
              <a:xfrm>
                <a:off x="3452112" y="2852896"/>
                <a:ext cx="40922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52" name="矩形 51">
                <a:extLst>
                  <a:ext uri="{FF2B5EF4-FFF2-40B4-BE49-F238E27FC236}">
                    <a16:creationId xmlns:a16="http://schemas.microsoft.com/office/drawing/2014/main" xmlns="" id="{BD23680E-3530-4C2C-AB5F-0EB4FDF7825F}"/>
                  </a:ext>
                </a:extLst>
              </p:cNvPr>
              <p:cNvSpPr/>
              <p:nvPr/>
            </p:nvSpPr>
            <p:spPr bwMode="gray">
              <a:xfrm>
                <a:off x="7543404" y="2852896"/>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53" name="矩形 52">
                <a:extLst>
                  <a:ext uri="{FF2B5EF4-FFF2-40B4-BE49-F238E27FC236}">
                    <a16:creationId xmlns:a16="http://schemas.microsoft.com/office/drawing/2014/main" xmlns="" id="{DB3401EC-3D04-4439-8C3D-033D6061BD75}"/>
                  </a:ext>
                </a:extLst>
              </p:cNvPr>
              <p:cNvSpPr/>
              <p:nvPr/>
            </p:nvSpPr>
            <p:spPr bwMode="gray">
              <a:xfrm>
                <a:off x="8566452" y="2852896"/>
                <a:ext cx="92517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38" name="组合 37">
              <a:extLst>
                <a:ext uri="{FF2B5EF4-FFF2-40B4-BE49-F238E27FC236}">
                  <a16:creationId xmlns:a16="http://schemas.microsoft.com/office/drawing/2014/main" xmlns="" id="{FE281AF2-1E20-46DF-9C0B-E4D49D214D67}"/>
                </a:ext>
              </a:extLst>
            </p:cNvPr>
            <p:cNvGrpSpPr/>
            <p:nvPr/>
          </p:nvGrpSpPr>
          <p:grpSpPr bwMode="gray">
            <a:xfrm>
              <a:off x="3295592" y="3447957"/>
              <a:ext cx="6040690" cy="432000"/>
              <a:chOff x="3299310" y="4138837"/>
              <a:chExt cx="6036972" cy="432000"/>
            </a:xfrm>
          </p:grpSpPr>
          <p:sp>
            <p:nvSpPr>
              <p:cNvPr id="48" name="矩形 47">
                <a:extLst>
                  <a:ext uri="{FF2B5EF4-FFF2-40B4-BE49-F238E27FC236}">
                    <a16:creationId xmlns:a16="http://schemas.microsoft.com/office/drawing/2014/main" xmlns="" id="{18C05156-189E-4985-9080-DE470C14E10F}"/>
                  </a:ext>
                </a:extLst>
              </p:cNvPr>
              <p:cNvSpPr/>
              <p:nvPr/>
            </p:nvSpPr>
            <p:spPr bwMode="gray">
              <a:xfrm>
                <a:off x="3299310" y="4138837"/>
                <a:ext cx="4097951"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49" name="矩形 48">
                <a:extLst>
                  <a:ext uri="{FF2B5EF4-FFF2-40B4-BE49-F238E27FC236}">
                    <a16:creationId xmlns:a16="http://schemas.microsoft.com/office/drawing/2014/main" xmlns="" id="{06F42200-B4CB-4010-8BCB-4737CE615005}"/>
                  </a:ext>
                </a:extLst>
              </p:cNvPr>
              <p:cNvSpPr/>
              <p:nvPr/>
            </p:nvSpPr>
            <p:spPr bwMode="gray">
              <a:xfrm>
                <a:off x="7392285" y="4138837"/>
                <a:ext cx="102139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50" name="矩形 49">
                <a:extLst>
                  <a:ext uri="{FF2B5EF4-FFF2-40B4-BE49-F238E27FC236}">
                    <a16:creationId xmlns:a16="http://schemas.microsoft.com/office/drawing/2014/main" xmlns="" id="{8137C6D1-7C58-4DEC-8F06-3EAFFABF8B45}"/>
                  </a:ext>
                </a:extLst>
              </p:cNvPr>
              <p:cNvSpPr/>
              <p:nvPr/>
            </p:nvSpPr>
            <p:spPr bwMode="gray">
              <a:xfrm>
                <a:off x="8416827" y="4138837"/>
                <a:ext cx="91945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sp>
          <p:nvSpPr>
            <p:cNvPr id="39" name="矩形 38">
              <a:extLst>
                <a:ext uri="{FF2B5EF4-FFF2-40B4-BE49-F238E27FC236}">
                  <a16:creationId xmlns:a16="http://schemas.microsoft.com/office/drawing/2014/main" xmlns="" id="{7F958C80-765F-475C-8315-514A190B4ABE}"/>
                </a:ext>
              </a:extLst>
            </p:cNvPr>
            <p:cNvSpPr/>
            <p:nvPr/>
          </p:nvSpPr>
          <p:spPr bwMode="gray">
            <a:xfrm>
              <a:off x="3295593" y="3021074"/>
              <a:ext cx="603951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endParaRPr lang="en-US" sz="1200" dirty="0">
                <a:solidFill>
                  <a:schemeClr val="tx1"/>
                </a:solidFill>
              </a:endParaRPr>
            </a:p>
          </p:txBody>
        </p:sp>
        <p:grpSp>
          <p:nvGrpSpPr>
            <p:cNvPr id="40" name="组合 39">
              <a:extLst>
                <a:ext uri="{FF2B5EF4-FFF2-40B4-BE49-F238E27FC236}">
                  <a16:creationId xmlns:a16="http://schemas.microsoft.com/office/drawing/2014/main" xmlns="" id="{298D6347-4446-4177-8E0B-F87BDC4336DC}"/>
                </a:ext>
              </a:extLst>
            </p:cNvPr>
            <p:cNvGrpSpPr/>
            <p:nvPr/>
          </p:nvGrpSpPr>
          <p:grpSpPr bwMode="gray">
            <a:xfrm>
              <a:off x="3295592" y="2159274"/>
              <a:ext cx="7282597" cy="432000"/>
              <a:chOff x="3386092" y="2159274"/>
              <a:chExt cx="7282597" cy="432000"/>
            </a:xfrm>
          </p:grpSpPr>
          <p:sp>
            <p:nvSpPr>
              <p:cNvPr id="41" name="矩形 40">
                <a:extLst>
                  <a:ext uri="{FF2B5EF4-FFF2-40B4-BE49-F238E27FC236}">
                    <a16:creationId xmlns:a16="http://schemas.microsoft.com/office/drawing/2014/main" xmlns="" id="{48E27A5D-EA42-46AF-B2D5-122DCBCC033D}"/>
                  </a:ext>
                </a:extLst>
              </p:cNvPr>
              <p:cNvSpPr/>
              <p:nvPr/>
            </p:nvSpPr>
            <p:spPr bwMode="gray">
              <a:xfrm>
                <a:off x="3386092" y="2159274"/>
                <a:ext cx="126000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Protocol version</a:t>
                </a:r>
              </a:p>
            </p:txBody>
          </p:sp>
          <p:sp>
            <p:nvSpPr>
              <p:cNvPr id="42" name="矩形 41">
                <a:extLst>
                  <a:ext uri="{FF2B5EF4-FFF2-40B4-BE49-F238E27FC236}">
                    <a16:creationId xmlns:a16="http://schemas.microsoft.com/office/drawing/2014/main" xmlns="" id="{5CB70E5B-A039-4CE9-B9A5-4B8761186059}"/>
                  </a:ext>
                </a:extLst>
              </p:cNvPr>
              <p:cNvSpPr/>
              <p:nvPr/>
            </p:nvSpPr>
            <p:spPr bwMode="gray">
              <a:xfrm>
                <a:off x="7361140" y="2159274"/>
                <a:ext cx="146450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Reason phrase</a:t>
                </a:r>
              </a:p>
            </p:txBody>
          </p:sp>
          <p:sp>
            <p:nvSpPr>
              <p:cNvPr id="43" name="矩形 42">
                <a:extLst>
                  <a:ext uri="{FF2B5EF4-FFF2-40B4-BE49-F238E27FC236}">
                    <a16:creationId xmlns:a16="http://schemas.microsoft.com/office/drawing/2014/main" xmlns="" id="{655E7482-F033-4110-A16F-A0A83763CFB8}"/>
                  </a:ext>
                </a:extLst>
              </p:cNvPr>
              <p:cNvSpPr/>
              <p:nvPr/>
            </p:nvSpPr>
            <p:spPr bwMode="gray">
              <a:xfrm>
                <a:off x="4625076" y="2159274"/>
                <a:ext cx="781917"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44" name="矩形 43">
                <a:extLst>
                  <a:ext uri="{FF2B5EF4-FFF2-40B4-BE49-F238E27FC236}">
                    <a16:creationId xmlns:a16="http://schemas.microsoft.com/office/drawing/2014/main" xmlns="" id="{8E58FB69-4AFD-4AA8-BBAD-09BA4DCEA72C}"/>
                  </a:ext>
                </a:extLst>
              </p:cNvPr>
              <p:cNvSpPr/>
              <p:nvPr/>
            </p:nvSpPr>
            <p:spPr bwMode="gray">
              <a:xfrm>
                <a:off x="8710671" y="2159274"/>
                <a:ext cx="1044542"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45" name="矩形 44">
                <a:extLst>
                  <a:ext uri="{FF2B5EF4-FFF2-40B4-BE49-F238E27FC236}">
                    <a16:creationId xmlns:a16="http://schemas.microsoft.com/office/drawing/2014/main" xmlns="" id="{48723939-38EB-4B35-9085-62A46B81E7E2}"/>
                  </a:ext>
                </a:extLst>
              </p:cNvPr>
              <p:cNvSpPr/>
              <p:nvPr/>
            </p:nvSpPr>
            <p:spPr bwMode="gray">
              <a:xfrm>
                <a:off x="5410425" y="2159274"/>
                <a:ext cx="1184720"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Status code</a:t>
                </a:r>
              </a:p>
            </p:txBody>
          </p:sp>
          <p:sp>
            <p:nvSpPr>
              <p:cNvPr id="46" name="矩形 45">
                <a:extLst>
                  <a:ext uri="{FF2B5EF4-FFF2-40B4-BE49-F238E27FC236}">
                    <a16:creationId xmlns:a16="http://schemas.microsoft.com/office/drawing/2014/main" xmlns="" id="{C68D304A-8AA1-48FC-9212-F9901F1B6EA1}"/>
                  </a:ext>
                </a:extLst>
              </p:cNvPr>
              <p:cNvSpPr/>
              <p:nvPr/>
            </p:nvSpPr>
            <p:spPr bwMode="gray">
              <a:xfrm>
                <a:off x="6598955" y="2159274"/>
                <a:ext cx="768635"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47" name="矩形 46">
                <a:extLst>
                  <a:ext uri="{FF2B5EF4-FFF2-40B4-BE49-F238E27FC236}">
                    <a16:creationId xmlns:a16="http://schemas.microsoft.com/office/drawing/2014/main" xmlns="" id="{B10DC256-96ED-472E-964E-B46AA4EDEA03}"/>
                  </a:ext>
                </a:extLst>
              </p:cNvPr>
              <p:cNvSpPr/>
              <p:nvPr/>
            </p:nvSpPr>
            <p:spPr bwMode="gray">
              <a:xfrm>
                <a:off x="9755213" y="2159274"/>
                <a:ext cx="913476" cy="432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grpSp>
        <p:nvGrpSpPr>
          <p:cNvPr id="34" name="组合 33">
            <a:extLst>
              <a:ext uri="{FF2B5EF4-FFF2-40B4-BE49-F238E27FC236}">
                <a16:creationId xmlns:a16="http://schemas.microsoft.com/office/drawing/2014/main" xmlns="" id="{5CCFBDDE-5536-4C66-AA92-7F37D69D34B9}"/>
              </a:ext>
            </a:extLst>
          </p:cNvPr>
          <p:cNvGrpSpPr/>
          <p:nvPr/>
        </p:nvGrpSpPr>
        <p:grpSpPr>
          <a:xfrm>
            <a:off x="7411644" y="122278"/>
            <a:ext cx="4337443" cy="213517"/>
            <a:chOff x="7414238" y="133612"/>
            <a:chExt cx="4337443" cy="213517"/>
          </a:xfrm>
        </p:grpSpPr>
        <p:sp>
          <p:nvSpPr>
            <p:cNvPr id="36" name="五边形 29">
              <a:extLst>
                <a:ext uri="{FF2B5EF4-FFF2-40B4-BE49-F238E27FC236}">
                  <a16:creationId xmlns:a16="http://schemas.microsoft.com/office/drawing/2014/main" xmlns="" id="{5361F027-3B17-408F-AF06-322A5AB94B6A}"/>
                </a:ext>
              </a:extLst>
            </p:cNvPr>
            <p:cNvSpPr/>
            <p:nvPr/>
          </p:nvSpPr>
          <p:spPr bwMode="gray">
            <a:xfrm>
              <a:off x="7414238" y="134170"/>
              <a:ext cx="1463062"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Status line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32">
              <a:extLst>
                <a:ext uri="{FF2B5EF4-FFF2-40B4-BE49-F238E27FC236}">
                  <a16:creationId xmlns:a16="http://schemas.microsoft.com/office/drawing/2014/main" xmlns="" id="{85B18691-DC37-4D5C-88BB-539270030F5F}"/>
                </a:ext>
              </a:extLst>
            </p:cNvPr>
            <p:cNvSpPr/>
            <p:nvPr/>
          </p:nvSpPr>
          <p:spPr bwMode="gray">
            <a:xfrm>
              <a:off x="8801101" y="133612"/>
              <a:ext cx="1637006"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Response header</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33">
              <a:extLst>
                <a:ext uri="{FF2B5EF4-FFF2-40B4-BE49-F238E27FC236}">
                  <a16:creationId xmlns:a16="http://schemas.microsoft.com/office/drawing/2014/main" xmlns="" id="{7C103C14-A13C-4428-82F7-D3B9B07293CF}"/>
                </a:ext>
              </a:extLst>
            </p:cNvPr>
            <p:cNvSpPr/>
            <p:nvPr/>
          </p:nvSpPr>
          <p:spPr bwMode="gray">
            <a:xfrm>
              <a:off x="10369550" y="133612"/>
              <a:ext cx="1382131" cy="21351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Request Data</a:t>
              </a:r>
            </a:p>
          </p:txBody>
        </p:sp>
        <p:sp>
          <p:nvSpPr>
            <p:cNvPr id="58" name="燕尾形 33">
              <a:extLst>
                <a:ext uri="{FF2B5EF4-FFF2-40B4-BE49-F238E27FC236}">
                  <a16:creationId xmlns:a16="http://schemas.microsoft.com/office/drawing/2014/main" xmlns="" id="{015DFF0A-EAFE-4C99-AD91-C1D769F7F47C}"/>
                </a:ext>
              </a:extLst>
            </p:cNvPr>
            <p:cNvSpPr/>
            <p:nvPr/>
          </p:nvSpPr>
          <p:spPr bwMode="gray">
            <a:xfrm>
              <a:off x="10366956" y="133612"/>
              <a:ext cx="1382131" cy="213517"/>
            </a:xfrm>
            <a:prstGeom prst="chevron">
              <a:avLst/>
            </a:prstGeom>
            <a:solidFill>
              <a:srgbClr val="56C4D2"/>
            </a:solidFill>
          </p:spPr>
          <p:txBody>
            <a:bodyPr wrap="square" lIns="0" rIns="0" rtlCol="0" anchor="ctr">
              <a:noAutofit/>
            </a:bodyPr>
            <a:lstStyle/>
            <a:p>
              <a:pPr algn="ctr"/>
              <a:r>
                <a:rPr lang="en-US" altLang="zh-CN" sz="1200" b="1" dirty="0">
                  <a:solidFill>
                    <a:schemeClr val="bg1"/>
                  </a:solidFill>
                  <a:sym typeface="Huawei Sans" panose="020C0503030203020204" pitchFamily="34" charset="0"/>
                </a:rPr>
                <a:t>Response body</a:t>
              </a:r>
              <a:endParaRPr lang="en-US" sz="1200" b="1" dirty="0">
                <a:solidFill>
                  <a:schemeClr val="bg1"/>
                </a:solidFill>
                <a:sym typeface="Huawei Sans" panose="020C0503030203020204" pitchFamily="34" charset="0"/>
              </a:endParaRPr>
            </a:p>
          </p:txBody>
        </p:sp>
      </p:grpSp>
    </p:spTree>
    <p:extLst>
      <p:ext uri="{BB962C8B-B14F-4D97-AF65-F5344CB8AC3E}">
        <p14:creationId xmlns:p14="http://schemas.microsoft.com/office/powerpoint/2010/main" val="7385923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Client Request Message - Example</a:t>
            </a:r>
          </a:p>
        </p:txBody>
      </p:sp>
      <p:sp>
        <p:nvSpPr>
          <p:cNvPr id="4" name="文本占位符 3">
            <a:extLst>
              <a:ext uri="{FF2B5EF4-FFF2-40B4-BE49-F238E27FC236}">
                <a16:creationId xmlns:a16="http://schemas.microsoft.com/office/drawing/2014/main" xmlns="" id="{F6B17A2B-D189-4114-9C39-22C026245ABD}"/>
              </a:ext>
            </a:extLst>
          </p:cNvPr>
          <p:cNvSpPr>
            <a:spLocks noGrp="1"/>
          </p:cNvSpPr>
          <p:nvPr>
            <p:ph type="body" sz="quarter" idx="10"/>
          </p:nvPr>
        </p:nvSpPr>
        <p:spPr>
          <a:xfrm>
            <a:off x="455612" y="1052514"/>
            <a:ext cx="11293476" cy="553584"/>
          </a:xfrm>
        </p:spPr>
        <p:txBody>
          <a:bodyPr/>
          <a:lstStyle/>
          <a:p>
            <a:r>
              <a:rPr lang="en-US" altLang="zh-CN" sz="1800"/>
              <a:t>A client sends a request containing the user name and password to the server for login authentication.</a:t>
            </a:r>
          </a:p>
          <a:p>
            <a:endParaRPr lang="zh-CN" altLang="en-US" sz="1800" dirty="0"/>
          </a:p>
        </p:txBody>
      </p:sp>
      <p:grpSp>
        <p:nvGrpSpPr>
          <p:cNvPr id="20" name="组合 19">
            <a:extLst>
              <a:ext uri="{FF2B5EF4-FFF2-40B4-BE49-F238E27FC236}">
                <a16:creationId xmlns:a16="http://schemas.microsoft.com/office/drawing/2014/main" xmlns="" id="{4BF80E6B-5611-4C46-85E4-1D79296DE97B}"/>
              </a:ext>
            </a:extLst>
          </p:cNvPr>
          <p:cNvGrpSpPr/>
          <p:nvPr/>
        </p:nvGrpSpPr>
        <p:grpSpPr bwMode="gray">
          <a:xfrm>
            <a:off x="832573" y="1663521"/>
            <a:ext cx="10152820" cy="4433887"/>
            <a:chOff x="832573" y="1663521"/>
            <a:chExt cx="10152820" cy="4433887"/>
          </a:xfrm>
        </p:grpSpPr>
        <p:grpSp>
          <p:nvGrpSpPr>
            <p:cNvPr id="6" name="组合 5">
              <a:extLst>
                <a:ext uri="{FF2B5EF4-FFF2-40B4-BE49-F238E27FC236}">
                  <a16:creationId xmlns:a16="http://schemas.microsoft.com/office/drawing/2014/main" xmlns="" id="{90D9A99B-49FD-461A-92F6-9BB15F76E134}"/>
                </a:ext>
              </a:extLst>
            </p:cNvPr>
            <p:cNvGrpSpPr/>
            <p:nvPr/>
          </p:nvGrpSpPr>
          <p:grpSpPr bwMode="gray">
            <a:xfrm>
              <a:off x="3701506" y="3933270"/>
              <a:ext cx="7283887" cy="2164138"/>
              <a:chOff x="4006306" y="3933270"/>
              <a:chExt cx="7283887" cy="2164138"/>
            </a:xfrm>
          </p:grpSpPr>
          <p:sp>
            <p:nvSpPr>
              <p:cNvPr id="64" name="矩形 63">
                <a:extLst>
                  <a:ext uri="{FF2B5EF4-FFF2-40B4-BE49-F238E27FC236}">
                    <a16:creationId xmlns:a16="http://schemas.microsoft.com/office/drawing/2014/main" xmlns="" id="{206944B7-7B75-49C8-A9BD-704CCC8BAC44}"/>
                  </a:ext>
                </a:extLst>
              </p:cNvPr>
              <p:cNvSpPr/>
              <p:nvPr/>
            </p:nvSpPr>
            <p:spPr bwMode="gray">
              <a:xfrm>
                <a:off x="4006306" y="5737408"/>
                <a:ext cx="604080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kern="0" dirty="0">
                    <a:solidFill>
                      <a:srgbClr val="8BC9A0">
                        <a:lumMod val="75000"/>
                      </a:srgbClr>
                    </a:solidFill>
                    <a:latin typeface="Huawei Sans"/>
                    <a:ea typeface="方正兰亭黑简体"/>
                  </a:rPr>
                  <a:t>Data</a:t>
                </a:r>
              </a:p>
            </p:txBody>
          </p:sp>
          <p:grpSp>
            <p:nvGrpSpPr>
              <p:cNvPr id="65" name="组合 64">
                <a:extLst>
                  <a:ext uri="{FF2B5EF4-FFF2-40B4-BE49-F238E27FC236}">
                    <a16:creationId xmlns:a16="http://schemas.microsoft.com/office/drawing/2014/main" xmlns="" id="{FC2A1360-0D46-41E8-ACF0-3B3A0F8789B6}"/>
                  </a:ext>
                </a:extLst>
              </p:cNvPr>
              <p:cNvGrpSpPr/>
              <p:nvPr/>
            </p:nvGrpSpPr>
            <p:grpSpPr bwMode="gray">
              <a:xfrm>
                <a:off x="4006776" y="5380722"/>
                <a:ext cx="1835942" cy="360000"/>
                <a:chOff x="3287894" y="4537750"/>
                <a:chExt cx="1835942" cy="360000"/>
              </a:xfrm>
            </p:grpSpPr>
            <p:sp>
              <p:nvSpPr>
                <p:cNvPr id="83" name="矩形 82">
                  <a:extLst>
                    <a:ext uri="{FF2B5EF4-FFF2-40B4-BE49-F238E27FC236}">
                      <a16:creationId xmlns:a16="http://schemas.microsoft.com/office/drawing/2014/main" xmlns="" id="{11F8D2AB-F4CA-4F53-B97B-25B410650797}"/>
                    </a:ext>
                  </a:extLst>
                </p:cNvPr>
                <p:cNvSpPr/>
                <p:nvPr/>
              </p:nvSpPr>
              <p:spPr bwMode="gray">
                <a:xfrm>
                  <a:off x="3287894" y="4537750"/>
                  <a:ext cx="1006441"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lang="en-US" sz="1200" kern="0" dirty="0">
                      <a:solidFill>
                        <a:srgbClr val="F28944"/>
                      </a:solidFill>
                      <a:latin typeface="Huawei Sans"/>
                      <a:ea typeface="方正兰亭黑简体"/>
                    </a:rPr>
                    <a:t>Carriage return</a:t>
                  </a:r>
                </a:p>
              </p:txBody>
            </p:sp>
            <p:sp>
              <p:nvSpPr>
                <p:cNvPr id="84" name="矩形 83">
                  <a:extLst>
                    <a:ext uri="{FF2B5EF4-FFF2-40B4-BE49-F238E27FC236}">
                      <a16:creationId xmlns:a16="http://schemas.microsoft.com/office/drawing/2014/main" xmlns="" id="{CCAD1720-6A60-4538-8D3F-582ABA5580AF}"/>
                    </a:ext>
                  </a:extLst>
                </p:cNvPr>
                <p:cNvSpPr/>
                <p:nvPr/>
              </p:nvSpPr>
              <p:spPr bwMode="gray">
                <a:xfrm>
                  <a:off x="4293357" y="4537750"/>
                  <a:ext cx="830479"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28944"/>
                      </a:solidFill>
                    </a:rPr>
                    <a:t>Linefeed</a:t>
                  </a:r>
                </a:p>
              </p:txBody>
            </p:sp>
          </p:grpSp>
          <p:grpSp>
            <p:nvGrpSpPr>
              <p:cNvPr id="66" name="组合 65">
                <a:extLst>
                  <a:ext uri="{FF2B5EF4-FFF2-40B4-BE49-F238E27FC236}">
                    <a16:creationId xmlns:a16="http://schemas.microsoft.com/office/drawing/2014/main" xmlns="" id="{B774E876-751A-493E-8040-AFD4EA619ECA}"/>
                  </a:ext>
                </a:extLst>
              </p:cNvPr>
              <p:cNvGrpSpPr/>
              <p:nvPr/>
            </p:nvGrpSpPr>
            <p:grpSpPr bwMode="gray">
              <a:xfrm>
                <a:off x="4007596" y="4293630"/>
                <a:ext cx="6039510" cy="360000"/>
                <a:chOff x="3452112" y="2852896"/>
                <a:chExt cx="6039510" cy="360000"/>
              </a:xfrm>
            </p:grpSpPr>
            <p:sp>
              <p:nvSpPr>
                <p:cNvPr id="80" name="矩形 79">
                  <a:extLst>
                    <a:ext uri="{FF2B5EF4-FFF2-40B4-BE49-F238E27FC236}">
                      <a16:creationId xmlns:a16="http://schemas.microsoft.com/office/drawing/2014/main" xmlns="" id="{3BE9C552-1E4D-411B-83C4-3A602C0C34D1}"/>
                    </a:ext>
                  </a:extLst>
                </p:cNvPr>
                <p:cNvSpPr/>
                <p:nvPr/>
              </p:nvSpPr>
              <p:spPr bwMode="gray">
                <a:xfrm>
                  <a:off x="3452112" y="2852896"/>
                  <a:ext cx="409223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81" name="矩形 80">
                  <a:extLst>
                    <a:ext uri="{FF2B5EF4-FFF2-40B4-BE49-F238E27FC236}">
                      <a16:creationId xmlns:a16="http://schemas.microsoft.com/office/drawing/2014/main" xmlns="" id="{ECD1F267-F3AE-4CD9-8B04-7E9213CF6C68}"/>
                    </a:ext>
                  </a:extLst>
                </p:cNvPr>
                <p:cNvSpPr/>
                <p:nvPr/>
              </p:nvSpPr>
              <p:spPr bwMode="gray">
                <a:xfrm>
                  <a:off x="7543404" y="2852896"/>
                  <a:ext cx="102139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82" name="矩形 81">
                  <a:extLst>
                    <a:ext uri="{FF2B5EF4-FFF2-40B4-BE49-F238E27FC236}">
                      <a16:creationId xmlns:a16="http://schemas.microsoft.com/office/drawing/2014/main" xmlns="" id="{0EBD68E8-7883-4BF0-99C4-D7A15FB869AF}"/>
                    </a:ext>
                  </a:extLst>
                </p:cNvPr>
                <p:cNvSpPr/>
                <p:nvPr/>
              </p:nvSpPr>
              <p:spPr bwMode="gray">
                <a:xfrm>
                  <a:off x="8566452" y="2852896"/>
                  <a:ext cx="92517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67" name="组合 66">
                <a:extLst>
                  <a:ext uri="{FF2B5EF4-FFF2-40B4-BE49-F238E27FC236}">
                    <a16:creationId xmlns:a16="http://schemas.microsoft.com/office/drawing/2014/main" xmlns="" id="{DD25A84F-6629-40F7-ADE9-F8D996B1FF4A}"/>
                  </a:ext>
                </a:extLst>
              </p:cNvPr>
              <p:cNvGrpSpPr/>
              <p:nvPr/>
            </p:nvGrpSpPr>
            <p:grpSpPr bwMode="gray">
              <a:xfrm>
                <a:off x="4007596" y="5016213"/>
                <a:ext cx="6040690" cy="360000"/>
                <a:chOff x="3299310" y="4138837"/>
                <a:chExt cx="6036972" cy="360000"/>
              </a:xfrm>
            </p:grpSpPr>
            <p:sp>
              <p:nvSpPr>
                <p:cNvPr id="77" name="矩形 76">
                  <a:extLst>
                    <a:ext uri="{FF2B5EF4-FFF2-40B4-BE49-F238E27FC236}">
                      <a16:creationId xmlns:a16="http://schemas.microsoft.com/office/drawing/2014/main" xmlns="" id="{E1ECBA1F-D428-40F3-85EB-6BA9AD1092D0}"/>
                    </a:ext>
                  </a:extLst>
                </p:cNvPr>
                <p:cNvSpPr/>
                <p:nvPr/>
              </p:nvSpPr>
              <p:spPr bwMode="gray">
                <a:xfrm>
                  <a:off x="3299310" y="4138837"/>
                  <a:ext cx="4097951"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78" name="矩形 77">
                  <a:extLst>
                    <a:ext uri="{FF2B5EF4-FFF2-40B4-BE49-F238E27FC236}">
                      <a16:creationId xmlns:a16="http://schemas.microsoft.com/office/drawing/2014/main" xmlns="" id="{57028225-AB63-4634-92F2-87BA5055014D}"/>
                    </a:ext>
                  </a:extLst>
                </p:cNvPr>
                <p:cNvSpPr/>
                <p:nvPr/>
              </p:nvSpPr>
              <p:spPr bwMode="gray">
                <a:xfrm>
                  <a:off x="7392285" y="4138837"/>
                  <a:ext cx="102139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79" name="矩形 78">
                  <a:extLst>
                    <a:ext uri="{FF2B5EF4-FFF2-40B4-BE49-F238E27FC236}">
                      <a16:creationId xmlns:a16="http://schemas.microsoft.com/office/drawing/2014/main" xmlns="" id="{A7EEE7BC-8B4D-445B-972B-61B1BBE14329}"/>
                    </a:ext>
                  </a:extLst>
                </p:cNvPr>
                <p:cNvSpPr/>
                <p:nvPr/>
              </p:nvSpPr>
              <p:spPr bwMode="gray">
                <a:xfrm>
                  <a:off x="8416827" y="4138837"/>
                  <a:ext cx="91945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sp>
            <p:nvSpPr>
              <p:cNvPr id="68" name="矩形 67">
                <a:extLst>
                  <a:ext uri="{FF2B5EF4-FFF2-40B4-BE49-F238E27FC236}">
                    <a16:creationId xmlns:a16="http://schemas.microsoft.com/office/drawing/2014/main" xmlns="" id="{F1D521FB-A5F3-4E65-926D-1FAB86876680}"/>
                  </a:ext>
                </a:extLst>
              </p:cNvPr>
              <p:cNvSpPr/>
              <p:nvPr/>
            </p:nvSpPr>
            <p:spPr bwMode="gray">
              <a:xfrm>
                <a:off x="4007597" y="4657910"/>
                <a:ext cx="603951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grpSp>
            <p:nvGrpSpPr>
              <p:cNvPr id="69" name="组合 68">
                <a:extLst>
                  <a:ext uri="{FF2B5EF4-FFF2-40B4-BE49-F238E27FC236}">
                    <a16:creationId xmlns:a16="http://schemas.microsoft.com/office/drawing/2014/main" xmlns="" id="{67ABF544-8AED-4CC8-9E84-ABD936553346}"/>
                  </a:ext>
                </a:extLst>
              </p:cNvPr>
              <p:cNvGrpSpPr/>
              <p:nvPr/>
            </p:nvGrpSpPr>
            <p:grpSpPr bwMode="gray">
              <a:xfrm>
                <a:off x="4007596" y="3933270"/>
                <a:ext cx="7282597" cy="360000"/>
                <a:chOff x="3386092" y="2159274"/>
                <a:chExt cx="7282597" cy="360000"/>
              </a:xfrm>
            </p:grpSpPr>
            <p:sp>
              <p:nvSpPr>
                <p:cNvPr id="70" name="矩形 69">
                  <a:extLst>
                    <a:ext uri="{FF2B5EF4-FFF2-40B4-BE49-F238E27FC236}">
                      <a16:creationId xmlns:a16="http://schemas.microsoft.com/office/drawing/2014/main" xmlns="" id="{E64F4ABD-78D8-45FD-9078-8680963DFFEF}"/>
                    </a:ext>
                  </a:extLst>
                </p:cNvPr>
                <p:cNvSpPr/>
                <p:nvPr/>
              </p:nvSpPr>
              <p:spPr bwMode="gray">
                <a:xfrm>
                  <a:off x="3386092" y="2159274"/>
                  <a:ext cx="126000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Request method</a:t>
                  </a:r>
                </a:p>
              </p:txBody>
            </p:sp>
            <p:sp>
              <p:nvSpPr>
                <p:cNvPr id="71" name="矩形 70">
                  <a:extLst>
                    <a:ext uri="{FF2B5EF4-FFF2-40B4-BE49-F238E27FC236}">
                      <a16:creationId xmlns:a16="http://schemas.microsoft.com/office/drawing/2014/main" xmlns="" id="{717C10A9-82F9-4798-A0F0-2830D554F87D}"/>
                    </a:ext>
                  </a:extLst>
                </p:cNvPr>
                <p:cNvSpPr/>
                <p:nvPr/>
              </p:nvSpPr>
              <p:spPr bwMode="gray">
                <a:xfrm>
                  <a:off x="7361140" y="2159274"/>
                  <a:ext cx="1464506"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Protocol version</a:t>
                  </a:r>
                </a:p>
              </p:txBody>
            </p:sp>
            <p:sp>
              <p:nvSpPr>
                <p:cNvPr id="72" name="矩形 71">
                  <a:extLst>
                    <a:ext uri="{FF2B5EF4-FFF2-40B4-BE49-F238E27FC236}">
                      <a16:creationId xmlns:a16="http://schemas.microsoft.com/office/drawing/2014/main" xmlns="" id="{0674607A-6F44-430B-B1DE-AC7DA964EFBD}"/>
                    </a:ext>
                  </a:extLst>
                </p:cNvPr>
                <p:cNvSpPr/>
                <p:nvPr/>
              </p:nvSpPr>
              <p:spPr bwMode="gray">
                <a:xfrm>
                  <a:off x="4625076" y="2159274"/>
                  <a:ext cx="781917"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73" name="矩形 72">
                  <a:extLst>
                    <a:ext uri="{FF2B5EF4-FFF2-40B4-BE49-F238E27FC236}">
                      <a16:creationId xmlns:a16="http://schemas.microsoft.com/office/drawing/2014/main" xmlns="" id="{6727D857-D251-4F72-B3D0-A623C6942DD6}"/>
                    </a:ext>
                  </a:extLst>
                </p:cNvPr>
                <p:cNvSpPr/>
                <p:nvPr/>
              </p:nvSpPr>
              <p:spPr bwMode="gray">
                <a:xfrm>
                  <a:off x="8710671" y="2159274"/>
                  <a:ext cx="1044542"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74" name="矩形 73">
                  <a:extLst>
                    <a:ext uri="{FF2B5EF4-FFF2-40B4-BE49-F238E27FC236}">
                      <a16:creationId xmlns:a16="http://schemas.microsoft.com/office/drawing/2014/main" xmlns="" id="{89CB3E10-6E21-4D6F-89B9-C9B3FF90B522}"/>
                    </a:ext>
                  </a:extLst>
                </p:cNvPr>
                <p:cNvSpPr/>
                <p:nvPr/>
              </p:nvSpPr>
              <p:spPr bwMode="gray">
                <a:xfrm>
                  <a:off x="5410425" y="2159274"/>
                  <a:ext cx="118472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URI</a:t>
                  </a:r>
                </a:p>
              </p:txBody>
            </p:sp>
            <p:sp>
              <p:nvSpPr>
                <p:cNvPr id="75" name="矩形 74">
                  <a:extLst>
                    <a:ext uri="{FF2B5EF4-FFF2-40B4-BE49-F238E27FC236}">
                      <a16:creationId xmlns:a16="http://schemas.microsoft.com/office/drawing/2014/main" xmlns="" id="{20C624D7-E442-4B3C-94F5-2E0030721DD2}"/>
                    </a:ext>
                  </a:extLst>
                </p:cNvPr>
                <p:cNvSpPr/>
                <p:nvPr/>
              </p:nvSpPr>
              <p:spPr bwMode="gray">
                <a:xfrm>
                  <a:off x="6598955" y="2159274"/>
                  <a:ext cx="76863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76" name="矩形 75">
                  <a:extLst>
                    <a:ext uri="{FF2B5EF4-FFF2-40B4-BE49-F238E27FC236}">
                      <a16:creationId xmlns:a16="http://schemas.microsoft.com/office/drawing/2014/main" xmlns="" id="{4C9E5CF3-7DE2-43AE-85EB-EAEA57B6D87D}"/>
                    </a:ext>
                  </a:extLst>
                </p:cNvPr>
                <p:cNvSpPr/>
                <p:nvPr/>
              </p:nvSpPr>
              <p:spPr bwMode="gray">
                <a:xfrm>
                  <a:off x="9755213" y="2159274"/>
                  <a:ext cx="913476"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cxnSp>
          <p:nvCxnSpPr>
            <p:cNvPr id="133" name="肘形连接符 132"/>
            <p:cNvCxnSpPr>
              <a:cxnSpLocks/>
              <a:stCxn id="127" idx="1"/>
              <a:endCxn id="122" idx="1"/>
            </p:cNvCxnSpPr>
            <p:nvPr/>
          </p:nvCxnSpPr>
          <p:spPr bwMode="gray">
            <a:xfrm rot="10800000" flipH="1" flipV="1">
              <a:off x="3470620" y="3634569"/>
              <a:ext cx="19781" cy="2275209"/>
            </a:xfrm>
            <a:prstGeom prst="bentConnector3">
              <a:avLst>
                <a:gd name="adj1" fmla="val -1155654"/>
              </a:avLst>
            </a:prstGeom>
            <a:noFill/>
            <a:ln w="28575" cap="flat" cmpd="sng" algn="ctr">
              <a:solidFill>
                <a:srgbClr val="8BC9A0"/>
              </a:solidFill>
              <a:prstDash val="dash"/>
              <a:miter lim="800000"/>
              <a:tailEnd type="triangle"/>
            </a:ln>
            <a:effectLst/>
          </p:spPr>
        </p:cxnSp>
        <p:sp>
          <p:nvSpPr>
            <p:cNvPr id="8" name="文本框 7">
              <a:extLst>
                <a:ext uri="{FF2B5EF4-FFF2-40B4-BE49-F238E27FC236}">
                  <a16:creationId xmlns:a16="http://schemas.microsoft.com/office/drawing/2014/main" xmlns="" id="{E4E30EB8-DE34-4595-BCF8-67A3852D8F2A}"/>
                </a:ext>
              </a:extLst>
            </p:cNvPr>
            <p:cNvSpPr txBox="1"/>
            <p:nvPr/>
          </p:nvSpPr>
          <p:spPr bwMode="gray">
            <a:xfrm>
              <a:off x="3685359" y="1663521"/>
              <a:ext cx="6576988" cy="2140266"/>
            </a:xfrm>
            <a:prstGeom prst="rect">
              <a:avLst/>
            </a:prstGeom>
            <a:noFill/>
            <a:ln>
              <a:solidFill>
                <a:srgbClr val="56C4D2"/>
              </a:solidFill>
            </a:ln>
          </p:spPr>
          <p:txBody>
            <a:bodyPr wrap="square" rtlCol="0">
              <a:spAutoFit/>
            </a:bodyPr>
            <a:lstStyle>
              <a:defPPr>
                <a:defRPr lang="en-US"/>
              </a:defPPr>
              <a:lvl1pPr marR="0" lvl="0" indent="0" defTabSz="914400" fontAlgn="auto">
                <a:lnSpc>
                  <a:spcPct val="120000"/>
                </a:lnSpc>
                <a:spcBef>
                  <a:spcPts val="0"/>
                </a:spcBef>
                <a:spcAft>
                  <a:spcPts val="0"/>
                </a:spcAft>
                <a:buClrTx/>
                <a:buSzTx/>
                <a:buFontTx/>
                <a:buNone/>
                <a:tabLst/>
                <a:defRPr kumimoji="0" sz="1400" b="1" i="0" u="none" strike="noStrike" kern="0" cap="none" spc="0" normalizeH="0" baseline="0">
                  <a:ln>
                    <a:noFill/>
                  </a:ln>
                  <a:effectLst/>
                  <a:uLnTx/>
                  <a:uFillTx/>
                  <a:cs typeface="Courier New" panose="02070309020205020404" pitchFamily="49" charset="0"/>
                </a:defRPr>
              </a:lvl1pPr>
            </a:lstStyle>
            <a:p>
              <a:r>
                <a:rPr lang="en-US" dirty="0"/>
                <a:t>POST </a:t>
              </a:r>
              <a:r>
                <a:rPr lang="en-US" b="0" dirty="0"/>
                <a:t>http://www.w3.org/pub/WWW/TheProject.html HTTP/1.1</a:t>
              </a:r>
            </a:p>
            <a:p>
              <a:r>
                <a:rPr lang="en-US" dirty="0"/>
                <a:t>Accept: </a:t>
              </a:r>
              <a:r>
                <a:rPr lang="en-US" b="0" dirty="0"/>
                <a:t>text/html</a:t>
              </a:r>
            </a:p>
            <a:p>
              <a:r>
                <a:rPr lang="en-US" dirty="0"/>
                <a:t>Accept-Encoding: </a:t>
              </a:r>
              <a:r>
                <a:rPr lang="en-US" b="0" dirty="0"/>
                <a:t>gzip, deflate, br</a:t>
              </a:r>
            </a:p>
            <a:p>
              <a:r>
                <a:rPr lang="en-US" dirty="0"/>
                <a:t>Accept-Language: </a:t>
              </a:r>
              <a:r>
                <a:rPr lang="en-US" b="0" dirty="0"/>
                <a:t>zh-CN,zh;q=0.9</a:t>
              </a:r>
            </a:p>
            <a:p>
              <a:r>
                <a:rPr lang="en-US" dirty="0"/>
                <a:t>Content-Type: </a:t>
              </a:r>
              <a:r>
                <a:rPr lang="en-US" b="0" dirty="0"/>
                <a:t>text/html;charset=utf-8</a:t>
              </a:r>
            </a:p>
            <a:p>
              <a:r>
                <a:rPr lang="en-US" dirty="0"/>
                <a:t>Connection: </a:t>
              </a:r>
              <a:r>
                <a:rPr lang="en-US" b="0" dirty="0"/>
                <a:t>keep-alive</a:t>
              </a:r>
            </a:p>
            <a:p>
              <a:endParaRPr lang="en-US" altLang="zh-CN" dirty="0"/>
            </a:p>
            <a:p>
              <a:r>
                <a:rPr lang="en-US" b="0" dirty="0"/>
                <a:t>user=admin&amp;password=123456</a:t>
              </a:r>
            </a:p>
          </p:txBody>
        </p:sp>
        <p:sp>
          <p:nvSpPr>
            <p:cNvPr id="94" name="AutoShape 35"/>
            <p:cNvSpPr>
              <a:spLocks/>
            </p:cNvSpPr>
            <p:nvPr/>
          </p:nvSpPr>
          <p:spPr bwMode="gray">
            <a:xfrm>
              <a:off x="3475496" y="2101777"/>
              <a:ext cx="210724" cy="999088"/>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95" name="AutoShape 35"/>
            <p:cNvSpPr>
              <a:spLocks/>
            </p:cNvSpPr>
            <p:nvPr/>
          </p:nvSpPr>
          <p:spPr bwMode="gray">
            <a:xfrm>
              <a:off x="3474545" y="1745252"/>
              <a:ext cx="200155" cy="237683"/>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96" name="AutoShape 35"/>
            <p:cNvSpPr>
              <a:spLocks/>
            </p:cNvSpPr>
            <p:nvPr/>
          </p:nvSpPr>
          <p:spPr bwMode="gray">
            <a:xfrm>
              <a:off x="3469651" y="3220734"/>
              <a:ext cx="200155" cy="237683"/>
            </a:xfrm>
            <a:prstGeom prst="leftBrace">
              <a:avLst>
                <a:gd name="adj1" fmla="val 112010"/>
                <a:gd name="adj2" fmla="val 50000"/>
              </a:avLst>
            </a:prstGeom>
            <a:noFill/>
            <a:ln w="19050">
              <a:solidFill>
                <a:srgbClr val="F2894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21" name="AutoShape 35"/>
            <p:cNvSpPr>
              <a:spLocks/>
            </p:cNvSpPr>
            <p:nvPr/>
          </p:nvSpPr>
          <p:spPr bwMode="gray">
            <a:xfrm>
              <a:off x="3495600" y="4457505"/>
              <a:ext cx="189760" cy="763876"/>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22" name="AutoShape 35"/>
            <p:cNvSpPr>
              <a:spLocks/>
            </p:cNvSpPr>
            <p:nvPr/>
          </p:nvSpPr>
          <p:spPr bwMode="gray">
            <a:xfrm>
              <a:off x="3490402" y="5790937"/>
              <a:ext cx="200155" cy="237683"/>
            </a:xfrm>
            <a:prstGeom prst="leftBrace">
              <a:avLst>
                <a:gd name="adj1" fmla="val 112010"/>
                <a:gd name="adj2" fmla="val 50000"/>
              </a:avLst>
            </a:prstGeom>
            <a:noFill/>
            <a:ln w="19050">
              <a:solidFill>
                <a:srgbClr val="8BC9A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24" name="AutoShape 35"/>
            <p:cNvSpPr>
              <a:spLocks/>
            </p:cNvSpPr>
            <p:nvPr/>
          </p:nvSpPr>
          <p:spPr bwMode="gray">
            <a:xfrm>
              <a:off x="3481468" y="5441359"/>
              <a:ext cx="200155" cy="237683"/>
            </a:xfrm>
            <a:prstGeom prst="leftBrace">
              <a:avLst>
                <a:gd name="adj1" fmla="val 112010"/>
                <a:gd name="adj2" fmla="val 50000"/>
              </a:avLst>
            </a:prstGeom>
            <a:noFill/>
            <a:ln w="19050">
              <a:solidFill>
                <a:srgbClr val="F2894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26" name="AutoShape 35"/>
            <p:cNvSpPr>
              <a:spLocks/>
            </p:cNvSpPr>
            <p:nvPr/>
          </p:nvSpPr>
          <p:spPr bwMode="gray">
            <a:xfrm>
              <a:off x="3490402" y="3986760"/>
              <a:ext cx="200155" cy="237683"/>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27" name="AutoShape 35"/>
            <p:cNvSpPr>
              <a:spLocks/>
            </p:cNvSpPr>
            <p:nvPr/>
          </p:nvSpPr>
          <p:spPr bwMode="gray">
            <a:xfrm>
              <a:off x="3470621" y="3515728"/>
              <a:ext cx="200155" cy="237683"/>
            </a:xfrm>
            <a:prstGeom prst="leftBrace">
              <a:avLst>
                <a:gd name="adj1" fmla="val 112010"/>
                <a:gd name="adj2" fmla="val 50000"/>
              </a:avLst>
            </a:prstGeom>
            <a:noFill/>
            <a:ln w="19050">
              <a:solidFill>
                <a:srgbClr val="8BC9A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cxnSp>
          <p:nvCxnSpPr>
            <p:cNvPr id="132" name="肘形连接符 131"/>
            <p:cNvCxnSpPr>
              <a:cxnSpLocks/>
              <a:stCxn id="96" idx="1"/>
              <a:endCxn id="124" idx="1"/>
            </p:cNvCxnSpPr>
            <p:nvPr/>
          </p:nvCxnSpPr>
          <p:spPr bwMode="gray">
            <a:xfrm rot="10800000" flipH="1" flipV="1">
              <a:off x="3469650" y="3339575"/>
              <a:ext cx="11817" cy="2220625"/>
            </a:xfrm>
            <a:prstGeom prst="bentConnector3">
              <a:avLst>
                <a:gd name="adj1" fmla="val -3675552"/>
              </a:avLst>
            </a:prstGeom>
            <a:noFill/>
            <a:ln w="19050" cap="flat" cmpd="sng" algn="ctr">
              <a:solidFill>
                <a:srgbClr val="F28944"/>
              </a:solidFill>
              <a:prstDash val="sysDash"/>
              <a:miter lim="800000"/>
              <a:tailEnd type="triangle"/>
            </a:ln>
            <a:effectLst/>
          </p:spPr>
        </p:cxnSp>
        <p:cxnSp>
          <p:nvCxnSpPr>
            <p:cNvPr id="131" name="肘形连接符 130"/>
            <p:cNvCxnSpPr>
              <a:cxnSpLocks/>
              <a:stCxn id="94" idx="1"/>
              <a:endCxn id="121" idx="1"/>
            </p:cNvCxnSpPr>
            <p:nvPr/>
          </p:nvCxnSpPr>
          <p:spPr bwMode="gray">
            <a:xfrm rot="10800000" flipH="1" flipV="1">
              <a:off x="3475496" y="2601321"/>
              <a:ext cx="20104" cy="2238122"/>
            </a:xfrm>
            <a:prstGeom prst="bentConnector3">
              <a:avLst>
                <a:gd name="adj1" fmla="val -3221747"/>
              </a:avLst>
            </a:prstGeom>
            <a:noFill/>
            <a:ln w="12700" cap="flat" cmpd="sng" algn="ctr">
              <a:solidFill>
                <a:srgbClr val="56C4D2"/>
              </a:solidFill>
              <a:prstDash val="sysDot"/>
              <a:miter lim="800000"/>
              <a:tailEnd type="triangle"/>
            </a:ln>
            <a:effectLst/>
          </p:spPr>
        </p:cxnSp>
        <p:cxnSp>
          <p:nvCxnSpPr>
            <p:cNvPr id="130" name="肘形连接符 129"/>
            <p:cNvCxnSpPr>
              <a:cxnSpLocks/>
              <a:stCxn id="95" idx="1"/>
              <a:endCxn id="126" idx="1"/>
            </p:cNvCxnSpPr>
            <p:nvPr/>
          </p:nvCxnSpPr>
          <p:spPr bwMode="gray">
            <a:xfrm rot="10800000" flipH="1" flipV="1">
              <a:off x="3474544" y="1864094"/>
              <a:ext cx="15857" cy="2241508"/>
            </a:xfrm>
            <a:prstGeom prst="bentConnector3">
              <a:avLst>
                <a:gd name="adj1" fmla="val -5334048"/>
              </a:avLst>
            </a:prstGeom>
            <a:noFill/>
            <a:ln w="12700" cap="flat" cmpd="sng" algn="ctr">
              <a:solidFill>
                <a:srgbClr val="EC7061"/>
              </a:solidFill>
              <a:prstDash val="solid"/>
              <a:miter lim="800000"/>
              <a:tailEnd type="triangle"/>
            </a:ln>
            <a:effectLst/>
          </p:spPr>
        </p:cxnSp>
        <p:grpSp>
          <p:nvGrpSpPr>
            <p:cNvPr id="48" name="组合 47"/>
            <p:cNvGrpSpPr/>
            <p:nvPr/>
          </p:nvGrpSpPr>
          <p:grpSpPr bwMode="gray">
            <a:xfrm>
              <a:off x="832573" y="1870977"/>
              <a:ext cx="1593756" cy="1974222"/>
              <a:chOff x="494008" y="1594234"/>
              <a:chExt cx="1749842" cy="2167568"/>
            </a:xfrm>
          </p:grpSpPr>
          <p:sp>
            <p:nvSpPr>
              <p:cNvPr id="49" name="文本框 48"/>
              <p:cNvSpPr txBox="1"/>
              <p:nvPr/>
            </p:nvSpPr>
            <p:spPr bwMode="gray">
              <a:xfrm>
                <a:off x="504072" y="2386136"/>
                <a:ext cx="1725138" cy="337919"/>
              </a:xfrm>
              <a:prstGeom prst="rect">
                <a:avLst/>
              </a:prstGeom>
              <a:solidFill>
                <a:srgbClr val="56C4D2"/>
              </a:solidFill>
            </p:spPr>
            <p:txBody>
              <a:bodyPr wrap="square" rtlCol="0">
                <a:spAutoFit/>
              </a:bodyPr>
              <a:lstStyle>
                <a:defPPr>
                  <a:defRPr lang="en-US"/>
                </a:defPPr>
                <a:lvl1pPr marR="0" lvl="0" indent="0" algn="ctr" defTabSz="914400" fontAlgn="auto">
                  <a:lnSpc>
                    <a:spcPct val="100000"/>
                  </a:lnSpc>
                  <a:spcBef>
                    <a:spcPts val="0"/>
                  </a:spcBef>
                  <a:spcAft>
                    <a:spcPts val="0"/>
                  </a:spcAft>
                  <a:buClrTx/>
                  <a:buSzTx/>
                  <a:buFontTx/>
                  <a:buNone/>
                  <a:tabLst/>
                  <a:defRPr kumimoji="0" sz="1400" b="1" i="0" u="none" strike="noStrike" kern="0" cap="none" spc="0" normalizeH="0" baseline="0">
                    <a:ln>
                      <a:noFill/>
                    </a:ln>
                    <a:solidFill>
                      <a:prstClr val="white"/>
                    </a:solidFill>
                    <a:effectLst/>
                    <a:uLnTx/>
                    <a:uFillTx/>
                  </a:defRPr>
                </a:lvl1pPr>
              </a:lstStyle>
              <a:p>
                <a:r>
                  <a:rPr lang="en-US" dirty="0"/>
                  <a:t>Request header</a:t>
                </a:r>
              </a:p>
            </p:txBody>
          </p:sp>
          <p:sp>
            <p:nvSpPr>
              <p:cNvPr id="50" name="文本框 49"/>
              <p:cNvSpPr txBox="1"/>
              <p:nvPr/>
            </p:nvSpPr>
            <p:spPr bwMode="gray">
              <a:xfrm>
                <a:off x="494008" y="3423883"/>
                <a:ext cx="1749842" cy="337919"/>
              </a:xfrm>
              <a:prstGeom prst="rect">
                <a:avLst/>
              </a:prstGeom>
              <a:solidFill>
                <a:srgbClr val="8BC9A0"/>
              </a:solidFill>
            </p:spPr>
            <p:txBody>
              <a:bodyPr wrap="square" rtlCol="0">
                <a:spAutoFit/>
              </a:bodyPr>
              <a:lstStyle/>
              <a:p>
                <a:pPr algn="ctr" fontAlgn="ctr"/>
                <a:r>
                  <a:rPr lang="en-US" sz="1400" b="1" dirty="0">
                    <a:solidFill>
                      <a:schemeClr val="bg1"/>
                    </a:solidFill>
                    <a:latin typeface="Huawei Sans" panose="020C0503030203020204" pitchFamily="34" charset="0"/>
                  </a:rPr>
                  <a:t>Request data</a:t>
                </a:r>
              </a:p>
            </p:txBody>
          </p:sp>
          <p:sp>
            <p:nvSpPr>
              <p:cNvPr id="51" name="文本框 50"/>
              <p:cNvSpPr txBox="1"/>
              <p:nvPr/>
            </p:nvSpPr>
            <p:spPr bwMode="gray">
              <a:xfrm>
                <a:off x="503035" y="1594234"/>
                <a:ext cx="1726176" cy="337919"/>
              </a:xfrm>
              <a:prstGeom prst="rect">
                <a:avLst/>
              </a:prstGeom>
              <a:solidFill>
                <a:srgbClr val="EC7061"/>
              </a:solidFill>
            </p:spPr>
            <p:txBody>
              <a:bodyPr wrap="square" rtlCol="0">
                <a:spAutoFit/>
              </a:bodyPr>
              <a:lstStyle>
                <a:defPPr>
                  <a:defRPr lang="en-US"/>
                </a:defPPr>
                <a:lvl1pPr marR="0" lvl="0" indent="0" algn="ctr" defTabSz="914400" fontAlgn="auto">
                  <a:lnSpc>
                    <a:spcPct val="100000"/>
                  </a:lnSpc>
                  <a:spcBef>
                    <a:spcPts val="0"/>
                  </a:spcBef>
                  <a:spcAft>
                    <a:spcPts val="0"/>
                  </a:spcAft>
                  <a:buClrTx/>
                  <a:buSzTx/>
                  <a:buFontTx/>
                  <a:buNone/>
                  <a:tabLst/>
                  <a:defRPr kumimoji="0" sz="1400" b="1" i="0" u="none" strike="noStrike" kern="0" cap="none" spc="0" normalizeH="0" baseline="0">
                    <a:ln>
                      <a:noFill/>
                    </a:ln>
                    <a:solidFill>
                      <a:prstClr val="white"/>
                    </a:solidFill>
                    <a:effectLst/>
                    <a:uLnTx/>
                    <a:uFillTx/>
                  </a:defRPr>
                </a:lvl1pPr>
              </a:lstStyle>
              <a:p>
                <a:r>
                  <a:rPr lang="en-US" dirty="0"/>
                  <a:t>Request line</a:t>
                </a:r>
              </a:p>
            </p:txBody>
          </p:sp>
          <p:sp>
            <p:nvSpPr>
              <p:cNvPr id="52" name="文本框 51"/>
              <p:cNvSpPr txBox="1"/>
              <p:nvPr/>
            </p:nvSpPr>
            <p:spPr bwMode="gray">
              <a:xfrm>
                <a:off x="503035" y="3014876"/>
                <a:ext cx="1726176" cy="337919"/>
              </a:xfrm>
              <a:prstGeom prst="rect">
                <a:avLst/>
              </a:prstGeom>
              <a:solidFill>
                <a:srgbClr val="F28944"/>
              </a:solidFill>
            </p:spPr>
            <p:txBody>
              <a:bodyPr wrap="square" rtlCol="0">
                <a:spAutoFit/>
              </a:bodyPr>
              <a:lstStyle>
                <a:defPPr>
                  <a:defRPr lang="en-US"/>
                </a:defPPr>
                <a:lvl1pPr marR="0" lvl="0" indent="0" algn="ctr" defTabSz="914400" fontAlgn="auto">
                  <a:lnSpc>
                    <a:spcPct val="100000"/>
                  </a:lnSpc>
                  <a:spcBef>
                    <a:spcPts val="0"/>
                  </a:spcBef>
                  <a:spcAft>
                    <a:spcPts val="0"/>
                  </a:spcAft>
                  <a:buClrTx/>
                  <a:buSzTx/>
                  <a:buFontTx/>
                  <a:buNone/>
                  <a:tabLst/>
                  <a:defRPr kumimoji="0" sz="1400" b="1" i="0" u="none" strike="noStrike" kern="0" cap="none" spc="0" normalizeH="0" baseline="0">
                    <a:ln>
                      <a:noFill/>
                    </a:ln>
                    <a:solidFill>
                      <a:prstClr val="white"/>
                    </a:solidFill>
                    <a:effectLst/>
                    <a:uLnTx/>
                    <a:uFillTx/>
                  </a:defRPr>
                </a:lvl1pPr>
              </a:lstStyle>
              <a:p>
                <a:r>
                  <a:rPr lang="en-US" dirty="0"/>
                  <a:t>Empty line</a:t>
                </a:r>
              </a:p>
            </p:txBody>
          </p:sp>
        </p:grpSp>
      </p:grpSp>
    </p:spTree>
    <p:extLst>
      <p:ext uri="{BB962C8B-B14F-4D97-AF65-F5344CB8AC3E}">
        <p14:creationId xmlns:p14="http://schemas.microsoft.com/office/powerpoint/2010/main" val="37778950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Server Response Message - Example</a:t>
            </a:r>
          </a:p>
        </p:txBody>
      </p:sp>
      <p:sp>
        <p:nvSpPr>
          <p:cNvPr id="4" name="文本占位符 3">
            <a:extLst>
              <a:ext uri="{FF2B5EF4-FFF2-40B4-BE49-F238E27FC236}">
                <a16:creationId xmlns:a16="http://schemas.microsoft.com/office/drawing/2014/main" xmlns="" id="{FD2C8EA5-4FFE-451C-B649-5295E30F0D86}"/>
              </a:ext>
            </a:extLst>
          </p:cNvPr>
          <p:cNvSpPr>
            <a:spLocks noGrp="1"/>
          </p:cNvSpPr>
          <p:nvPr>
            <p:ph type="body" sz="quarter" idx="10"/>
          </p:nvPr>
        </p:nvSpPr>
        <p:spPr>
          <a:xfrm>
            <a:off x="455612" y="1052514"/>
            <a:ext cx="11293476" cy="507004"/>
          </a:xfrm>
        </p:spPr>
        <p:txBody>
          <a:bodyPr/>
          <a:lstStyle/>
          <a:p>
            <a:r>
              <a:rPr lang="en-US" altLang="zh-CN" sz="1800" dirty="0"/>
              <a:t>The server sends a response to the client, indicating that the authentication is successful.</a:t>
            </a:r>
          </a:p>
        </p:txBody>
      </p:sp>
      <p:grpSp>
        <p:nvGrpSpPr>
          <p:cNvPr id="18" name="组合 17">
            <a:extLst>
              <a:ext uri="{FF2B5EF4-FFF2-40B4-BE49-F238E27FC236}">
                <a16:creationId xmlns:a16="http://schemas.microsoft.com/office/drawing/2014/main" xmlns="" id="{0F3898BE-B659-4522-98DF-4B89D598E59D}"/>
              </a:ext>
            </a:extLst>
          </p:cNvPr>
          <p:cNvGrpSpPr/>
          <p:nvPr/>
        </p:nvGrpSpPr>
        <p:grpSpPr bwMode="gray">
          <a:xfrm>
            <a:off x="845652" y="1601403"/>
            <a:ext cx="10192325" cy="4442300"/>
            <a:chOff x="845652" y="1526972"/>
            <a:chExt cx="10192325" cy="4442300"/>
          </a:xfrm>
        </p:grpSpPr>
        <p:grpSp>
          <p:nvGrpSpPr>
            <p:cNvPr id="14" name="组合 13"/>
            <p:cNvGrpSpPr/>
            <p:nvPr/>
          </p:nvGrpSpPr>
          <p:grpSpPr bwMode="gray">
            <a:xfrm>
              <a:off x="845652" y="1717328"/>
              <a:ext cx="1681980" cy="1982816"/>
              <a:chOff x="680278" y="3935947"/>
              <a:chExt cx="1846834" cy="2177154"/>
            </a:xfrm>
          </p:grpSpPr>
          <p:sp>
            <p:nvSpPr>
              <p:cNvPr id="43" name="文本框 42"/>
              <p:cNvSpPr txBox="1"/>
              <p:nvPr/>
            </p:nvSpPr>
            <p:spPr bwMode="gray">
              <a:xfrm>
                <a:off x="680832" y="4767616"/>
                <a:ext cx="1845725" cy="337943"/>
              </a:xfrm>
              <a:prstGeom prst="rect">
                <a:avLst/>
              </a:prstGeom>
              <a:solidFill>
                <a:srgbClr val="56C4D2"/>
              </a:solidFill>
            </p:spPr>
            <p:txBody>
              <a:bodyPr wrap="square" rtlCol="0">
                <a:spAutoFit/>
              </a:bodyPr>
              <a:lstStyle>
                <a:defPPr>
                  <a:defRPr lang="en-US"/>
                </a:defPPr>
                <a:lvl1pPr marR="0" lvl="0" indent="0" algn="ctr" defTabSz="914400" fontAlgn="auto">
                  <a:lnSpc>
                    <a:spcPct val="100000"/>
                  </a:lnSpc>
                  <a:spcBef>
                    <a:spcPts val="0"/>
                  </a:spcBef>
                  <a:spcAft>
                    <a:spcPts val="0"/>
                  </a:spcAft>
                  <a:buClrTx/>
                  <a:buSzTx/>
                  <a:buFontTx/>
                  <a:buNone/>
                  <a:tabLst/>
                  <a:defRPr kumimoji="0" sz="1400" b="1" i="0" u="none" strike="noStrike" kern="0" cap="none" spc="0" normalizeH="0" baseline="0">
                    <a:ln>
                      <a:noFill/>
                    </a:ln>
                    <a:solidFill>
                      <a:prstClr val="white"/>
                    </a:solidFill>
                    <a:effectLst/>
                    <a:uLnTx/>
                    <a:uFillTx/>
                  </a:defRPr>
                </a:lvl1pPr>
              </a:lstStyle>
              <a:p>
                <a:r>
                  <a:rPr lang="en-US" dirty="0"/>
                  <a:t>Response header</a:t>
                </a:r>
              </a:p>
            </p:txBody>
          </p:sp>
          <p:sp>
            <p:nvSpPr>
              <p:cNvPr id="44" name="文本框 43"/>
              <p:cNvSpPr txBox="1"/>
              <p:nvPr/>
            </p:nvSpPr>
            <p:spPr bwMode="gray">
              <a:xfrm>
                <a:off x="691085" y="5775158"/>
                <a:ext cx="1825222" cy="337943"/>
              </a:xfrm>
              <a:prstGeom prst="rect">
                <a:avLst/>
              </a:prstGeom>
              <a:solidFill>
                <a:srgbClr val="8BC9A0"/>
              </a:solidFill>
            </p:spPr>
            <p:txBody>
              <a:bodyPr wrap="square" rtlCol="0" anchor="ctr">
                <a:spAutoFit/>
              </a:bodyPr>
              <a:lstStyle/>
              <a:p>
                <a:pPr algn="ctr" fontAlgn="ctr"/>
                <a:r>
                  <a:rPr lang="en-US" sz="1400" b="1" dirty="0">
                    <a:solidFill>
                      <a:schemeClr val="bg1"/>
                    </a:solidFill>
                    <a:latin typeface="Huawei Sans" panose="020C0503030203020204" pitchFamily="34" charset="0"/>
                  </a:rPr>
                  <a:t>Response body</a:t>
                </a:r>
              </a:p>
            </p:txBody>
          </p:sp>
          <p:sp>
            <p:nvSpPr>
              <p:cNvPr id="45" name="文本框 44"/>
              <p:cNvSpPr txBox="1"/>
              <p:nvPr/>
            </p:nvSpPr>
            <p:spPr bwMode="gray">
              <a:xfrm>
                <a:off x="680278" y="3935947"/>
                <a:ext cx="1846834" cy="337943"/>
              </a:xfrm>
              <a:prstGeom prst="rect">
                <a:avLst/>
              </a:prstGeom>
              <a:solidFill>
                <a:srgbClr val="EC7061"/>
              </a:solidFill>
            </p:spPr>
            <p:txBody>
              <a:bodyPr wrap="square" rtlCol="0" anchor="ctr">
                <a:spAutoFit/>
              </a:bodyPr>
              <a:lstStyle/>
              <a:p>
                <a:pPr algn="ctr" fontAlgn="ctr"/>
                <a:r>
                  <a:rPr lang="en-US" sz="1400" b="1" dirty="0">
                    <a:solidFill>
                      <a:schemeClr val="bg1"/>
                    </a:solidFill>
                    <a:latin typeface="Huawei Sans" panose="020C0503030203020204" pitchFamily="34" charset="0"/>
                  </a:rPr>
                  <a:t>Status line</a:t>
                </a:r>
              </a:p>
            </p:txBody>
          </p:sp>
          <p:sp>
            <p:nvSpPr>
              <p:cNvPr id="46" name="文本框 45"/>
              <p:cNvSpPr txBox="1"/>
              <p:nvPr/>
            </p:nvSpPr>
            <p:spPr bwMode="gray">
              <a:xfrm>
                <a:off x="680832" y="5347026"/>
                <a:ext cx="1845725" cy="337943"/>
              </a:xfrm>
              <a:prstGeom prst="rect">
                <a:avLst/>
              </a:prstGeom>
              <a:solidFill>
                <a:srgbClr val="F28944"/>
              </a:solidFill>
            </p:spPr>
            <p:txBody>
              <a:bodyPr wrap="square" rtlCol="0" anchor="ctr">
                <a:spAutoFit/>
              </a:bodyPr>
              <a:lstStyle/>
              <a:p>
                <a:pPr algn="ctr" fontAlgn="ctr"/>
                <a:r>
                  <a:rPr lang="en-US" sz="1400" b="1" dirty="0">
                    <a:solidFill>
                      <a:schemeClr val="bg1"/>
                    </a:solidFill>
                    <a:latin typeface="Huawei Sans" panose="020C0503030203020204" pitchFamily="34" charset="0"/>
                  </a:rPr>
                  <a:t>Empty line</a:t>
                </a:r>
              </a:p>
            </p:txBody>
          </p:sp>
        </p:grpSp>
        <p:cxnSp>
          <p:nvCxnSpPr>
            <p:cNvPr id="109" name="肘形连接符 108"/>
            <p:cNvCxnSpPr>
              <a:stCxn id="105" idx="1"/>
              <a:endCxn id="102" idx="1"/>
            </p:cNvCxnSpPr>
            <p:nvPr/>
          </p:nvCxnSpPr>
          <p:spPr bwMode="gray">
            <a:xfrm rot="10800000" flipH="1" flipV="1">
              <a:off x="3508101" y="3508881"/>
              <a:ext cx="19781" cy="2293396"/>
            </a:xfrm>
            <a:prstGeom prst="bentConnector3">
              <a:avLst>
                <a:gd name="adj1" fmla="val -1155654"/>
              </a:avLst>
            </a:prstGeom>
            <a:noFill/>
            <a:ln w="28575" cap="flat" cmpd="sng" algn="ctr">
              <a:solidFill>
                <a:srgbClr val="8BC9A0"/>
              </a:solidFill>
              <a:prstDash val="dash"/>
              <a:miter lim="800000"/>
              <a:tailEnd type="triangle"/>
            </a:ln>
            <a:effectLst/>
          </p:spPr>
        </p:cxnSp>
        <p:sp>
          <p:nvSpPr>
            <p:cNvPr id="5" name="文本框 4">
              <a:extLst>
                <a:ext uri="{FF2B5EF4-FFF2-40B4-BE49-F238E27FC236}">
                  <a16:creationId xmlns:a16="http://schemas.microsoft.com/office/drawing/2014/main" xmlns="" id="{E4E30EB8-DE34-4595-BCF8-67A3852D8F2A}"/>
                </a:ext>
              </a:extLst>
            </p:cNvPr>
            <p:cNvSpPr txBox="1"/>
            <p:nvPr/>
          </p:nvSpPr>
          <p:spPr bwMode="gray">
            <a:xfrm>
              <a:off x="3718269" y="1526972"/>
              <a:ext cx="6279017" cy="2140266"/>
            </a:xfrm>
            <a:prstGeom prst="rect">
              <a:avLst/>
            </a:prstGeom>
            <a:noFill/>
            <a:ln>
              <a:solidFill>
                <a:srgbClr val="56C4D2"/>
              </a:solidFill>
            </a:ln>
          </p:spPr>
          <p:txBody>
            <a:bodyPr wrap="square" rtlCol="0">
              <a:spAutoFit/>
            </a:bodyPr>
            <a:lstStyle>
              <a:defPPr>
                <a:defRPr lang="en-US"/>
              </a:defPPr>
              <a:lvl1pPr marR="0" lvl="0" indent="0" defTabSz="914400" fontAlgn="auto">
                <a:lnSpc>
                  <a:spcPct val="120000"/>
                </a:lnSpc>
                <a:spcBef>
                  <a:spcPts val="0"/>
                </a:spcBef>
                <a:spcAft>
                  <a:spcPts val="0"/>
                </a:spcAft>
                <a:buClrTx/>
                <a:buSzTx/>
                <a:buFontTx/>
                <a:buNone/>
                <a:tabLst/>
                <a:defRPr kumimoji="0" sz="1400" b="1" i="0" u="none" strike="noStrike" kern="0" cap="none" spc="0" normalizeH="0" baseline="0">
                  <a:ln>
                    <a:noFill/>
                  </a:ln>
                  <a:effectLst/>
                  <a:uLnTx/>
                  <a:uFillTx/>
                </a:defRPr>
              </a:lvl1pPr>
            </a:lstStyle>
            <a:p>
              <a:r>
                <a:rPr lang="en-US" dirty="0"/>
                <a:t>HTTP/1.1 200 OK</a:t>
              </a:r>
            </a:p>
            <a:p>
              <a:r>
                <a:rPr lang="en-US" dirty="0"/>
                <a:t>Date: </a:t>
              </a:r>
              <a:r>
                <a:rPr lang="en-US" altLang="zh-CN" dirty="0"/>
                <a:t>DD</a:t>
              </a:r>
              <a:r>
                <a:rPr lang="en-US" dirty="0"/>
                <a:t> </a:t>
              </a:r>
              <a:r>
                <a:rPr lang="en-US" altLang="zh-CN" dirty="0"/>
                <a:t>MM</a:t>
              </a:r>
              <a:r>
                <a:rPr lang="en-US" dirty="0"/>
                <a:t> </a:t>
              </a:r>
              <a:r>
                <a:rPr lang="en-US" altLang="zh-CN" dirty="0"/>
                <a:t>YYYY</a:t>
              </a:r>
              <a:r>
                <a:rPr lang="en-US" dirty="0"/>
                <a:t> </a:t>
              </a:r>
              <a:r>
                <a:rPr lang="en-US" altLang="zh-CN" dirty="0"/>
                <a:t>HH</a:t>
              </a:r>
              <a:r>
                <a:rPr lang="en-US" dirty="0"/>
                <a:t>:</a:t>
              </a:r>
              <a:r>
                <a:rPr lang="en-US" altLang="zh-CN" dirty="0"/>
                <a:t>MM</a:t>
              </a:r>
              <a:r>
                <a:rPr lang="en-US" dirty="0"/>
                <a:t>:</a:t>
              </a:r>
              <a:r>
                <a:rPr lang="en-US" altLang="zh-CN" dirty="0"/>
                <a:t>SS</a:t>
              </a:r>
              <a:r>
                <a:rPr lang="en-US" dirty="0"/>
                <a:t> </a:t>
              </a:r>
              <a:r>
                <a:rPr lang="en-US" altLang="zh-CN" dirty="0"/>
                <a:t>Time zone</a:t>
              </a:r>
              <a:endParaRPr lang="en-US" dirty="0"/>
            </a:p>
            <a:p>
              <a:r>
                <a:rPr lang="en-US" dirty="0"/>
                <a:t>Content-Encoding: </a:t>
              </a:r>
              <a:r>
                <a:rPr lang="en-US" b="0" dirty="0"/>
                <a:t>gzip, deflate, br</a:t>
              </a:r>
            </a:p>
            <a:p>
              <a:r>
                <a:rPr lang="en-US" dirty="0"/>
                <a:t>Accept-Language: </a:t>
              </a:r>
              <a:r>
                <a:rPr lang="en-US" b="0" dirty="0"/>
                <a:t>zh-CN,zh;q=0.9</a:t>
              </a:r>
            </a:p>
            <a:p>
              <a:r>
                <a:rPr lang="en-US" dirty="0"/>
                <a:t>Content-Type: </a:t>
              </a:r>
              <a:r>
                <a:rPr lang="en-US" b="0" dirty="0"/>
                <a:t>text/html</a:t>
              </a:r>
            </a:p>
            <a:p>
              <a:r>
                <a:rPr lang="en-US" dirty="0"/>
                <a:t>Connection: </a:t>
              </a:r>
              <a:r>
                <a:rPr lang="en-US" b="0" dirty="0"/>
                <a:t>keep-alive</a:t>
              </a:r>
            </a:p>
            <a:p>
              <a:endParaRPr lang="en-US" altLang="zh-CN" b="0" dirty="0"/>
            </a:p>
            <a:p>
              <a:r>
                <a:rPr lang="en-US" b="0" dirty="0"/>
                <a:t>Login succeeded</a:t>
              </a:r>
            </a:p>
          </p:txBody>
        </p:sp>
        <p:sp>
          <p:nvSpPr>
            <p:cNvPr id="98" name="AutoShape 35"/>
            <p:cNvSpPr>
              <a:spLocks/>
            </p:cNvSpPr>
            <p:nvPr/>
          </p:nvSpPr>
          <p:spPr bwMode="gray">
            <a:xfrm>
              <a:off x="3493835" y="1991964"/>
              <a:ext cx="218282" cy="1041052"/>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99" name="AutoShape 35"/>
            <p:cNvSpPr>
              <a:spLocks/>
            </p:cNvSpPr>
            <p:nvPr/>
          </p:nvSpPr>
          <p:spPr bwMode="gray">
            <a:xfrm>
              <a:off x="3512027" y="1619692"/>
              <a:ext cx="200141" cy="237667"/>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00" name="AutoShape 35"/>
            <p:cNvSpPr>
              <a:spLocks/>
            </p:cNvSpPr>
            <p:nvPr/>
          </p:nvSpPr>
          <p:spPr bwMode="gray">
            <a:xfrm>
              <a:off x="3497561" y="3114216"/>
              <a:ext cx="200141" cy="237667"/>
            </a:xfrm>
            <a:prstGeom prst="leftBrace">
              <a:avLst>
                <a:gd name="adj1" fmla="val 112010"/>
                <a:gd name="adj2" fmla="val 50000"/>
              </a:avLst>
            </a:prstGeom>
            <a:noFill/>
            <a:ln w="19050">
              <a:solidFill>
                <a:srgbClr val="F28944"/>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01" name="AutoShape 35"/>
            <p:cNvSpPr>
              <a:spLocks/>
            </p:cNvSpPr>
            <p:nvPr/>
          </p:nvSpPr>
          <p:spPr bwMode="gray">
            <a:xfrm>
              <a:off x="3533080" y="4322606"/>
              <a:ext cx="189747" cy="763823"/>
            </a:xfrm>
            <a:prstGeom prst="leftBrace">
              <a:avLst>
                <a:gd name="adj1" fmla="val 112010"/>
                <a:gd name="adj2" fmla="val 50000"/>
              </a:avLst>
            </a:prstGeom>
            <a:noFill/>
            <a:ln w="19050">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02" name="AutoShape 35"/>
            <p:cNvSpPr>
              <a:spLocks/>
            </p:cNvSpPr>
            <p:nvPr/>
          </p:nvSpPr>
          <p:spPr bwMode="gray">
            <a:xfrm>
              <a:off x="3527883" y="5683443"/>
              <a:ext cx="200141" cy="237667"/>
            </a:xfrm>
            <a:prstGeom prst="leftBrace">
              <a:avLst>
                <a:gd name="adj1" fmla="val 112010"/>
                <a:gd name="adj2" fmla="val 50000"/>
              </a:avLst>
            </a:prstGeom>
            <a:noFill/>
            <a:ln w="19050">
              <a:solidFill>
                <a:srgbClr val="8BC9A0"/>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03" name="AutoShape 35"/>
            <p:cNvSpPr>
              <a:spLocks/>
            </p:cNvSpPr>
            <p:nvPr/>
          </p:nvSpPr>
          <p:spPr bwMode="gray">
            <a:xfrm>
              <a:off x="3518950" y="5282072"/>
              <a:ext cx="200141" cy="237667"/>
            </a:xfrm>
            <a:prstGeom prst="leftBrace">
              <a:avLst>
                <a:gd name="adj1" fmla="val 112010"/>
                <a:gd name="adj2" fmla="val 50000"/>
              </a:avLst>
            </a:prstGeom>
            <a:noFill/>
            <a:ln w="19050">
              <a:solidFill>
                <a:srgbClr val="F28944"/>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04" name="AutoShape 35"/>
            <p:cNvSpPr>
              <a:spLocks/>
            </p:cNvSpPr>
            <p:nvPr/>
          </p:nvSpPr>
          <p:spPr bwMode="gray">
            <a:xfrm>
              <a:off x="3527883" y="3871758"/>
              <a:ext cx="200141" cy="237667"/>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sp>
          <p:nvSpPr>
            <p:cNvPr id="105" name="AutoShape 35"/>
            <p:cNvSpPr>
              <a:spLocks/>
            </p:cNvSpPr>
            <p:nvPr/>
          </p:nvSpPr>
          <p:spPr bwMode="gray">
            <a:xfrm>
              <a:off x="3508102" y="3390047"/>
              <a:ext cx="200141" cy="237667"/>
            </a:xfrm>
            <a:prstGeom prst="leftBrace">
              <a:avLst>
                <a:gd name="adj1" fmla="val 112010"/>
                <a:gd name="adj2" fmla="val 50000"/>
              </a:avLst>
            </a:prstGeom>
            <a:noFill/>
            <a:ln w="19050">
              <a:solidFill>
                <a:srgbClr val="8BC9A0"/>
              </a:solidFill>
              <a:round/>
              <a:headEnd/>
              <a:tailEnd/>
            </a:ln>
            <a:extLst>
              <a:ext uri="{909E8E84-426E-40DD-AFC4-6F175D3DCCD1}">
                <a14:hiddenFill xmlns:a14="http://schemas.microsoft.com/office/drawing/2010/main">
                  <a:solidFill>
                    <a:srgbClr val="FFFFFF"/>
                  </a:solidFill>
                </a14:hiddenFill>
              </a:ext>
            </a:extLst>
          </p:spPr>
          <p:txBody>
            <a:bodyPr wrap="none" lIns="36000" rIns="36000" anchor="ctr" anchorCtr="0"/>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endParaRPr lang="en-US" altLang="zh-CN" sz="1200" dirty="0">
                <a:latin typeface="Huawei Sans" panose="020C0503030203020204" pitchFamily="34" charset="0"/>
                <a:ea typeface="+mn-ea"/>
              </a:endParaRPr>
            </a:p>
          </p:txBody>
        </p:sp>
        <p:cxnSp>
          <p:nvCxnSpPr>
            <p:cNvPr id="108" name="肘形连接符 107"/>
            <p:cNvCxnSpPr>
              <a:stCxn id="100" idx="1"/>
              <a:endCxn id="103" idx="1"/>
            </p:cNvCxnSpPr>
            <p:nvPr/>
          </p:nvCxnSpPr>
          <p:spPr bwMode="gray">
            <a:xfrm rot="10800000" flipH="1" flipV="1">
              <a:off x="3497560" y="3233050"/>
              <a:ext cx="21389" cy="2167856"/>
            </a:xfrm>
            <a:prstGeom prst="bentConnector3">
              <a:avLst>
                <a:gd name="adj1" fmla="val -1809790"/>
              </a:avLst>
            </a:prstGeom>
            <a:noFill/>
            <a:ln w="19050" cap="flat" cmpd="sng" algn="ctr">
              <a:solidFill>
                <a:srgbClr val="F28944"/>
              </a:solidFill>
              <a:prstDash val="sysDash"/>
              <a:miter lim="800000"/>
              <a:tailEnd type="triangle"/>
            </a:ln>
            <a:effectLst/>
          </p:spPr>
        </p:cxnSp>
        <p:cxnSp>
          <p:nvCxnSpPr>
            <p:cNvPr id="107" name="肘形连接符 106"/>
            <p:cNvCxnSpPr>
              <a:stCxn id="98" idx="1"/>
              <a:endCxn id="101" idx="1"/>
            </p:cNvCxnSpPr>
            <p:nvPr/>
          </p:nvCxnSpPr>
          <p:spPr bwMode="gray">
            <a:xfrm rot="10800000" flipH="1" flipV="1">
              <a:off x="3493834" y="2512490"/>
              <a:ext cx="39245" cy="2192028"/>
            </a:xfrm>
            <a:prstGeom prst="bentConnector3">
              <a:avLst>
                <a:gd name="adj1" fmla="val -1359154"/>
              </a:avLst>
            </a:prstGeom>
            <a:noFill/>
            <a:ln w="12700" cap="flat" cmpd="sng" algn="ctr">
              <a:solidFill>
                <a:srgbClr val="56C4D2"/>
              </a:solidFill>
              <a:prstDash val="sysDot"/>
              <a:miter lim="800000"/>
              <a:tailEnd type="triangle"/>
            </a:ln>
            <a:effectLst/>
          </p:spPr>
        </p:cxnSp>
        <p:cxnSp>
          <p:nvCxnSpPr>
            <p:cNvPr id="106" name="肘形连接符 105"/>
            <p:cNvCxnSpPr>
              <a:cxnSpLocks/>
              <a:stCxn id="99" idx="1"/>
              <a:endCxn id="104" idx="1"/>
            </p:cNvCxnSpPr>
            <p:nvPr/>
          </p:nvCxnSpPr>
          <p:spPr bwMode="gray">
            <a:xfrm rot="10800000" flipH="1" flipV="1">
              <a:off x="3512027" y="1738526"/>
              <a:ext cx="15856" cy="2252066"/>
            </a:xfrm>
            <a:prstGeom prst="bentConnector3">
              <a:avLst>
                <a:gd name="adj1" fmla="val -4824975"/>
              </a:avLst>
            </a:prstGeom>
            <a:noFill/>
            <a:ln w="12700" cap="flat" cmpd="sng" algn="ctr">
              <a:solidFill>
                <a:srgbClr val="EC7061"/>
              </a:solidFill>
              <a:prstDash val="solid"/>
              <a:miter lim="800000"/>
              <a:tailEnd type="triangle"/>
            </a:ln>
            <a:effectLst/>
          </p:spPr>
        </p:cxnSp>
        <p:grpSp>
          <p:nvGrpSpPr>
            <p:cNvPr id="6" name="组合 5">
              <a:extLst>
                <a:ext uri="{FF2B5EF4-FFF2-40B4-BE49-F238E27FC236}">
                  <a16:creationId xmlns:a16="http://schemas.microsoft.com/office/drawing/2014/main" xmlns="" id="{CE1D5EE3-A600-4A76-91B8-9D7CD94645D8}"/>
                </a:ext>
              </a:extLst>
            </p:cNvPr>
            <p:cNvGrpSpPr/>
            <p:nvPr/>
          </p:nvGrpSpPr>
          <p:grpSpPr bwMode="gray">
            <a:xfrm>
              <a:off x="3754090" y="3808182"/>
              <a:ext cx="7283887" cy="2161090"/>
              <a:chOff x="4052619" y="3655617"/>
              <a:chExt cx="7283887" cy="2161090"/>
            </a:xfrm>
          </p:grpSpPr>
          <p:sp>
            <p:nvSpPr>
              <p:cNvPr id="62" name="矩形 61">
                <a:extLst>
                  <a:ext uri="{FF2B5EF4-FFF2-40B4-BE49-F238E27FC236}">
                    <a16:creationId xmlns:a16="http://schemas.microsoft.com/office/drawing/2014/main" xmlns="" id="{5690E108-768A-4700-9C93-6D023B49799F}"/>
                  </a:ext>
                </a:extLst>
              </p:cNvPr>
              <p:cNvSpPr/>
              <p:nvPr/>
            </p:nvSpPr>
            <p:spPr bwMode="gray">
              <a:xfrm>
                <a:off x="4052619" y="5456707"/>
                <a:ext cx="604080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kern="0" dirty="0">
                    <a:solidFill>
                      <a:srgbClr val="8BC9A0">
                        <a:lumMod val="75000"/>
                      </a:srgbClr>
                    </a:solidFill>
                  </a:rPr>
                  <a:t>Data</a:t>
                </a:r>
                <a:endParaRPr lang="zh-CN" altLang="en-US" sz="1200" kern="0" dirty="0">
                  <a:solidFill>
                    <a:srgbClr val="8BC9A0">
                      <a:lumMod val="75000"/>
                    </a:srgbClr>
                  </a:solidFill>
                </a:endParaRPr>
              </a:p>
            </p:txBody>
          </p:sp>
          <p:grpSp>
            <p:nvGrpSpPr>
              <p:cNvPr id="63" name="组合 62">
                <a:extLst>
                  <a:ext uri="{FF2B5EF4-FFF2-40B4-BE49-F238E27FC236}">
                    <a16:creationId xmlns:a16="http://schemas.microsoft.com/office/drawing/2014/main" xmlns="" id="{F5F21E67-9077-412B-8547-140DEBFCF61B}"/>
                  </a:ext>
                </a:extLst>
              </p:cNvPr>
              <p:cNvGrpSpPr/>
              <p:nvPr/>
            </p:nvGrpSpPr>
            <p:grpSpPr bwMode="gray">
              <a:xfrm>
                <a:off x="4053089" y="5096973"/>
                <a:ext cx="1835942" cy="360000"/>
                <a:chOff x="3287894" y="4537750"/>
                <a:chExt cx="1835942" cy="360000"/>
              </a:xfrm>
            </p:grpSpPr>
            <p:sp>
              <p:nvSpPr>
                <p:cNvPr id="115" name="矩形 114">
                  <a:extLst>
                    <a:ext uri="{FF2B5EF4-FFF2-40B4-BE49-F238E27FC236}">
                      <a16:creationId xmlns:a16="http://schemas.microsoft.com/office/drawing/2014/main" xmlns="" id="{9B54DAAA-0E31-4067-B3A5-2AAF9D72B955}"/>
                    </a:ext>
                  </a:extLst>
                </p:cNvPr>
                <p:cNvSpPr/>
                <p:nvPr/>
              </p:nvSpPr>
              <p:spPr bwMode="gray">
                <a:xfrm>
                  <a:off x="3287894" y="4537750"/>
                  <a:ext cx="1006441"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kern="0" dirty="0">
                      <a:solidFill>
                        <a:srgbClr val="F28944"/>
                      </a:solidFill>
                      <a:latin typeface="Huawei Sans"/>
                      <a:ea typeface="方正兰亭黑简体"/>
                    </a:rPr>
                    <a:t>Carriage return</a:t>
                  </a:r>
                </a:p>
              </p:txBody>
            </p:sp>
            <p:sp>
              <p:nvSpPr>
                <p:cNvPr id="116" name="矩形 115">
                  <a:extLst>
                    <a:ext uri="{FF2B5EF4-FFF2-40B4-BE49-F238E27FC236}">
                      <a16:creationId xmlns:a16="http://schemas.microsoft.com/office/drawing/2014/main" xmlns="" id="{92C3B49C-3AE1-4C1C-9725-33C801B050B3}"/>
                    </a:ext>
                  </a:extLst>
                </p:cNvPr>
                <p:cNvSpPr/>
                <p:nvPr/>
              </p:nvSpPr>
              <p:spPr bwMode="gray">
                <a:xfrm>
                  <a:off x="4293357" y="4537750"/>
                  <a:ext cx="830479"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kern="0" dirty="0">
                      <a:solidFill>
                        <a:srgbClr val="F28944"/>
                      </a:solidFill>
                      <a:latin typeface="Huawei Sans"/>
                      <a:ea typeface="方正兰亭黑简体"/>
                    </a:rPr>
                    <a:t>Linefeed</a:t>
                  </a:r>
                </a:p>
              </p:txBody>
            </p:sp>
          </p:grpSp>
          <p:grpSp>
            <p:nvGrpSpPr>
              <p:cNvPr id="86" name="组合 85">
                <a:extLst>
                  <a:ext uri="{FF2B5EF4-FFF2-40B4-BE49-F238E27FC236}">
                    <a16:creationId xmlns:a16="http://schemas.microsoft.com/office/drawing/2014/main" xmlns="" id="{B5A5C210-B7FB-48F8-8F94-6BCAB427E1BD}"/>
                  </a:ext>
                </a:extLst>
              </p:cNvPr>
              <p:cNvGrpSpPr/>
              <p:nvPr/>
            </p:nvGrpSpPr>
            <p:grpSpPr bwMode="gray">
              <a:xfrm>
                <a:off x="4053909" y="4017501"/>
                <a:ext cx="6039510" cy="360000"/>
                <a:chOff x="3452112" y="2852896"/>
                <a:chExt cx="6039510" cy="360000"/>
              </a:xfrm>
            </p:grpSpPr>
            <p:sp>
              <p:nvSpPr>
                <p:cNvPr id="112" name="矩形 111">
                  <a:extLst>
                    <a:ext uri="{FF2B5EF4-FFF2-40B4-BE49-F238E27FC236}">
                      <a16:creationId xmlns:a16="http://schemas.microsoft.com/office/drawing/2014/main" xmlns="" id="{2472D154-81AF-4FF2-BE7D-2ABD850063DB}"/>
                    </a:ext>
                  </a:extLst>
                </p:cNvPr>
                <p:cNvSpPr/>
                <p:nvPr/>
              </p:nvSpPr>
              <p:spPr bwMode="gray">
                <a:xfrm>
                  <a:off x="3452112" y="2852896"/>
                  <a:ext cx="409223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113" name="矩形 112">
                  <a:extLst>
                    <a:ext uri="{FF2B5EF4-FFF2-40B4-BE49-F238E27FC236}">
                      <a16:creationId xmlns:a16="http://schemas.microsoft.com/office/drawing/2014/main" xmlns="" id="{F4747DE2-B9CD-4AE8-9D4E-3CE231A673F7}"/>
                    </a:ext>
                  </a:extLst>
                </p:cNvPr>
                <p:cNvSpPr/>
                <p:nvPr/>
              </p:nvSpPr>
              <p:spPr bwMode="gray">
                <a:xfrm>
                  <a:off x="7543404" y="2852896"/>
                  <a:ext cx="102139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114" name="矩形 113">
                  <a:extLst>
                    <a:ext uri="{FF2B5EF4-FFF2-40B4-BE49-F238E27FC236}">
                      <a16:creationId xmlns:a16="http://schemas.microsoft.com/office/drawing/2014/main" xmlns="" id="{F431110D-5598-44DF-BB52-17327354DE90}"/>
                    </a:ext>
                  </a:extLst>
                </p:cNvPr>
                <p:cNvSpPr/>
                <p:nvPr/>
              </p:nvSpPr>
              <p:spPr bwMode="gray">
                <a:xfrm>
                  <a:off x="8566452" y="2852896"/>
                  <a:ext cx="92517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nvGrpSpPr>
              <p:cNvPr id="87" name="组合 86">
                <a:extLst>
                  <a:ext uri="{FF2B5EF4-FFF2-40B4-BE49-F238E27FC236}">
                    <a16:creationId xmlns:a16="http://schemas.microsoft.com/office/drawing/2014/main" xmlns="" id="{F88C8196-0540-4521-809C-10104A1AA376}"/>
                  </a:ext>
                </a:extLst>
              </p:cNvPr>
              <p:cNvGrpSpPr/>
              <p:nvPr/>
            </p:nvGrpSpPr>
            <p:grpSpPr bwMode="gray">
              <a:xfrm>
                <a:off x="4053909" y="4737036"/>
                <a:ext cx="6040690" cy="360000"/>
                <a:chOff x="3299310" y="4138837"/>
                <a:chExt cx="6036972" cy="360000"/>
              </a:xfrm>
            </p:grpSpPr>
            <p:sp>
              <p:nvSpPr>
                <p:cNvPr id="97" name="矩形 96">
                  <a:extLst>
                    <a:ext uri="{FF2B5EF4-FFF2-40B4-BE49-F238E27FC236}">
                      <a16:creationId xmlns:a16="http://schemas.microsoft.com/office/drawing/2014/main" xmlns="" id="{40A15F90-18D3-4BC1-90E7-0265D0724A43}"/>
                    </a:ext>
                  </a:extLst>
                </p:cNvPr>
                <p:cNvSpPr/>
                <p:nvPr/>
              </p:nvSpPr>
              <p:spPr bwMode="gray">
                <a:xfrm>
                  <a:off x="3299310" y="4138837"/>
                  <a:ext cx="4097951"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Header field name:Value</a:t>
                  </a:r>
                </a:p>
              </p:txBody>
            </p:sp>
            <p:sp>
              <p:nvSpPr>
                <p:cNvPr id="110" name="矩形 109">
                  <a:extLst>
                    <a:ext uri="{FF2B5EF4-FFF2-40B4-BE49-F238E27FC236}">
                      <a16:creationId xmlns:a16="http://schemas.microsoft.com/office/drawing/2014/main" xmlns="" id="{D805C983-B99A-418A-A779-A474426F8EEF}"/>
                    </a:ext>
                  </a:extLst>
                </p:cNvPr>
                <p:cNvSpPr/>
                <p:nvPr/>
              </p:nvSpPr>
              <p:spPr bwMode="gray">
                <a:xfrm>
                  <a:off x="7392285" y="4138837"/>
                  <a:ext cx="102139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111" name="矩形 110">
                  <a:extLst>
                    <a:ext uri="{FF2B5EF4-FFF2-40B4-BE49-F238E27FC236}">
                      <a16:creationId xmlns:a16="http://schemas.microsoft.com/office/drawing/2014/main" xmlns="" id="{A2D77705-4673-4979-B07D-F0AE10B20A17}"/>
                    </a:ext>
                  </a:extLst>
                </p:cNvPr>
                <p:cNvSpPr/>
                <p:nvPr/>
              </p:nvSpPr>
              <p:spPr bwMode="gray">
                <a:xfrm>
                  <a:off x="8416827" y="4138837"/>
                  <a:ext cx="91945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sp>
            <p:nvSpPr>
              <p:cNvPr id="88" name="矩形 87">
                <a:extLst>
                  <a:ext uri="{FF2B5EF4-FFF2-40B4-BE49-F238E27FC236}">
                    <a16:creationId xmlns:a16="http://schemas.microsoft.com/office/drawing/2014/main" xmlns="" id="{0333D223-B243-42F5-847D-02377FB9F6EB}"/>
                  </a:ext>
                </a:extLst>
              </p:cNvPr>
              <p:cNvSpPr/>
              <p:nvPr/>
            </p:nvSpPr>
            <p:spPr bwMode="gray">
              <a:xfrm>
                <a:off x="4053910" y="4377209"/>
                <a:ext cx="603951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t>
                </a:r>
                <a:endParaRPr lang="en-US" sz="1200" dirty="0">
                  <a:solidFill>
                    <a:schemeClr val="tx1"/>
                  </a:solidFill>
                </a:endParaRPr>
              </a:p>
            </p:txBody>
          </p:sp>
          <p:grpSp>
            <p:nvGrpSpPr>
              <p:cNvPr id="89" name="组合 88">
                <a:extLst>
                  <a:ext uri="{FF2B5EF4-FFF2-40B4-BE49-F238E27FC236}">
                    <a16:creationId xmlns:a16="http://schemas.microsoft.com/office/drawing/2014/main" xmlns="" id="{E7493E4E-1988-4AC8-B8A6-470E126DD07C}"/>
                  </a:ext>
                </a:extLst>
              </p:cNvPr>
              <p:cNvGrpSpPr/>
              <p:nvPr/>
            </p:nvGrpSpPr>
            <p:grpSpPr bwMode="gray">
              <a:xfrm>
                <a:off x="4053909" y="3655617"/>
                <a:ext cx="7282597" cy="360000"/>
                <a:chOff x="3386092" y="2159274"/>
                <a:chExt cx="7282597" cy="360000"/>
              </a:xfrm>
            </p:grpSpPr>
            <p:sp>
              <p:nvSpPr>
                <p:cNvPr id="90" name="矩形 89">
                  <a:extLst>
                    <a:ext uri="{FF2B5EF4-FFF2-40B4-BE49-F238E27FC236}">
                      <a16:creationId xmlns:a16="http://schemas.microsoft.com/office/drawing/2014/main" xmlns="" id="{4FD09B0D-53AC-4BE5-B205-0CCC81B559E4}"/>
                    </a:ext>
                  </a:extLst>
                </p:cNvPr>
                <p:cNvSpPr/>
                <p:nvPr/>
              </p:nvSpPr>
              <p:spPr bwMode="gray">
                <a:xfrm>
                  <a:off x="3386092" y="2159274"/>
                  <a:ext cx="126000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Protocol version</a:t>
                  </a:r>
                </a:p>
              </p:txBody>
            </p:sp>
            <p:sp>
              <p:nvSpPr>
                <p:cNvPr id="91" name="矩形 90">
                  <a:extLst>
                    <a:ext uri="{FF2B5EF4-FFF2-40B4-BE49-F238E27FC236}">
                      <a16:creationId xmlns:a16="http://schemas.microsoft.com/office/drawing/2014/main" xmlns="" id="{14EA8186-B1F7-4642-AC4E-D71853C6B227}"/>
                    </a:ext>
                  </a:extLst>
                </p:cNvPr>
                <p:cNvSpPr/>
                <p:nvPr/>
              </p:nvSpPr>
              <p:spPr bwMode="gray">
                <a:xfrm>
                  <a:off x="7361140" y="2159274"/>
                  <a:ext cx="1464506"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Reason phrase</a:t>
                  </a:r>
                </a:p>
              </p:txBody>
            </p:sp>
            <p:sp>
              <p:nvSpPr>
                <p:cNvPr id="92" name="矩形 91">
                  <a:extLst>
                    <a:ext uri="{FF2B5EF4-FFF2-40B4-BE49-F238E27FC236}">
                      <a16:creationId xmlns:a16="http://schemas.microsoft.com/office/drawing/2014/main" xmlns="" id="{3010736D-3AF6-48E0-9151-91183E158E30}"/>
                    </a:ext>
                  </a:extLst>
                </p:cNvPr>
                <p:cNvSpPr/>
                <p:nvPr/>
              </p:nvSpPr>
              <p:spPr bwMode="gray">
                <a:xfrm>
                  <a:off x="4625076" y="2159274"/>
                  <a:ext cx="781917"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93" name="矩形 92">
                  <a:extLst>
                    <a:ext uri="{FF2B5EF4-FFF2-40B4-BE49-F238E27FC236}">
                      <a16:creationId xmlns:a16="http://schemas.microsoft.com/office/drawing/2014/main" xmlns="" id="{97D4370B-5E72-41B7-A20B-022F36282F5B}"/>
                    </a:ext>
                  </a:extLst>
                </p:cNvPr>
                <p:cNvSpPr/>
                <p:nvPr/>
              </p:nvSpPr>
              <p:spPr bwMode="gray">
                <a:xfrm>
                  <a:off x="8710671" y="2159274"/>
                  <a:ext cx="1044542"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Carriage return</a:t>
                  </a:r>
                </a:p>
              </p:txBody>
            </p:sp>
            <p:sp>
              <p:nvSpPr>
                <p:cNvPr id="94" name="矩形 93">
                  <a:extLst>
                    <a:ext uri="{FF2B5EF4-FFF2-40B4-BE49-F238E27FC236}">
                      <a16:creationId xmlns:a16="http://schemas.microsoft.com/office/drawing/2014/main" xmlns="" id="{CF54F432-59B5-4A8F-AB85-F176F711D58E}"/>
                    </a:ext>
                  </a:extLst>
                </p:cNvPr>
                <p:cNvSpPr/>
                <p:nvPr/>
              </p:nvSpPr>
              <p:spPr bwMode="gray">
                <a:xfrm>
                  <a:off x="5410425" y="2159274"/>
                  <a:ext cx="1184720"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rPr>
                    <a:t>Status code</a:t>
                  </a:r>
                </a:p>
              </p:txBody>
            </p:sp>
            <p:sp>
              <p:nvSpPr>
                <p:cNvPr id="95" name="矩形 94">
                  <a:extLst>
                    <a:ext uri="{FF2B5EF4-FFF2-40B4-BE49-F238E27FC236}">
                      <a16:creationId xmlns:a16="http://schemas.microsoft.com/office/drawing/2014/main" xmlns="" id="{B000A74A-41A7-42DD-A7BA-16AA33930C3E}"/>
                    </a:ext>
                  </a:extLst>
                </p:cNvPr>
                <p:cNvSpPr/>
                <p:nvPr/>
              </p:nvSpPr>
              <p:spPr bwMode="gray">
                <a:xfrm>
                  <a:off x="6598955" y="2159274"/>
                  <a:ext cx="768635"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Space</a:t>
                  </a:r>
                </a:p>
              </p:txBody>
            </p:sp>
            <p:sp>
              <p:nvSpPr>
                <p:cNvPr id="96" name="矩形 95">
                  <a:extLst>
                    <a:ext uri="{FF2B5EF4-FFF2-40B4-BE49-F238E27FC236}">
                      <a16:creationId xmlns:a16="http://schemas.microsoft.com/office/drawing/2014/main" xmlns="" id="{029BCE12-4354-4F6C-8CED-C09CD3D253F0}"/>
                    </a:ext>
                  </a:extLst>
                </p:cNvPr>
                <p:cNvSpPr/>
                <p:nvPr/>
              </p:nvSpPr>
              <p:spPr bwMode="gray">
                <a:xfrm>
                  <a:off x="9755213" y="2159274"/>
                  <a:ext cx="913476" cy="360000"/>
                </a:xfrm>
                <a:prstGeom prst="rect">
                  <a:avLst/>
                </a:prstGeom>
                <a:solidFill>
                  <a:srgbClr val="FFFFFF"/>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Linefeed</a:t>
                  </a:r>
                </a:p>
              </p:txBody>
            </p:sp>
          </p:grpSp>
        </p:grpSp>
      </p:grpSp>
    </p:spTree>
    <p:extLst>
      <p:ext uri="{BB962C8B-B14F-4D97-AF65-F5344CB8AC3E}">
        <p14:creationId xmlns:p14="http://schemas.microsoft.com/office/powerpoint/2010/main" val="15904725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SDN Overview</a:t>
            </a:r>
            <a:endParaRPr lang="en-US"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REST and RESTful</a:t>
            </a:r>
          </a:p>
          <a:p>
            <a:r>
              <a:rPr lang="en-US" b="1" dirty="0">
                <a:sym typeface="Huawei Sans" panose="020C0503030203020204" pitchFamily="34" charset="0"/>
              </a:rPr>
              <a:t>Working Principle of HTTP</a:t>
            </a:r>
          </a:p>
          <a:p>
            <a:pPr lvl="1"/>
            <a:r>
              <a:rPr lang="en-US" dirty="0">
                <a:solidFill>
                  <a:schemeClr val="bg1">
                    <a:lumMod val="50000"/>
                  </a:schemeClr>
                </a:solidFill>
                <a:sym typeface="Huawei Sans" panose="020C0503030203020204" pitchFamily="34" charset="0"/>
              </a:rPr>
              <a:t>Overview of HTTP</a:t>
            </a:r>
          </a:p>
          <a:p>
            <a:pPr lvl="1"/>
            <a:r>
              <a:rPr lang="en-US" dirty="0">
                <a:solidFill>
                  <a:schemeClr val="bg1">
                    <a:lumMod val="50000"/>
                  </a:schemeClr>
                </a:solidFill>
                <a:sym typeface="Huawei Sans" panose="020C0503030203020204" pitchFamily="34" charset="0"/>
              </a:rPr>
              <a:t>HTTP/1.1</a:t>
            </a:r>
          </a:p>
          <a:p>
            <a:pPr lvl="1">
              <a:buSzPct val="60000"/>
              <a:buFont typeface="Wingdings" panose="05000000000000000000" pitchFamily="2" charset="2"/>
              <a:buChar char="n"/>
            </a:pPr>
            <a:r>
              <a:rPr lang="en-US" dirty="0">
                <a:sym typeface="Huawei Sans" panose="020C0503030203020204" pitchFamily="34" charset="0"/>
              </a:rPr>
              <a:t>HTTPS and HTTP/2</a:t>
            </a:r>
          </a:p>
          <a:p>
            <a:r>
              <a:rPr lang="en-US" dirty="0">
                <a:solidFill>
                  <a:schemeClr val="bg1">
                    <a:lumMod val="50000"/>
                  </a:schemeClr>
                </a:solidFill>
                <a:sym typeface="Huawei Sans" panose="020C0503030203020204" pitchFamily="34" charset="0"/>
              </a:rPr>
              <a:t>Practices in Invoking RESTful APIs</a:t>
            </a:r>
          </a:p>
        </p:txBody>
      </p:sp>
    </p:spTree>
    <p:extLst>
      <p:ext uri="{BB962C8B-B14F-4D97-AF65-F5344CB8AC3E}">
        <p14:creationId xmlns:p14="http://schemas.microsoft.com/office/powerpoint/2010/main" val="37722548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Overview of HTTPS</a:t>
            </a:r>
            <a:endParaRPr lang="en-US" dirty="0"/>
          </a:p>
        </p:txBody>
      </p:sp>
      <p:sp>
        <p:nvSpPr>
          <p:cNvPr id="5" name="文本占位符 4">
            <a:extLst>
              <a:ext uri="{FF2B5EF4-FFF2-40B4-BE49-F238E27FC236}">
                <a16:creationId xmlns:a16="http://schemas.microsoft.com/office/drawing/2014/main" xmlns="" id="{F6A8522E-B64F-409A-84D2-46BBA41E5DBD}"/>
              </a:ext>
            </a:extLst>
          </p:cNvPr>
          <p:cNvSpPr>
            <a:spLocks noGrp="1"/>
          </p:cNvSpPr>
          <p:nvPr>
            <p:ph type="body" sz="quarter" idx="10"/>
          </p:nvPr>
        </p:nvSpPr>
        <p:spPr bwMode="gray">
          <a:xfrm>
            <a:off x="455612" y="1052514"/>
            <a:ext cx="11293476" cy="971129"/>
          </a:xfrm>
        </p:spPr>
        <p:txBody>
          <a:bodyPr/>
          <a:lstStyle/>
          <a:p>
            <a:r>
              <a:rPr lang="en-US" altLang="zh-CN" sz="1800" dirty="0"/>
              <a:t>Based on HTTP, Hypertext Transfer Protocol over Secure Sockets Layer (HTTPS) uses SSL/TLS for encryption, enhancing security.</a:t>
            </a:r>
            <a:endParaRPr lang="zh-CN" altLang="en-US" sz="1800" dirty="0"/>
          </a:p>
        </p:txBody>
      </p:sp>
      <p:sp>
        <p:nvSpPr>
          <p:cNvPr id="17" name="文本框 16"/>
          <p:cNvSpPr txBox="1"/>
          <p:nvPr/>
        </p:nvSpPr>
        <p:spPr bwMode="gray">
          <a:xfrm>
            <a:off x="4652856" y="2302937"/>
            <a:ext cx="2560320" cy="369332"/>
          </a:xfrm>
          <a:prstGeom prst="rect">
            <a:avLst/>
          </a:prstGeom>
          <a:noFill/>
        </p:spPr>
        <p:txBody>
          <a:bodyPr wrap="square" rtlCol="0">
            <a:spAutoFit/>
          </a:bodyPr>
          <a:lstStyle/>
          <a:p>
            <a:pPr fontAlgn="ctr"/>
            <a:r>
              <a:rPr lang="en-US" b="1" dirty="0">
                <a:latin typeface="Huawei Sans" panose="020C0503030203020204" pitchFamily="34" charset="0"/>
              </a:rPr>
              <a:t>HTTP    vs.    HTTPS</a:t>
            </a:r>
          </a:p>
        </p:txBody>
      </p:sp>
      <p:grpSp>
        <p:nvGrpSpPr>
          <p:cNvPr id="6" name="组合 5"/>
          <p:cNvGrpSpPr/>
          <p:nvPr/>
        </p:nvGrpSpPr>
        <p:grpSpPr bwMode="gray">
          <a:xfrm>
            <a:off x="1455706" y="2947863"/>
            <a:ext cx="3064711" cy="1040618"/>
            <a:chOff x="2663360" y="3809985"/>
            <a:chExt cx="3064711" cy="1040618"/>
          </a:xfrm>
        </p:grpSpPr>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91100" y="3809985"/>
              <a:ext cx="836971" cy="659158"/>
            </a:xfrm>
            <a:prstGeom prst="rect">
              <a:avLst/>
            </a:prstGeom>
          </p:spPr>
        </p:pic>
        <p:pic>
          <p:nvPicPr>
            <p:cNvPr id="9" name="图片 8" descr="笔记本电脑.png"/>
            <p:cNvPicPr>
              <a:picLocks noChangeAspect="1"/>
            </p:cNvPicPr>
            <p:nvPr/>
          </p:nvPicPr>
          <p:blipFill>
            <a:blip r:embed="rId4" cstate="print"/>
            <a:stretch>
              <a:fillRect/>
            </a:stretch>
          </p:blipFill>
          <p:spPr bwMode="gray">
            <a:xfrm>
              <a:off x="2663360" y="3842089"/>
              <a:ext cx="968153" cy="606958"/>
            </a:xfrm>
            <a:prstGeom prst="rect">
              <a:avLst/>
            </a:prstGeom>
          </p:spPr>
        </p:pic>
        <p:cxnSp>
          <p:nvCxnSpPr>
            <p:cNvPr id="10" name="直接连接符 9"/>
            <p:cNvCxnSpPr/>
            <p:nvPr/>
          </p:nvCxnSpPr>
          <p:spPr bwMode="gray">
            <a:xfrm flipV="1">
              <a:off x="3608363" y="4139564"/>
              <a:ext cx="1259587" cy="6004"/>
            </a:xfrm>
            <a:prstGeom prst="line">
              <a:avLst/>
            </a:prstGeom>
            <a:ln w="38100">
              <a:solidFill>
                <a:srgbClr val="56C4D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2712043" y="4499189"/>
              <a:ext cx="1097829" cy="338554"/>
            </a:xfrm>
            <a:prstGeom prst="rect">
              <a:avLst/>
            </a:prstGeom>
            <a:noFill/>
          </p:spPr>
          <p:txBody>
            <a:bodyPr wrap="square" rtlCol="0">
              <a:spAutoFit/>
            </a:bodyPr>
            <a:lstStyle/>
            <a:p>
              <a:pPr fontAlgn="ctr"/>
              <a:r>
                <a:rPr lang="en-US" sz="1600" dirty="0">
                  <a:latin typeface="Huawei Sans" panose="020C0503030203020204" pitchFamily="34" charset="0"/>
                </a:rPr>
                <a:t>Client</a:t>
              </a:r>
            </a:p>
          </p:txBody>
        </p:sp>
        <p:sp>
          <p:nvSpPr>
            <p:cNvPr id="16" name="文本框 15">
              <a:extLst>
                <a:ext uri="{FF2B5EF4-FFF2-40B4-BE49-F238E27FC236}">
                  <a16:creationId xmlns:a16="http://schemas.microsoft.com/office/drawing/2014/main" xmlns="" id="{4BB50338-4F2F-4CA1-9CF3-9E6DB92F39E5}"/>
                </a:ext>
              </a:extLst>
            </p:cNvPr>
            <p:cNvSpPr txBox="1"/>
            <p:nvPr/>
          </p:nvSpPr>
          <p:spPr bwMode="gray">
            <a:xfrm>
              <a:off x="4909242" y="4512049"/>
              <a:ext cx="818829" cy="338554"/>
            </a:xfrm>
            <a:prstGeom prst="rect">
              <a:avLst/>
            </a:prstGeom>
            <a:noFill/>
          </p:spPr>
          <p:txBody>
            <a:bodyPr wrap="square" rtlCol="0">
              <a:spAutoFit/>
            </a:bodyPr>
            <a:lstStyle/>
            <a:p>
              <a:pPr fontAlgn="ctr"/>
              <a:r>
                <a:rPr lang="en-US" sz="1600" dirty="0">
                  <a:latin typeface="Huawei Sans" panose="020C0503030203020204" pitchFamily="34" charset="0"/>
                </a:rPr>
                <a:t>Server</a:t>
              </a:r>
            </a:p>
          </p:txBody>
        </p:sp>
      </p:gr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58987" y="2926080"/>
            <a:ext cx="836971" cy="659158"/>
          </a:xfrm>
          <a:prstGeom prst="rect">
            <a:avLst/>
          </a:prstGeom>
        </p:spPr>
      </p:pic>
      <p:pic>
        <p:nvPicPr>
          <p:cNvPr id="12" name="图片 11" descr="笔记本电脑.png"/>
          <p:cNvPicPr>
            <a:picLocks noChangeAspect="1"/>
          </p:cNvPicPr>
          <p:nvPr/>
        </p:nvPicPr>
        <p:blipFill>
          <a:blip r:embed="rId4" cstate="print"/>
          <a:stretch>
            <a:fillRect/>
          </a:stretch>
        </p:blipFill>
        <p:spPr bwMode="gray">
          <a:xfrm>
            <a:off x="6231247" y="2978280"/>
            <a:ext cx="968153" cy="606958"/>
          </a:xfrm>
          <a:prstGeom prst="rect">
            <a:avLst/>
          </a:prstGeom>
        </p:spPr>
      </p:pic>
      <p:cxnSp>
        <p:nvCxnSpPr>
          <p:cNvPr id="13" name="直接连接符 12"/>
          <p:cNvCxnSpPr/>
          <p:nvPr/>
        </p:nvCxnSpPr>
        <p:spPr bwMode="gray">
          <a:xfrm flipV="1">
            <a:off x="7176250" y="3255659"/>
            <a:ext cx="1259587" cy="6004"/>
          </a:xfrm>
          <a:prstGeom prst="line">
            <a:avLst/>
          </a:prstGeom>
          <a:ln w="38100">
            <a:solidFill>
              <a:srgbClr val="56C4D2"/>
            </a:solidFill>
          </a:ln>
        </p:spPr>
        <p:style>
          <a:lnRef idx="1">
            <a:schemeClr val="accent1"/>
          </a:lnRef>
          <a:fillRef idx="0">
            <a:schemeClr val="accent1"/>
          </a:fillRef>
          <a:effectRef idx="0">
            <a:schemeClr val="accent1"/>
          </a:effectRef>
          <a:fontRef idx="minor">
            <a:schemeClr val="tx1"/>
          </a:fontRef>
        </p:style>
      </p:cxnSp>
      <p:sp>
        <p:nvSpPr>
          <p:cNvPr id="4" name="圆柱形 3"/>
          <p:cNvSpPr/>
          <p:nvPr/>
        </p:nvSpPr>
        <p:spPr bwMode="gray">
          <a:xfrm>
            <a:off x="7723911" y="3185790"/>
            <a:ext cx="306606" cy="325120"/>
          </a:xfrm>
          <a:prstGeom prst="can">
            <a:avLst/>
          </a:prstGeom>
          <a:solidFill>
            <a:srgbClr val="FFD17D"/>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空心弧 13"/>
          <p:cNvSpPr/>
          <p:nvPr/>
        </p:nvSpPr>
        <p:spPr bwMode="gray">
          <a:xfrm>
            <a:off x="7723911" y="2968014"/>
            <a:ext cx="306606" cy="560923"/>
          </a:xfrm>
          <a:prstGeom prst="blockArc">
            <a:avLst/>
          </a:prstGeom>
          <a:solidFill>
            <a:srgbClr val="FFD17D"/>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ndParaRPr>
          </a:p>
        </p:txBody>
      </p:sp>
      <p:sp>
        <p:nvSpPr>
          <p:cNvPr id="19" name="文本框 18">
            <a:extLst>
              <a:ext uri="{FF2B5EF4-FFF2-40B4-BE49-F238E27FC236}">
                <a16:creationId xmlns:a16="http://schemas.microsoft.com/office/drawing/2014/main" xmlns="" id="{4BB50338-4F2F-4CA1-9CF3-9E6DB92F39E5}"/>
              </a:ext>
            </a:extLst>
          </p:cNvPr>
          <p:cNvSpPr txBox="1"/>
          <p:nvPr/>
        </p:nvSpPr>
        <p:spPr bwMode="gray">
          <a:xfrm>
            <a:off x="8492897" y="3628383"/>
            <a:ext cx="818829" cy="338554"/>
          </a:xfrm>
          <a:prstGeom prst="rect">
            <a:avLst/>
          </a:prstGeom>
          <a:noFill/>
        </p:spPr>
        <p:txBody>
          <a:bodyPr wrap="square" rtlCol="0">
            <a:spAutoFit/>
          </a:bodyPr>
          <a:lstStyle/>
          <a:p>
            <a:pPr fontAlgn="ctr"/>
            <a:r>
              <a:rPr lang="en-US" sz="1600" dirty="0">
                <a:latin typeface="Huawei Sans" panose="020C0503030203020204" pitchFamily="34" charset="0"/>
              </a:rPr>
              <a:t>Server</a:t>
            </a:r>
          </a:p>
        </p:txBody>
      </p:sp>
      <p:sp>
        <p:nvSpPr>
          <p:cNvPr id="18" name="文本框 17"/>
          <p:cNvSpPr txBox="1"/>
          <p:nvPr/>
        </p:nvSpPr>
        <p:spPr bwMode="gray">
          <a:xfrm>
            <a:off x="6283328" y="3647163"/>
            <a:ext cx="1097829" cy="338554"/>
          </a:xfrm>
          <a:prstGeom prst="rect">
            <a:avLst/>
          </a:prstGeom>
          <a:solidFill>
            <a:schemeClr val="bg1"/>
          </a:solidFill>
        </p:spPr>
        <p:txBody>
          <a:bodyPr wrap="square" rtlCol="0">
            <a:spAutoFit/>
          </a:bodyPr>
          <a:lstStyle/>
          <a:p>
            <a:pPr fontAlgn="ctr"/>
            <a:r>
              <a:rPr lang="en-US" sz="1600" dirty="0">
                <a:latin typeface="Huawei Sans" panose="020C0503030203020204" pitchFamily="34" charset="0"/>
              </a:rPr>
              <a:t>Client</a:t>
            </a:r>
          </a:p>
        </p:txBody>
      </p:sp>
      <p:sp>
        <p:nvSpPr>
          <p:cNvPr id="61" name="文本框 60"/>
          <p:cNvSpPr txBox="1"/>
          <p:nvPr/>
        </p:nvSpPr>
        <p:spPr bwMode="gray">
          <a:xfrm>
            <a:off x="2526128" y="3385205"/>
            <a:ext cx="1259587" cy="338554"/>
          </a:xfrm>
          <a:prstGeom prst="rect">
            <a:avLst/>
          </a:prstGeom>
          <a:noFill/>
        </p:spPr>
        <p:txBody>
          <a:bodyPr wrap="square" rtlCol="0">
            <a:spAutoFit/>
          </a:bodyPr>
          <a:lstStyle/>
          <a:p>
            <a:pPr fontAlgn="ctr"/>
            <a:r>
              <a:rPr lang="en-US" sz="1600" dirty="0">
                <a:latin typeface="Huawei Sans" panose="020C0503030203020204" pitchFamily="34" charset="0"/>
              </a:rPr>
              <a:t>Plaintext</a:t>
            </a:r>
          </a:p>
        </p:txBody>
      </p:sp>
      <p:sp>
        <p:nvSpPr>
          <p:cNvPr id="62" name="文本框 61"/>
          <p:cNvSpPr txBox="1"/>
          <p:nvPr/>
        </p:nvSpPr>
        <p:spPr bwMode="gray">
          <a:xfrm>
            <a:off x="7367654" y="3563501"/>
            <a:ext cx="1259587" cy="338554"/>
          </a:xfrm>
          <a:prstGeom prst="rect">
            <a:avLst/>
          </a:prstGeom>
          <a:noFill/>
        </p:spPr>
        <p:txBody>
          <a:bodyPr wrap="square" rtlCol="0">
            <a:spAutoFit/>
          </a:bodyPr>
          <a:lstStyle/>
          <a:p>
            <a:pPr fontAlgn="ctr"/>
            <a:r>
              <a:rPr lang="en-US" sz="1600" dirty="0">
                <a:latin typeface="Huawei Sans" panose="020C0503030203020204" pitchFamily="34" charset="0"/>
              </a:rPr>
              <a:t>Ciphertext</a:t>
            </a:r>
          </a:p>
        </p:txBody>
      </p:sp>
      <p:grpSp>
        <p:nvGrpSpPr>
          <p:cNvPr id="41" name="组合 40">
            <a:extLst>
              <a:ext uri="{FF2B5EF4-FFF2-40B4-BE49-F238E27FC236}">
                <a16:creationId xmlns:a16="http://schemas.microsoft.com/office/drawing/2014/main" xmlns="" id="{9379D9F9-B213-49B7-955C-47A5C3D9EDCD}"/>
              </a:ext>
            </a:extLst>
          </p:cNvPr>
          <p:cNvGrpSpPr/>
          <p:nvPr/>
        </p:nvGrpSpPr>
        <p:grpSpPr bwMode="gray">
          <a:xfrm>
            <a:off x="1874137" y="5075894"/>
            <a:ext cx="1971994" cy="719554"/>
            <a:chOff x="3891051" y="2604298"/>
            <a:chExt cx="2817017" cy="719554"/>
          </a:xfrm>
          <a:solidFill>
            <a:srgbClr val="56C4D2"/>
          </a:solidFill>
        </p:grpSpPr>
        <p:sp>
          <p:nvSpPr>
            <p:cNvPr id="42" name="矩形 41">
              <a:extLst>
                <a:ext uri="{FF2B5EF4-FFF2-40B4-BE49-F238E27FC236}">
                  <a16:creationId xmlns:a16="http://schemas.microsoft.com/office/drawing/2014/main" xmlns="" id="{2CA00F44-5F39-46B8-9127-E597277C6DC1}"/>
                </a:ext>
              </a:extLst>
            </p:cNvPr>
            <p:cNvSpPr/>
            <p:nvPr/>
          </p:nvSpPr>
          <p:spPr bwMode="gray">
            <a:xfrm>
              <a:off x="3896496" y="3052816"/>
              <a:ext cx="2811572" cy="271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IP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a:extLst>
                <a:ext uri="{FF2B5EF4-FFF2-40B4-BE49-F238E27FC236}">
                  <a16:creationId xmlns:a16="http://schemas.microsoft.com/office/drawing/2014/main" xmlns="" id="{E18F586C-D2EF-4A77-9846-09D7D46683F4}"/>
                </a:ext>
              </a:extLst>
            </p:cNvPr>
            <p:cNvSpPr/>
            <p:nvPr/>
          </p:nvSpPr>
          <p:spPr bwMode="gray">
            <a:xfrm>
              <a:off x="3891051" y="2604298"/>
              <a:ext cx="2811572" cy="2710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TCP</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矩形 43">
            <a:extLst>
              <a:ext uri="{FF2B5EF4-FFF2-40B4-BE49-F238E27FC236}">
                <a16:creationId xmlns:a16="http://schemas.microsoft.com/office/drawing/2014/main" xmlns="" id="{C2EC22DC-60FC-43FB-A477-185CF2932D38}"/>
              </a:ext>
            </a:extLst>
          </p:cNvPr>
          <p:cNvSpPr/>
          <p:nvPr/>
        </p:nvSpPr>
        <p:spPr bwMode="gray">
          <a:xfrm>
            <a:off x="1854643" y="4591431"/>
            <a:ext cx="1968182" cy="27103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HTTP</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44">
            <a:extLst>
              <a:ext uri="{FF2B5EF4-FFF2-40B4-BE49-F238E27FC236}">
                <a16:creationId xmlns:a16="http://schemas.microsoft.com/office/drawing/2014/main" xmlns="" id="{9E37CC10-E0CB-47F7-9B74-2B34AC64D7B0}"/>
              </a:ext>
            </a:extLst>
          </p:cNvPr>
          <p:cNvGrpSpPr/>
          <p:nvPr/>
        </p:nvGrpSpPr>
        <p:grpSpPr bwMode="gray">
          <a:xfrm>
            <a:off x="6768305" y="5234287"/>
            <a:ext cx="1968182" cy="690750"/>
            <a:chOff x="3896496" y="2633102"/>
            <a:chExt cx="2811572" cy="690750"/>
          </a:xfrm>
        </p:grpSpPr>
        <p:sp>
          <p:nvSpPr>
            <p:cNvPr id="46" name="矩形 45">
              <a:extLst>
                <a:ext uri="{FF2B5EF4-FFF2-40B4-BE49-F238E27FC236}">
                  <a16:creationId xmlns:a16="http://schemas.microsoft.com/office/drawing/2014/main" xmlns="" id="{BC472BF2-D375-495A-9E55-D0365752A26D}"/>
                </a:ext>
              </a:extLst>
            </p:cNvPr>
            <p:cNvSpPr/>
            <p:nvPr/>
          </p:nvSpPr>
          <p:spPr bwMode="gray">
            <a:xfrm>
              <a:off x="3896496" y="3052816"/>
              <a:ext cx="2811572" cy="27103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a:extLst>
                <a:ext uri="{FF2B5EF4-FFF2-40B4-BE49-F238E27FC236}">
                  <a16:creationId xmlns:a16="http://schemas.microsoft.com/office/drawing/2014/main" xmlns="" id="{815DE624-25B4-4D3E-813E-E9E775414371}"/>
                </a:ext>
              </a:extLst>
            </p:cNvPr>
            <p:cNvSpPr/>
            <p:nvPr/>
          </p:nvSpPr>
          <p:spPr bwMode="gray">
            <a:xfrm>
              <a:off x="3896496" y="2633102"/>
              <a:ext cx="2811572" cy="27103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TCP</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8" name="矩形 47">
            <a:extLst>
              <a:ext uri="{FF2B5EF4-FFF2-40B4-BE49-F238E27FC236}">
                <a16:creationId xmlns:a16="http://schemas.microsoft.com/office/drawing/2014/main" xmlns="" id="{19A7156D-54AE-42A2-95B2-5A947F4E7671}"/>
              </a:ext>
            </a:extLst>
          </p:cNvPr>
          <p:cNvSpPr/>
          <p:nvPr/>
        </p:nvSpPr>
        <p:spPr bwMode="gray">
          <a:xfrm>
            <a:off x="6768305" y="4811957"/>
            <a:ext cx="1968182" cy="271036"/>
          </a:xfrm>
          <a:prstGeom prst="rect">
            <a:avLst/>
          </a:prstGeom>
          <a:solidFill>
            <a:srgbClr val="FDE397"/>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TLS</a:t>
            </a: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a:extLst>
              <a:ext uri="{FF2B5EF4-FFF2-40B4-BE49-F238E27FC236}">
                <a16:creationId xmlns:a16="http://schemas.microsoft.com/office/drawing/2014/main" xmlns="" id="{CBC875E0-5991-4A34-B2E8-84C88834F080}"/>
              </a:ext>
            </a:extLst>
          </p:cNvPr>
          <p:cNvSpPr/>
          <p:nvPr/>
        </p:nvSpPr>
        <p:spPr bwMode="gray">
          <a:xfrm>
            <a:off x="6804272" y="4350474"/>
            <a:ext cx="1968182" cy="27103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HTTP</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等腰三角形 43">
            <a:extLst>
              <a:ext uri="{FF2B5EF4-FFF2-40B4-BE49-F238E27FC236}">
                <a16:creationId xmlns:a16="http://schemas.microsoft.com/office/drawing/2014/main" xmlns="" id="{DE7CD944-C800-4127-A60C-C96E871C01AA}"/>
              </a:ext>
            </a:extLst>
          </p:cNvPr>
          <p:cNvSpPr/>
          <p:nvPr/>
        </p:nvSpPr>
        <p:spPr bwMode="gray">
          <a:xfrm rot="15725113">
            <a:off x="8596916" y="4227519"/>
            <a:ext cx="1404834" cy="1068284"/>
          </a:xfrm>
          <a:prstGeom prst="triangle">
            <a:avLst>
              <a:gd name="adj" fmla="val 44185"/>
            </a:avLst>
          </a:prstGeom>
          <a:gradFill>
            <a:gsLst>
              <a:gs pos="6000">
                <a:srgbClr val="FDE397"/>
              </a:gs>
              <a:gs pos="94000">
                <a:sysClr val="window" lastClr="FFFFFF">
                  <a:alpha val="0"/>
                </a:sysClr>
              </a:gs>
            </a:gsLst>
            <a:lin ang="5400000" scaled="0"/>
          </a:gradFill>
          <a:ln>
            <a:noFill/>
          </a:ln>
          <a:effectLst/>
        </p:spPr>
        <p:txBody>
          <a:bodyPr lIns="36863" tIns="40549" rIns="36863" bIns="40549"/>
          <a:lstStyle/>
          <a:p>
            <a:pPr marL="0" marR="0" lvl="0" indent="0" defTabSz="615490" eaLnBrk="0" fontAlgn="base" latinLnBrk="0" hangingPunct="0">
              <a:lnSpc>
                <a:spcPct val="100000"/>
              </a:lnSpc>
              <a:spcBef>
                <a:spcPct val="20000"/>
              </a:spcBef>
              <a:spcAft>
                <a:spcPct val="0"/>
              </a:spcAft>
              <a:buClr>
                <a:srgbClr val="990000"/>
              </a:buClr>
              <a:buSzPct val="60000"/>
              <a:buFontTx/>
              <a:buNone/>
              <a:tabLst/>
              <a:defRPr/>
            </a:pPr>
            <a:endParaRPr kumimoji="0" lang="zh-CN" alt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39">
            <a:extLst>
              <a:ext uri="{FF2B5EF4-FFF2-40B4-BE49-F238E27FC236}">
                <a16:creationId xmlns:a16="http://schemas.microsoft.com/office/drawing/2014/main" xmlns="" id="{0F3273CA-2FE5-408B-8A2B-BA8327A3ED56}"/>
              </a:ext>
            </a:extLst>
          </p:cNvPr>
          <p:cNvSpPr/>
          <p:nvPr/>
        </p:nvSpPr>
        <p:spPr bwMode="gray">
          <a:xfrm>
            <a:off x="9630175" y="4032146"/>
            <a:ext cx="1968182" cy="1302366"/>
          </a:xfrm>
          <a:prstGeom prst="roundRect">
            <a:avLst>
              <a:gd name="adj" fmla="val 2303"/>
            </a:avLst>
          </a:prstGeom>
          <a:no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altLang="zh-CN" sz="1400" dirty="0">
                <a:solidFill>
                  <a:schemeClr val="tx1"/>
                </a:solidFill>
              </a:rPr>
              <a:t>Identity authentication</a:t>
            </a:r>
          </a:p>
          <a:p>
            <a:pPr marL="285750" indent="-285750">
              <a:buFont typeface="Arial" panose="020B0604020202020204" pitchFamily="34" charset="0"/>
              <a:buChar char="•"/>
            </a:pPr>
            <a:r>
              <a:rPr lang="en-US" altLang="zh-CN" sz="1400" dirty="0">
                <a:solidFill>
                  <a:schemeClr val="tx1"/>
                </a:solidFill>
              </a:rPr>
              <a:t>Information encryption</a:t>
            </a:r>
          </a:p>
          <a:p>
            <a:pPr marL="285750" indent="-285750">
              <a:buFont typeface="Arial" panose="020B0604020202020204" pitchFamily="34" charset="0"/>
              <a:buChar char="•"/>
            </a:pPr>
            <a:r>
              <a:rPr lang="en-US" altLang="zh-CN" sz="1400" dirty="0">
                <a:solidFill>
                  <a:schemeClr val="tx1"/>
                </a:solidFill>
              </a:rPr>
              <a:t>Integrity check</a:t>
            </a:r>
          </a:p>
        </p:txBody>
      </p:sp>
    </p:spTree>
    <p:extLst>
      <p:ext uri="{BB962C8B-B14F-4D97-AF65-F5344CB8AC3E}">
        <p14:creationId xmlns:p14="http://schemas.microsoft.com/office/powerpoint/2010/main" val="3797436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a:t>SDN Overview</a:t>
            </a:r>
          </a:p>
          <a:p>
            <a:r>
              <a:rPr lang="en-US" altLang="zh-CN" dirty="0">
                <a:solidFill>
                  <a:schemeClr val="bg1">
                    <a:lumMod val="50000"/>
                  </a:schemeClr>
                </a:solidFill>
                <a:sym typeface="Huawei Sans" panose="020C0503030203020204" pitchFamily="34" charset="0"/>
              </a:rPr>
              <a:t>REST and RESTful</a:t>
            </a:r>
          </a:p>
          <a:p>
            <a:r>
              <a:rPr lang="en-US" altLang="zh-CN" dirty="0">
                <a:solidFill>
                  <a:schemeClr val="bg1">
                    <a:lumMod val="50000"/>
                  </a:schemeClr>
                </a:solidFill>
                <a:sym typeface="Huawei Sans" panose="020C0503030203020204" pitchFamily="34" charset="0"/>
              </a:rPr>
              <a:t>Working Principle of HTTP</a:t>
            </a:r>
          </a:p>
          <a:p>
            <a:r>
              <a:rPr lang="en-US" altLang="zh-CN" dirty="0">
                <a:solidFill>
                  <a:schemeClr val="bg1">
                    <a:lumMod val="50000"/>
                  </a:schemeClr>
                </a:solidFill>
                <a:sym typeface="Huawei Sans" panose="020C0503030203020204" pitchFamily="34" charset="0"/>
              </a:rPr>
              <a:t>Practices in Invoking RESTful APIs</a:t>
            </a:r>
          </a:p>
        </p:txBody>
      </p:sp>
    </p:spTree>
    <p:extLst>
      <p:ext uri="{BB962C8B-B14F-4D97-AF65-F5344CB8AC3E}">
        <p14:creationId xmlns:p14="http://schemas.microsoft.com/office/powerpoint/2010/main" val="10435727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Overview of SSL/TLS</a:t>
            </a:r>
            <a:endParaRPr lang="en-US" dirty="0"/>
          </a:p>
        </p:txBody>
      </p:sp>
      <p:sp>
        <p:nvSpPr>
          <p:cNvPr id="4" name="文本占位符 3">
            <a:extLst>
              <a:ext uri="{FF2B5EF4-FFF2-40B4-BE49-F238E27FC236}">
                <a16:creationId xmlns:a16="http://schemas.microsoft.com/office/drawing/2014/main" xmlns="" id="{8CFC3B4F-D1DE-4647-A747-33AB5169E7AA}"/>
              </a:ext>
            </a:extLst>
          </p:cNvPr>
          <p:cNvSpPr>
            <a:spLocks noGrp="1"/>
          </p:cNvSpPr>
          <p:nvPr>
            <p:ph type="body" sz="quarter" idx="10"/>
          </p:nvPr>
        </p:nvSpPr>
        <p:spPr bwMode="gray">
          <a:xfrm>
            <a:off x="455612" y="1052514"/>
            <a:ext cx="11293476" cy="2147000"/>
          </a:xfrm>
        </p:spPr>
        <p:txBody>
          <a:bodyPr/>
          <a:lstStyle/>
          <a:p>
            <a:r>
              <a:rPr lang="en-US" altLang="zh-CN" sz="1800" dirty="0"/>
              <a:t>Secure Sockets Layer (SSL) and Transport Layer Security (TLS) are security protocols that ensure security and data integrity for network communication.</a:t>
            </a:r>
          </a:p>
          <a:p>
            <a:r>
              <a:rPr lang="en-US" altLang="zh-CN" sz="1800" dirty="0"/>
              <a:t>TLS is the successor of SSL. SSL and TLS encrypt data transmitted on network connections between the transport layer and application layer without affecting the TCP and HTTP protocols. Therefore, if HTTPS is used, it does not require much modification on HTTP pages.</a:t>
            </a:r>
            <a:endParaRPr lang="zh-CN" altLang="en-US" sz="1800" dirty="0"/>
          </a:p>
        </p:txBody>
      </p:sp>
      <p:sp>
        <p:nvSpPr>
          <p:cNvPr id="13" name="TextBox 18"/>
          <p:cNvSpPr txBox="1"/>
          <p:nvPr/>
        </p:nvSpPr>
        <p:spPr bwMode="gray">
          <a:xfrm>
            <a:off x="6232606" y="3870664"/>
            <a:ext cx="5163527" cy="2166747"/>
          </a:xfrm>
          <a:prstGeom prst="rect">
            <a:avLst/>
          </a:prstGeom>
          <a:noFill/>
        </p:spPr>
        <p:txBody>
          <a:bodyPr wrap="square" rtlCol="0">
            <a:spAutoFit/>
          </a:bodyPr>
          <a:lstStyle/>
          <a:p>
            <a:pPr marL="271463" indent="-271463" fontAlgn="ctr">
              <a:lnSpc>
                <a:spcPct val="130000"/>
              </a:lnSpc>
              <a:spcAft>
                <a:spcPts val="600"/>
              </a:spcAft>
              <a:buFont typeface="+mj-lt"/>
              <a:buAutoNum type="arabicPeriod"/>
            </a:pPr>
            <a:r>
              <a:rPr lang="en-US" sz="1200" dirty="0">
                <a:latin typeface="Huawei Sans" panose="020C0503030203020204" pitchFamily="34" charset="0"/>
              </a:rPr>
              <a:t>Data integrity: HTTPS uses SSL/TLS to </a:t>
            </a:r>
            <a:r>
              <a:rPr lang="en-US" sz="1200" b="1" dirty="0">
                <a:latin typeface="Huawei Sans" panose="020C0503030203020204" pitchFamily="34" charset="0"/>
              </a:rPr>
              <a:t>encrypt and transmit all HTTP packets. </a:t>
            </a:r>
            <a:r>
              <a:rPr lang="en-US" sz="1200" dirty="0">
                <a:latin typeface="Huawei Sans" panose="020C0503030203020204" pitchFamily="34" charset="0"/>
              </a:rPr>
              <a:t>All information is encrypted and cannot be intercepted or tampered with by third parties.</a:t>
            </a:r>
          </a:p>
          <a:p>
            <a:pPr marL="271463" indent="-271463" fontAlgn="ctr">
              <a:lnSpc>
                <a:spcPct val="130000"/>
              </a:lnSpc>
              <a:spcAft>
                <a:spcPts val="600"/>
              </a:spcAft>
              <a:buFont typeface="+mj-lt"/>
              <a:buAutoNum type="arabicPeriod"/>
            </a:pPr>
            <a:r>
              <a:rPr lang="en-US" sz="1200" dirty="0">
                <a:solidFill>
                  <a:prstClr val="black"/>
                </a:solidFill>
                <a:latin typeface="Huawei Sans" panose="020C0503030203020204" pitchFamily="34" charset="0"/>
                <a:ea typeface="方正兰亭黑简体" panose="02000000000000000000" pitchFamily="2" charset="-122"/>
              </a:rPr>
              <a:t>Data verification: Communication data is verified. If data is tampered with, the communication parties can immediately detect the tampering.</a:t>
            </a:r>
          </a:p>
          <a:p>
            <a:pPr marL="271463" indent="-271463" fontAlgn="ctr">
              <a:lnSpc>
                <a:spcPct val="130000"/>
              </a:lnSpc>
              <a:spcAft>
                <a:spcPts val="600"/>
              </a:spcAft>
              <a:buFont typeface="+mj-lt"/>
              <a:buAutoNum type="arabicPeriod"/>
            </a:pPr>
            <a:r>
              <a:rPr lang="en-US" sz="1200" dirty="0">
                <a:solidFill>
                  <a:prstClr val="black"/>
                </a:solidFill>
                <a:latin typeface="Huawei Sans" panose="020C0503030203020204" pitchFamily="34" charset="0"/>
                <a:ea typeface="方正兰亭黑简体" panose="02000000000000000000" pitchFamily="2" charset="-122"/>
              </a:rPr>
              <a:t>Trusted data source: Identity certificates are used to prevent identity spoofing.</a:t>
            </a:r>
          </a:p>
        </p:txBody>
      </p:sp>
      <p:sp>
        <p:nvSpPr>
          <p:cNvPr id="14" name="圆角矩形 75"/>
          <p:cNvSpPr/>
          <p:nvPr/>
        </p:nvSpPr>
        <p:spPr bwMode="gray">
          <a:xfrm>
            <a:off x="6218080" y="3420931"/>
            <a:ext cx="5291928" cy="350744"/>
          </a:xfrm>
          <a:prstGeom prst="roundRect">
            <a:avLst>
              <a:gd name="adj" fmla="val 10604"/>
            </a:avLst>
          </a:prstGeom>
          <a:solidFill>
            <a:srgbClr val="56C4D2"/>
          </a:solidFill>
        </p:spPr>
        <p:txBody>
          <a:bodyPr wrap="square" rtlCol="0" anchor="ctr" anchorCtr="0">
            <a:noAutofit/>
          </a:bodyPr>
          <a:lstStyle/>
          <a:p>
            <a:pPr algn="ctr" fontAlgn="ctr"/>
            <a:r>
              <a:rPr lang="en-US" sz="1400" b="1" dirty="0">
                <a:solidFill>
                  <a:prstClr val="white"/>
                </a:solidFill>
                <a:latin typeface="Huawei Sans" panose="020C0503030203020204" pitchFamily="34" charset="0"/>
                <a:ea typeface="方正兰亭黑简体" panose="02000000000000000000" pitchFamily="2" charset="-122"/>
              </a:rPr>
              <a:t>Features of HTTPS communication using SSL/TLS</a:t>
            </a:r>
          </a:p>
        </p:txBody>
      </p:sp>
      <p:sp>
        <p:nvSpPr>
          <p:cNvPr id="15" name="圆角矩形 75"/>
          <p:cNvSpPr/>
          <p:nvPr/>
        </p:nvSpPr>
        <p:spPr bwMode="gray">
          <a:xfrm>
            <a:off x="595213" y="3428534"/>
            <a:ext cx="5265153" cy="343141"/>
          </a:xfrm>
          <a:prstGeom prst="roundRect">
            <a:avLst>
              <a:gd name="adj" fmla="val 10604"/>
            </a:avLst>
          </a:prstGeom>
          <a:solidFill>
            <a:srgbClr val="56C4D2"/>
          </a:solidFill>
        </p:spPr>
        <p:txBody>
          <a:bodyPr wrap="square" rtlCol="0" anchor="ctr" anchorCtr="0">
            <a:noAutofit/>
          </a:bodyPr>
          <a:lstStyle/>
          <a:p>
            <a:pPr algn="ctr" fontAlgn="ctr">
              <a:spcBef>
                <a:spcPts val="0"/>
              </a:spcBef>
              <a:spcAft>
                <a:spcPts val="0"/>
              </a:spcAft>
            </a:pPr>
            <a:r>
              <a:rPr lang="en-US" sz="1400" b="1" dirty="0">
                <a:solidFill>
                  <a:prstClr val="white"/>
                </a:solidFill>
                <a:latin typeface="Huawei Sans" panose="020C0503030203020204" pitchFamily="34" charset="0"/>
                <a:ea typeface="方正兰亭黑简体" panose="02000000000000000000" pitchFamily="2" charset="-122"/>
              </a:rPr>
              <a:t>Risks of HTTP communication without using SSL/TLS</a:t>
            </a:r>
          </a:p>
        </p:txBody>
      </p:sp>
      <p:sp>
        <p:nvSpPr>
          <p:cNvPr id="16" name="圆角矩形 75"/>
          <p:cNvSpPr/>
          <p:nvPr/>
        </p:nvSpPr>
        <p:spPr bwMode="gray">
          <a:xfrm>
            <a:off x="6218080" y="3862217"/>
            <a:ext cx="5291928" cy="21470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7" name="圆角矩形 75"/>
          <p:cNvSpPr/>
          <p:nvPr/>
        </p:nvSpPr>
        <p:spPr bwMode="gray">
          <a:xfrm>
            <a:off x="608157" y="3862217"/>
            <a:ext cx="5252209" cy="214700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8" name="矩形 17"/>
          <p:cNvSpPr/>
          <p:nvPr/>
        </p:nvSpPr>
        <p:spPr bwMode="gray">
          <a:xfrm>
            <a:off x="643488" y="3870664"/>
            <a:ext cx="5181545" cy="1686616"/>
          </a:xfrm>
          <a:prstGeom prst="rect">
            <a:avLst/>
          </a:prstGeom>
          <a:noFill/>
        </p:spPr>
        <p:txBody>
          <a:bodyPr wrap="square" rtlCol="0">
            <a:spAutoFit/>
          </a:bodyPr>
          <a:lstStyle/>
          <a:p>
            <a:pPr marL="271463" indent="-271463" fontAlgn="ctr">
              <a:lnSpc>
                <a:spcPct val="130000"/>
              </a:lnSpc>
              <a:spcBef>
                <a:spcPts val="0"/>
              </a:spcBef>
              <a:spcAft>
                <a:spcPts val="600"/>
              </a:spcAft>
              <a:buFont typeface="+mj-lt"/>
              <a:buAutoNum type="arabicPeriod"/>
            </a:pPr>
            <a:r>
              <a:rPr lang="en-US" sz="1200" dirty="0">
                <a:latin typeface="Huawei Sans" panose="020C0503030203020204" pitchFamily="34" charset="0"/>
              </a:rPr>
              <a:t>Eavesdropping: </a:t>
            </a:r>
            <a:r>
              <a:rPr lang="en-US" sz="1200" b="1" dirty="0">
                <a:latin typeface="Huawei Sans" panose="020C0503030203020204" pitchFamily="34" charset="0"/>
              </a:rPr>
              <a:t>HTTP transmits information in plaintext</a:t>
            </a:r>
            <a:r>
              <a:rPr lang="en-US" sz="1200" dirty="0">
                <a:latin typeface="Huawei Sans" panose="020C0503030203020204" pitchFamily="34" charset="0"/>
              </a:rPr>
              <a:t>, and third parties can obtain communication data.</a:t>
            </a:r>
          </a:p>
          <a:p>
            <a:pPr marL="271463" indent="-271463" fontAlgn="ctr">
              <a:lnSpc>
                <a:spcPct val="130000"/>
              </a:lnSpc>
              <a:spcBef>
                <a:spcPts val="0"/>
              </a:spcBef>
              <a:spcAft>
                <a:spcPts val="600"/>
              </a:spcAft>
              <a:buFont typeface="+mj-lt"/>
              <a:buAutoNum type="arabicPeriod"/>
            </a:pPr>
            <a:r>
              <a:rPr lang="en-US" sz="1200" dirty="0">
                <a:solidFill>
                  <a:prstClr val="black"/>
                </a:solidFill>
                <a:latin typeface="Huawei Sans" panose="020C0503030203020204" pitchFamily="34" charset="0"/>
                <a:ea typeface="方正兰亭黑简体" panose="02000000000000000000" pitchFamily="2" charset="-122"/>
              </a:rPr>
              <a:t>Tampering: Third parties can tamper with the communication content.</a:t>
            </a:r>
          </a:p>
          <a:p>
            <a:pPr marL="271463" indent="-271463" fontAlgn="ctr">
              <a:lnSpc>
                <a:spcPct val="130000"/>
              </a:lnSpc>
              <a:spcBef>
                <a:spcPts val="0"/>
              </a:spcBef>
              <a:spcAft>
                <a:spcPts val="600"/>
              </a:spcAft>
              <a:buFont typeface="+mj-lt"/>
              <a:buAutoNum type="arabicPeriod"/>
            </a:pPr>
            <a:r>
              <a:rPr lang="en-US" sz="1200" dirty="0">
                <a:solidFill>
                  <a:prstClr val="black"/>
                </a:solidFill>
                <a:latin typeface="Huawei Sans" panose="020C0503030203020204" pitchFamily="34" charset="0"/>
                <a:ea typeface="方正兰亭黑简体" panose="02000000000000000000" pitchFamily="2" charset="-122"/>
              </a:rPr>
              <a:t>Pretending: Third parties can pretend others to participate in communications.</a:t>
            </a:r>
          </a:p>
        </p:txBody>
      </p:sp>
    </p:spTree>
    <p:extLst>
      <p:ext uri="{BB962C8B-B14F-4D97-AF65-F5344CB8AC3E}">
        <p14:creationId xmlns:p14="http://schemas.microsoft.com/office/powerpoint/2010/main" val="37144604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Overview of HTTP/2</a:t>
            </a:r>
            <a:endParaRPr lang="en-US" dirty="0"/>
          </a:p>
        </p:txBody>
      </p:sp>
      <p:sp>
        <p:nvSpPr>
          <p:cNvPr id="5" name="文本占位符 4">
            <a:extLst>
              <a:ext uri="{FF2B5EF4-FFF2-40B4-BE49-F238E27FC236}">
                <a16:creationId xmlns:a16="http://schemas.microsoft.com/office/drawing/2014/main" xmlns="" id="{4CCCB782-E0BE-4FE5-B6E8-456A86741928}"/>
              </a:ext>
            </a:extLst>
          </p:cNvPr>
          <p:cNvSpPr>
            <a:spLocks noGrp="1"/>
          </p:cNvSpPr>
          <p:nvPr>
            <p:ph type="body" sz="quarter" idx="10"/>
          </p:nvPr>
        </p:nvSpPr>
        <p:spPr bwMode="gray">
          <a:xfrm>
            <a:off x="455612" y="1052514"/>
            <a:ext cx="11293476" cy="1524218"/>
          </a:xfrm>
        </p:spPr>
        <p:txBody>
          <a:bodyPr/>
          <a:lstStyle/>
          <a:p>
            <a:r>
              <a:rPr lang="en-US" altLang="zh-CN" sz="1600" dirty="0"/>
              <a:t>HTTP/2 is the second major version of the HTTP protocol. It was initially named HTTP 2.0 and is based on the </a:t>
            </a:r>
            <a:r>
              <a:rPr lang="en-US" altLang="zh-CN" sz="1600" dirty="0" err="1"/>
              <a:t>SPeeDY</a:t>
            </a:r>
            <a:r>
              <a:rPr lang="en-US" altLang="zh-CN" sz="1600" dirty="0"/>
              <a:t> (SPDY) protocol.</a:t>
            </a:r>
          </a:p>
          <a:p>
            <a:r>
              <a:rPr lang="en-US" altLang="zh-CN" sz="1600" dirty="0"/>
              <a:t>HTTP/2 greatly improves web performance without changing HTTP semantics, methods, status codes, URIs, and header fields.</a:t>
            </a:r>
            <a:endParaRPr lang="zh-CN" altLang="en-US" sz="1600" dirty="0"/>
          </a:p>
        </p:txBody>
      </p:sp>
      <p:grpSp>
        <p:nvGrpSpPr>
          <p:cNvPr id="4" name="组合 3">
            <a:extLst>
              <a:ext uri="{FF2B5EF4-FFF2-40B4-BE49-F238E27FC236}">
                <a16:creationId xmlns:a16="http://schemas.microsoft.com/office/drawing/2014/main" xmlns="" id="{31A93DCC-9ABD-41B4-A58B-7EAE25C4F846}"/>
              </a:ext>
            </a:extLst>
          </p:cNvPr>
          <p:cNvGrpSpPr/>
          <p:nvPr/>
        </p:nvGrpSpPr>
        <p:grpSpPr bwMode="gray">
          <a:xfrm>
            <a:off x="1692627" y="2656623"/>
            <a:ext cx="8806746" cy="3486362"/>
            <a:chOff x="865661" y="2841480"/>
            <a:chExt cx="8806746" cy="3486362"/>
          </a:xfrm>
        </p:grpSpPr>
        <p:sp>
          <p:nvSpPr>
            <p:cNvPr id="8" name="文本框 6"/>
            <p:cNvSpPr txBox="1"/>
            <p:nvPr/>
          </p:nvSpPr>
          <p:spPr bwMode="gray">
            <a:xfrm>
              <a:off x="865661" y="3188506"/>
              <a:ext cx="4159387" cy="3132744"/>
            </a:xfrm>
            <a:prstGeom prst="rect">
              <a:avLst/>
            </a:prstGeom>
            <a:solidFill>
              <a:schemeClr val="bg1">
                <a:lumMod val="20000"/>
                <a:lumOff val="80000"/>
                <a:alpha val="50000"/>
              </a:schemeClr>
            </a:solidFill>
            <a:ln w="9525" cap="flat" cmpd="sng" algn="ctr">
              <a:solidFill>
                <a:schemeClr val="bg1">
                  <a:lumMod val="75000"/>
                </a:schemeClr>
              </a:solidFill>
              <a:prstDash val="solid"/>
            </a:ln>
            <a:effectLst/>
          </p:spPr>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913289" fontAlgn="ctr">
                <a:defRPr/>
              </a:pPr>
              <a:endParaRPr lang="en-US" altLang="zh-CN" sz="17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869597" y="2841480"/>
              <a:ext cx="4158924" cy="291616"/>
            </a:xfrm>
            <a:prstGeom prst="rect">
              <a:avLst/>
            </a:prstGeom>
            <a:solidFill>
              <a:srgbClr val="56C4D2"/>
            </a:solidFill>
            <a:ln w="25400" cap="flat" cmpd="sng" algn="ctr">
              <a:noFill/>
              <a:prstDash val="solid"/>
            </a:ln>
            <a:effectLst/>
          </p:spPr>
          <p:txBody>
            <a:bodyPr rtlCol="0" anchor="ctr"/>
            <a:lstStyle/>
            <a:p>
              <a:pPr algn="ctr" defTabSz="913289" fontAlgn="ctr">
                <a:defRPr/>
              </a:pPr>
              <a:r>
                <a:rPr lang="en-US" sz="17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HTTP/1.1</a:t>
              </a:r>
            </a:p>
          </p:txBody>
        </p:sp>
        <p:sp>
          <p:nvSpPr>
            <p:cNvPr id="11" name="Text Box 11"/>
            <p:cNvSpPr txBox="1">
              <a:spLocks noChangeArrowheads="1"/>
            </p:cNvSpPr>
            <p:nvPr/>
          </p:nvSpPr>
          <p:spPr bwMode="gray">
            <a:xfrm>
              <a:off x="869597" y="3297353"/>
              <a:ext cx="3683406" cy="806375"/>
            </a:xfrm>
            <a:prstGeom prst="rect">
              <a:avLst/>
            </a:prstGeom>
            <a:noFill/>
            <a:ln w="9525">
              <a:noFill/>
              <a:miter lim="800000"/>
              <a:headEnd/>
              <a:tailEnd/>
            </a:ln>
          </p:spPr>
          <p:txBody>
            <a:bodyPr wrap="square">
              <a:spAutoFit/>
            </a:bodyPr>
            <a:lstStyle/>
            <a:p>
              <a:pPr fontAlgn="ctr">
                <a:lnSpc>
                  <a:spcPct val="60000"/>
                </a:lnSpc>
                <a:spcBef>
                  <a:spcPct val="50000"/>
                </a:spcBef>
              </a:pPr>
              <a:r>
                <a:rPr lang="en-US"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Latency: 57 ms</a:t>
              </a:r>
            </a:p>
            <a:p>
              <a:pPr fontAlgn="ctr">
                <a:lnSpc>
                  <a:spcPct val="60000"/>
                </a:lnSpc>
                <a:spcBef>
                  <a:spcPct val="50000"/>
                </a:spcBef>
              </a:pPr>
              <a:r>
                <a:rPr lang="en-US"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Load time: 7.84s</a:t>
              </a:r>
            </a:p>
            <a:p>
              <a:pPr fontAlgn="ctr">
                <a:lnSpc>
                  <a:spcPct val="60000"/>
                </a:lnSpc>
                <a:spcBef>
                  <a:spcPct val="50000"/>
                </a:spcBef>
              </a:pP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2" name="组合 11"/>
            <p:cNvGrpSpPr/>
            <p:nvPr/>
          </p:nvGrpSpPr>
          <p:grpSpPr bwMode="gray">
            <a:xfrm>
              <a:off x="1822205" y="3889800"/>
              <a:ext cx="2251351" cy="2253185"/>
              <a:chOff x="1787799" y="2181878"/>
              <a:chExt cx="1827641" cy="1829130"/>
            </a:xfrm>
          </p:grpSpPr>
          <p:sp>
            <p:nvSpPr>
              <p:cNvPr id="13" name="Freeform 5"/>
              <p:cNvSpPr>
                <a:spLocks/>
              </p:cNvSpPr>
              <p:nvPr/>
            </p:nvSpPr>
            <p:spPr bwMode="gray">
              <a:xfrm>
                <a:off x="3244851" y="2556931"/>
                <a:ext cx="370589" cy="537279"/>
              </a:xfrm>
              <a:custGeom>
                <a:avLst/>
                <a:gdLst>
                  <a:gd name="T0" fmla="*/ 37 w 105"/>
                  <a:gd name="T1" fmla="*/ 152 h 152"/>
                  <a:gd name="T2" fmla="*/ 105 w 105"/>
                  <a:gd name="T3" fmla="*/ 152 h 152"/>
                  <a:gd name="T4" fmla="*/ 55 w 105"/>
                  <a:gd name="T5" fmla="*/ 0 h 152"/>
                  <a:gd name="T6" fmla="*/ 0 w 105"/>
                  <a:gd name="T7" fmla="*/ 40 h 152"/>
                  <a:gd name="T8" fmla="*/ 37 w 105"/>
                  <a:gd name="T9" fmla="*/ 152 h 152"/>
                </a:gdLst>
                <a:ahLst/>
                <a:cxnLst>
                  <a:cxn ang="0">
                    <a:pos x="T0" y="T1"/>
                  </a:cxn>
                  <a:cxn ang="0">
                    <a:pos x="T2" y="T3"/>
                  </a:cxn>
                  <a:cxn ang="0">
                    <a:pos x="T4" y="T5"/>
                  </a:cxn>
                  <a:cxn ang="0">
                    <a:pos x="T6" y="T7"/>
                  </a:cxn>
                  <a:cxn ang="0">
                    <a:pos x="T8" y="T9"/>
                  </a:cxn>
                </a:cxnLst>
                <a:rect l="0" t="0" r="r" b="b"/>
                <a:pathLst>
                  <a:path w="105" h="152">
                    <a:moveTo>
                      <a:pt x="37" y="152"/>
                    </a:moveTo>
                    <a:cubicBezTo>
                      <a:pt x="105" y="152"/>
                      <a:pt x="105" y="152"/>
                      <a:pt x="105" y="152"/>
                    </a:cubicBezTo>
                    <a:cubicBezTo>
                      <a:pt x="105" y="96"/>
                      <a:pt x="86" y="43"/>
                      <a:pt x="55" y="0"/>
                    </a:cubicBezTo>
                    <a:cubicBezTo>
                      <a:pt x="0" y="40"/>
                      <a:pt x="0" y="40"/>
                      <a:pt x="0" y="40"/>
                    </a:cubicBezTo>
                    <a:cubicBezTo>
                      <a:pt x="23" y="72"/>
                      <a:pt x="37" y="110"/>
                      <a:pt x="37" y="152"/>
                    </a:cubicBez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6"/>
              <p:cNvSpPr>
                <a:spLocks/>
              </p:cNvSpPr>
              <p:nvPr/>
            </p:nvSpPr>
            <p:spPr bwMode="gray">
              <a:xfrm>
                <a:off x="2417352" y="3734183"/>
                <a:ext cx="565557" cy="276825"/>
              </a:xfrm>
              <a:custGeom>
                <a:avLst/>
                <a:gdLst>
                  <a:gd name="T0" fmla="*/ 80 w 160"/>
                  <a:gd name="T1" fmla="*/ 10 h 78"/>
                  <a:gd name="T2" fmla="*/ 22 w 160"/>
                  <a:gd name="T3" fmla="*/ 0 h 78"/>
                  <a:gd name="T4" fmla="*/ 0 w 160"/>
                  <a:gd name="T5" fmla="*/ 65 h 78"/>
                  <a:gd name="T6" fmla="*/ 80 w 160"/>
                  <a:gd name="T7" fmla="*/ 78 h 78"/>
                  <a:gd name="T8" fmla="*/ 160 w 160"/>
                  <a:gd name="T9" fmla="*/ 65 h 78"/>
                  <a:gd name="T10" fmla="*/ 139 w 160"/>
                  <a:gd name="T11" fmla="*/ 0 h 78"/>
                  <a:gd name="T12" fmla="*/ 80 w 160"/>
                  <a:gd name="T13" fmla="*/ 10 h 78"/>
                </a:gdLst>
                <a:ahLst/>
                <a:cxnLst>
                  <a:cxn ang="0">
                    <a:pos x="T0" y="T1"/>
                  </a:cxn>
                  <a:cxn ang="0">
                    <a:pos x="T2" y="T3"/>
                  </a:cxn>
                  <a:cxn ang="0">
                    <a:pos x="T4" y="T5"/>
                  </a:cxn>
                  <a:cxn ang="0">
                    <a:pos x="T6" y="T7"/>
                  </a:cxn>
                  <a:cxn ang="0">
                    <a:pos x="T8" y="T9"/>
                  </a:cxn>
                  <a:cxn ang="0">
                    <a:pos x="T10" y="T11"/>
                  </a:cxn>
                  <a:cxn ang="0">
                    <a:pos x="T12" y="T13"/>
                  </a:cxn>
                </a:cxnLst>
                <a:rect l="0" t="0" r="r" b="b"/>
                <a:pathLst>
                  <a:path w="160" h="78">
                    <a:moveTo>
                      <a:pt x="80" y="10"/>
                    </a:moveTo>
                    <a:cubicBezTo>
                      <a:pt x="60" y="10"/>
                      <a:pt x="40" y="6"/>
                      <a:pt x="22" y="0"/>
                    </a:cubicBezTo>
                    <a:cubicBezTo>
                      <a:pt x="0" y="65"/>
                      <a:pt x="0" y="65"/>
                      <a:pt x="0" y="65"/>
                    </a:cubicBezTo>
                    <a:cubicBezTo>
                      <a:pt x="26" y="73"/>
                      <a:pt x="52" y="78"/>
                      <a:pt x="80" y="78"/>
                    </a:cubicBezTo>
                    <a:cubicBezTo>
                      <a:pt x="108" y="78"/>
                      <a:pt x="135" y="73"/>
                      <a:pt x="160" y="65"/>
                    </a:cubicBezTo>
                    <a:cubicBezTo>
                      <a:pt x="139" y="0"/>
                      <a:pt x="139" y="0"/>
                      <a:pt x="139" y="0"/>
                    </a:cubicBezTo>
                    <a:cubicBezTo>
                      <a:pt x="121" y="6"/>
                      <a:pt x="101" y="10"/>
                      <a:pt x="80" y="10"/>
                    </a:cubicBezTo>
                    <a:close/>
                  </a:path>
                </a:pathLst>
              </a:custGeom>
              <a:solidFill>
                <a:srgbClr val="BEE9EE"/>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Freeform 7"/>
              <p:cNvSpPr>
                <a:spLocks/>
              </p:cNvSpPr>
              <p:nvPr/>
            </p:nvSpPr>
            <p:spPr bwMode="gray">
              <a:xfrm>
                <a:off x="1960443" y="3490100"/>
                <a:ext cx="534303" cy="474770"/>
              </a:xfrm>
              <a:custGeom>
                <a:avLst/>
                <a:gdLst>
                  <a:gd name="T0" fmla="*/ 55 w 151"/>
                  <a:gd name="T1" fmla="*/ 0 h 134"/>
                  <a:gd name="T2" fmla="*/ 0 w 151"/>
                  <a:gd name="T3" fmla="*/ 40 h 134"/>
                  <a:gd name="T4" fmla="*/ 129 w 151"/>
                  <a:gd name="T5" fmla="*/ 134 h 134"/>
                  <a:gd name="T6" fmla="*/ 151 w 151"/>
                  <a:gd name="T7" fmla="*/ 69 h 134"/>
                  <a:gd name="T8" fmla="*/ 55 w 151"/>
                  <a:gd name="T9" fmla="*/ 0 h 134"/>
                </a:gdLst>
                <a:ahLst/>
                <a:cxnLst>
                  <a:cxn ang="0">
                    <a:pos x="T0" y="T1"/>
                  </a:cxn>
                  <a:cxn ang="0">
                    <a:pos x="T2" y="T3"/>
                  </a:cxn>
                  <a:cxn ang="0">
                    <a:pos x="T4" y="T5"/>
                  </a:cxn>
                  <a:cxn ang="0">
                    <a:pos x="T6" y="T7"/>
                  </a:cxn>
                  <a:cxn ang="0">
                    <a:pos x="T8" y="T9"/>
                  </a:cxn>
                </a:cxnLst>
                <a:rect l="0" t="0" r="r" b="b"/>
                <a:pathLst>
                  <a:path w="151" h="134">
                    <a:moveTo>
                      <a:pt x="55" y="0"/>
                    </a:moveTo>
                    <a:cubicBezTo>
                      <a:pt x="0" y="40"/>
                      <a:pt x="0" y="40"/>
                      <a:pt x="0" y="40"/>
                    </a:cubicBezTo>
                    <a:cubicBezTo>
                      <a:pt x="32" y="84"/>
                      <a:pt x="77" y="117"/>
                      <a:pt x="129" y="134"/>
                    </a:cubicBezTo>
                    <a:cubicBezTo>
                      <a:pt x="151" y="69"/>
                      <a:pt x="151" y="69"/>
                      <a:pt x="151" y="69"/>
                    </a:cubicBezTo>
                    <a:cubicBezTo>
                      <a:pt x="112" y="57"/>
                      <a:pt x="79" y="32"/>
                      <a:pt x="55" y="0"/>
                    </a:cubicBezTo>
                    <a:close/>
                  </a:path>
                </a:pathLst>
              </a:custGeom>
              <a:solidFill>
                <a:srgbClr val="BEE9EE"/>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8"/>
              <p:cNvSpPr>
                <a:spLocks/>
              </p:cNvSpPr>
              <p:nvPr/>
            </p:nvSpPr>
            <p:spPr bwMode="gray">
              <a:xfrm>
                <a:off x="2908494" y="3490100"/>
                <a:ext cx="529837" cy="474770"/>
              </a:xfrm>
              <a:custGeom>
                <a:avLst/>
                <a:gdLst>
                  <a:gd name="T0" fmla="*/ 0 w 150"/>
                  <a:gd name="T1" fmla="*/ 69 h 134"/>
                  <a:gd name="T2" fmla="*/ 21 w 150"/>
                  <a:gd name="T3" fmla="*/ 134 h 134"/>
                  <a:gd name="T4" fmla="*/ 150 w 150"/>
                  <a:gd name="T5" fmla="*/ 40 h 134"/>
                  <a:gd name="T6" fmla="*/ 95 w 150"/>
                  <a:gd name="T7" fmla="*/ 0 h 134"/>
                  <a:gd name="T8" fmla="*/ 0 w 150"/>
                  <a:gd name="T9" fmla="*/ 69 h 134"/>
                </a:gdLst>
                <a:ahLst/>
                <a:cxnLst>
                  <a:cxn ang="0">
                    <a:pos x="T0" y="T1"/>
                  </a:cxn>
                  <a:cxn ang="0">
                    <a:pos x="T2" y="T3"/>
                  </a:cxn>
                  <a:cxn ang="0">
                    <a:pos x="T4" y="T5"/>
                  </a:cxn>
                  <a:cxn ang="0">
                    <a:pos x="T6" y="T7"/>
                  </a:cxn>
                  <a:cxn ang="0">
                    <a:pos x="T8" y="T9"/>
                  </a:cxn>
                </a:cxnLst>
                <a:rect l="0" t="0" r="r" b="b"/>
                <a:pathLst>
                  <a:path w="150" h="134">
                    <a:moveTo>
                      <a:pt x="0" y="69"/>
                    </a:moveTo>
                    <a:cubicBezTo>
                      <a:pt x="21" y="134"/>
                      <a:pt x="21" y="134"/>
                      <a:pt x="21" y="134"/>
                    </a:cubicBezTo>
                    <a:cubicBezTo>
                      <a:pt x="74" y="117"/>
                      <a:pt x="119" y="84"/>
                      <a:pt x="150" y="40"/>
                    </a:cubicBezTo>
                    <a:cubicBezTo>
                      <a:pt x="95" y="0"/>
                      <a:pt x="95" y="0"/>
                      <a:pt x="95" y="0"/>
                    </a:cubicBezTo>
                    <a:cubicBezTo>
                      <a:pt x="72" y="32"/>
                      <a:pt x="39" y="57"/>
                      <a:pt x="0" y="69"/>
                    </a:cubicBezTo>
                    <a:close/>
                  </a:path>
                </a:pathLst>
              </a:custGeom>
              <a:solidFill>
                <a:srgbClr val="BEE9EE"/>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9"/>
              <p:cNvSpPr>
                <a:spLocks/>
              </p:cNvSpPr>
              <p:nvPr/>
            </p:nvSpPr>
            <p:spPr bwMode="gray">
              <a:xfrm>
                <a:off x="3244851" y="3094211"/>
                <a:ext cx="370589" cy="537279"/>
              </a:xfrm>
              <a:custGeom>
                <a:avLst/>
                <a:gdLst>
                  <a:gd name="T0" fmla="*/ 37 w 105"/>
                  <a:gd name="T1" fmla="*/ 0 h 152"/>
                  <a:gd name="T2" fmla="*/ 0 w 105"/>
                  <a:gd name="T3" fmla="*/ 112 h 152"/>
                  <a:gd name="T4" fmla="*/ 55 w 105"/>
                  <a:gd name="T5" fmla="*/ 152 h 152"/>
                  <a:gd name="T6" fmla="*/ 105 w 105"/>
                  <a:gd name="T7" fmla="*/ 0 h 152"/>
                  <a:gd name="T8" fmla="*/ 37 w 105"/>
                  <a:gd name="T9" fmla="*/ 0 h 152"/>
                </a:gdLst>
                <a:ahLst/>
                <a:cxnLst>
                  <a:cxn ang="0">
                    <a:pos x="T0" y="T1"/>
                  </a:cxn>
                  <a:cxn ang="0">
                    <a:pos x="T2" y="T3"/>
                  </a:cxn>
                  <a:cxn ang="0">
                    <a:pos x="T4" y="T5"/>
                  </a:cxn>
                  <a:cxn ang="0">
                    <a:pos x="T6" y="T7"/>
                  </a:cxn>
                  <a:cxn ang="0">
                    <a:pos x="T8" y="T9"/>
                  </a:cxn>
                </a:cxnLst>
                <a:rect l="0" t="0" r="r" b="b"/>
                <a:pathLst>
                  <a:path w="105" h="152">
                    <a:moveTo>
                      <a:pt x="37" y="0"/>
                    </a:moveTo>
                    <a:cubicBezTo>
                      <a:pt x="37" y="42"/>
                      <a:pt x="23" y="81"/>
                      <a:pt x="0" y="112"/>
                    </a:cubicBezTo>
                    <a:cubicBezTo>
                      <a:pt x="55" y="152"/>
                      <a:pt x="55" y="152"/>
                      <a:pt x="55" y="152"/>
                    </a:cubicBezTo>
                    <a:cubicBezTo>
                      <a:pt x="86" y="110"/>
                      <a:pt x="105" y="57"/>
                      <a:pt x="105" y="0"/>
                    </a:cubicBezTo>
                    <a:lnTo>
                      <a:pt x="37" y="0"/>
                    </a:ln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10"/>
              <p:cNvSpPr>
                <a:spLocks/>
              </p:cNvSpPr>
              <p:nvPr/>
            </p:nvSpPr>
            <p:spPr bwMode="gray">
              <a:xfrm>
                <a:off x="1787799" y="2556931"/>
                <a:ext cx="367612" cy="537279"/>
              </a:xfrm>
              <a:custGeom>
                <a:avLst/>
                <a:gdLst>
                  <a:gd name="T0" fmla="*/ 104 w 104"/>
                  <a:gd name="T1" fmla="*/ 40 h 152"/>
                  <a:gd name="T2" fmla="*/ 49 w 104"/>
                  <a:gd name="T3" fmla="*/ 0 h 152"/>
                  <a:gd name="T4" fmla="*/ 0 w 104"/>
                  <a:gd name="T5" fmla="*/ 152 h 152"/>
                  <a:gd name="T6" fmla="*/ 68 w 104"/>
                  <a:gd name="T7" fmla="*/ 152 h 152"/>
                  <a:gd name="T8" fmla="*/ 104 w 104"/>
                  <a:gd name="T9" fmla="*/ 40 h 152"/>
                </a:gdLst>
                <a:ahLst/>
                <a:cxnLst>
                  <a:cxn ang="0">
                    <a:pos x="T0" y="T1"/>
                  </a:cxn>
                  <a:cxn ang="0">
                    <a:pos x="T2" y="T3"/>
                  </a:cxn>
                  <a:cxn ang="0">
                    <a:pos x="T4" y="T5"/>
                  </a:cxn>
                  <a:cxn ang="0">
                    <a:pos x="T6" y="T7"/>
                  </a:cxn>
                  <a:cxn ang="0">
                    <a:pos x="T8" y="T9"/>
                  </a:cxn>
                </a:cxnLst>
                <a:rect l="0" t="0" r="r" b="b"/>
                <a:pathLst>
                  <a:path w="104" h="152">
                    <a:moveTo>
                      <a:pt x="104" y="40"/>
                    </a:moveTo>
                    <a:cubicBezTo>
                      <a:pt x="49" y="0"/>
                      <a:pt x="49" y="0"/>
                      <a:pt x="49" y="0"/>
                    </a:cubicBezTo>
                    <a:cubicBezTo>
                      <a:pt x="18" y="43"/>
                      <a:pt x="0" y="96"/>
                      <a:pt x="0" y="152"/>
                    </a:cubicBezTo>
                    <a:cubicBezTo>
                      <a:pt x="68" y="152"/>
                      <a:pt x="68" y="152"/>
                      <a:pt x="68" y="152"/>
                    </a:cubicBezTo>
                    <a:cubicBezTo>
                      <a:pt x="68" y="110"/>
                      <a:pt x="82" y="72"/>
                      <a:pt x="104" y="40"/>
                    </a:cubicBezTo>
                    <a:close/>
                  </a:path>
                </a:pathLst>
              </a:custGeom>
              <a:solidFill>
                <a:srgbClr val="BEE9EE"/>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11"/>
              <p:cNvSpPr>
                <a:spLocks/>
              </p:cNvSpPr>
              <p:nvPr/>
            </p:nvSpPr>
            <p:spPr bwMode="gray">
              <a:xfrm>
                <a:off x="1960443" y="2228016"/>
                <a:ext cx="534303" cy="470305"/>
              </a:xfrm>
              <a:custGeom>
                <a:avLst/>
                <a:gdLst>
                  <a:gd name="T0" fmla="*/ 151 w 151"/>
                  <a:gd name="T1" fmla="*/ 64 h 133"/>
                  <a:gd name="T2" fmla="*/ 129 w 151"/>
                  <a:gd name="T3" fmla="*/ 0 h 133"/>
                  <a:gd name="T4" fmla="*/ 0 w 151"/>
                  <a:gd name="T5" fmla="*/ 93 h 133"/>
                  <a:gd name="T6" fmla="*/ 55 w 151"/>
                  <a:gd name="T7" fmla="*/ 133 h 133"/>
                  <a:gd name="T8" fmla="*/ 151 w 151"/>
                  <a:gd name="T9" fmla="*/ 64 h 133"/>
                </a:gdLst>
                <a:ahLst/>
                <a:cxnLst>
                  <a:cxn ang="0">
                    <a:pos x="T0" y="T1"/>
                  </a:cxn>
                  <a:cxn ang="0">
                    <a:pos x="T2" y="T3"/>
                  </a:cxn>
                  <a:cxn ang="0">
                    <a:pos x="T4" y="T5"/>
                  </a:cxn>
                  <a:cxn ang="0">
                    <a:pos x="T6" y="T7"/>
                  </a:cxn>
                  <a:cxn ang="0">
                    <a:pos x="T8" y="T9"/>
                  </a:cxn>
                </a:cxnLst>
                <a:rect l="0" t="0" r="r" b="b"/>
                <a:pathLst>
                  <a:path w="151" h="133">
                    <a:moveTo>
                      <a:pt x="151" y="64"/>
                    </a:moveTo>
                    <a:cubicBezTo>
                      <a:pt x="129" y="0"/>
                      <a:pt x="129" y="0"/>
                      <a:pt x="129" y="0"/>
                    </a:cubicBezTo>
                    <a:cubicBezTo>
                      <a:pt x="77" y="17"/>
                      <a:pt x="32" y="50"/>
                      <a:pt x="0" y="93"/>
                    </a:cubicBezTo>
                    <a:cubicBezTo>
                      <a:pt x="55" y="133"/>
                      <a:pt x="55" y="133"/>
                      <a:pt x="55" y="133"/>
                    </a:cubicBezTo>
                    <a:cubicBezTo>
                      <a:pt x="79" y="101"/>
                      <a:pt x="112" y="77"/>
                      <a:pt x="151" y="64"/>
                    </a:cubicBezTo>
                    <a:close/>
                  </a:path>
                </a:pathLst>
              </a:custGeom>
              <a:solidFill>
                <a:srgbClr val="BEE9EE"/>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12"/>
              <p:cNvSpPr>
                <a:spLocks/>
              </p:cNvSpPr>
              <p:nvPr/>
            </p:nvSpPr>
            <p:spPr bwMode="gray">
              <a:xfrm>
                <a:off x="1787799" y="3094211"/>
                <a:ext cx="367612" cy="537279"/>
              </a:xfrm>
              <a:custGeom>
                <a:avLst/>
                <a:gdLst>
                  <a:gd name="T0" fmla="*/ 68 w 104"/>
                  <a:gd name="T1" fmla="*/ 0 h 152"/>
                  <a:gd name="T2" fmla="*/ 0 w 104"/>
                  <a:gd name="T3" fmla="*/ 0 h 152"/>
                  <a:gd name="T4" fmla="*/ 49 w 104"/>
                  <a:gd name="T5" fmla="*/ 152 h 152"/>
                  <a:gd name="T6" fmla="*/ 104 w 104"/>
                  <a:gd name="T7" fmla="*/ 112 h 152"/>
                  <a:gd name="T8" fmla="*/ 68 w 104"/>
                  <a:gd name="T9" fmla="*/ 0 h 152"/>
                </a:gdLst>
                <a:ahLst/>
                <a:cxnLst>
                  <a:cxn ang="0">
                    <a:pos x="T0" y="T1"/>
                  </a:cxn>
                  <a:cxn ang="0">
                    <a:pos x="T2" y="T3"/>
                  </a:cxn>
                  <a:cxn ang="0">
                    <a:pos x="T4" y="T5"/>
                  </a:cxn>
                  <a:cxn ang="0">
                    <a:pos x="T6" y="T7"/>
                  </a:cxn>
                  <a:cxn ang="0">
                    <a:pos x="T8" y="T9"/>
                  </a:cxn>
                </a:cxnLst>
                <a:rect l="0" t="0" r="r" b="b"/>
                <a:pathLst>
                  <a:path w="104" h="152">
                    <a:moveTo>
                      <a:pt x="68" y="0"/>
                    </a:moveTo>
                    <a:cubicBezTo>
                      <a:pt x="0" y="0"/>
                      <a:pt x="0" y="0"/>
                      <a:pt x="0" y="0"/>
                    </a:cubicBezTo>
                    <a:cubicBezTo>
                      <a:pt x="0" y="57"/>
                      <a:pt x="18" y="110"/>
                      <a:pt x="49" y="152"/>
                    </a:cubicBezTo>
                    <a:cubicBezTo>
                      <a:pt x="104" y="112"/>
                      <a:pt x="104" y="112"/>
                      <a:pt x="104" y="112"/>
                    </a:cubicBezTo>
                    <a:cubicBezTo>
                      <a:pt x="82" y="81"/>
                      <a:pt x="68" y="42"/>
                      <a:pt x="68" y="0"/>
                    </a:cubicBezTo>
                    <a:close/>
                  </a:path>
                </a:pathLst>
              </a:custGeom>
              <a:solidFill>
                <a:srgbClr val="BEE9EE"/>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13"/>
              <p:cNvSpPr>
                <a:spLocks/>
              </p:cNvSpPr>
              <p:nvPr/>
            </p:nvSpPr>
            <p:spPr bwMode="gray">
              <a:xfrm>
                <a:off x="2417352" y="2181878"/>
                <a:ext cx="565557" cy="272361"/>
              </a:xfrm>
              <a:custGeom>
                <a:avLst/>
                <a:gdLst>
                  <a:gd name="T0" fmla="*/ 80 w 160"/>
                  <a:gd name="T1" fmla="*/ 68 h 77"/>
                  <a:gd name="T2" fmla="*/ 139 w 160"/>
                  <a:gd name="T3" fmla="*/ 77 h 77"/>
                  <a:gd name="T4" fmla="*/ 160 w 160"/>
                  <a:gd name="T5" fmla="*/ 13 h 77"/>
                  <a:gd name="T6" fmla="*/ 80 w 160"/>
                  <a:gd name="T7" fmla="*/ 0 h 77"/>
                  <a:gd name="T8" fmla="*/ 0 w 160"/>
                  <a:gd name="T9" fmla="*/ 13 h 77"/>
                  <a:gd name="T10" fmla="*/ 22 w 160"/>
                  <a:gd name="T11" fmla="*/ 77 h 77"/>
                  <a:gd name="T12" fmla="*/ 80 w 160"/>
                  <a:gd name="T13" fmla="*/ 68 h 77"/>
                </a:gdLst>
                <a:ahLst/>
                <a:cxnLst>
                  <a:cxn ang="0">
                    <a:pos x="T0" y="T1"/>
                  </a:cxn>
                  <a:cxn ang="0">
                    <a:pos x="T2" y="T3"/>
                  </a:cxn>
                  <a:cxn ang="0">
                    <a:pos x="T4" y="T5"/>
                  </a:cxn>
                  <a:cxn ang="0">
                    <a:pos x="T6" y="T7"/>
                  </a:cxn>
                  <a:cxn ang="0">
                    <a:pos x="T8" y="T9"/>
                  </a:cxn>
                  <a:cxn ang="0">
                    <a:pos x="T10" y="T11"/>
                  </a:cxn>
                  <a:cxn ang="0">
                    <a:pos x="T12" y="T13"/>
                  </a:cxn>
                </a:cxnLst>
                <a:rect l="0" t="0" r="r" b="b"/>
                <a:pathLst>
                  <a:path w="160" h="77">
                    <a:moveTo>
                      <a:pt x="80" y="68"/>
                    </a:moveTo>
                    <a:cubicBezTo>
                      <a:pt x="101" y="68"/>
                      <a:pt x="121" y="71"/>
                      <a:pt x="139" y="77"/>
                    </a:cubicBezTo>
                    <a:cubicBezTo>
                      <a:pt x="160" y="13"/>
                      <a:pt x="160" y="13"/>
                      <a:pt x="160" y="13"/>
                    </a:cubicBezTo>
                    <a:cubicBezTo>
                      <a:pt x="135" y="4"/>
                      <a:pt x="108" y="0"/>
                      <a:pt x="80" y="0"/>
                    </a:cubicBezTo>
                    <a:cubicBezTo>
                      <a:pt x="52" y="0"/>
                      <a:pt x="26" y="4"/>
                      <a:pt x="0" y="13"/>
                    </a:cubicBezTo>
                    <a:cubicBezTo>
                      <a:pt x="22" y="77"/>
                      <a:pt x="22" y="77"/>
                      <a:pt x="22" y="77"/>
                    </a:cubicBezTo>
                    <a:cubicBezTo>
                      <a:pt x="40" y="71"/>
                      <a:pt x="60" y="68"/>
                      <a:pt x="80" y="68"/>
                    </a:cubicBezTo>
                    <a:close/>
                  </a:path>
                </a:pathLst>
              </a:custGeom>
              <a:solidFill>
                <a:srgbClr val="BEE9EE"/>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14"/>
              <p:cNvSpPr>
                <a:spLocks/>
              </p:cNvSpPr>
              <p:nvPr/>
            </p:nvSpPr>
            <p:spPr bwMode="gray">
              <a:xfrm>
                <a:off x="2908494" y="2228016"/>
                <a:ext cx="529837" cy="470305"/>
              </a:xfrm>
              <a:custGeom>
                <a:avLst/>
                <a:gdLst>
                  <a:gd name="T0" fmla="*/ 95 w 150"/>
                  <a:gd name="T1" fmla="*/ 133 h 133"/>
                  <a:gd name="T2" fmla="*/ 150 w 150"/>
                  <a:gd name="T3" fmla="*/ 93 h 133"/>
                  <a:gd name="T4" fmla="*/ 21 w 150"/>
                  <a:gd name="T5" fmla="*/ 0 h 133"/>
                  <a:gd name="T6" fmla="*/ 0 w 150"/>
                  <a:gd name="T7" fmla="*/ 64 h 133"/>
                  <a:gd name="T8" fmla="*/ 95 w 150"/>
                  <a:gd name="T9" fmla="*/ 133 h 133"/>
                </a:gdLst>
                <a:ahLst/>
                <a:cxnLst>
                  <a:cxn ang="0">
                    <a:pos x="T0" y="T1"/>
                  </a:cxn>
                  <a:cxn ang="0">
                    <a:pos x="T2" y="T3"/>
                  </a:cxn>
                  <a:cxn ang="0">
                    <a:pos x="T4" y="T5"/>
                  </a:cxn>
                  <a:cxn ang="0">
                    <a:pos x="T6" y="T7"/>
                  </a:cxn>
                  <a:cxn ang="0">
                    <a:pos x="T8" y="T9"/>
                  </a:cxn>
                </a:cxnLst>
                <a:rect l="0" t="0" r="r" b="b"/>
                <a:pathLst>
                  <a:path w="150" h="133">
                    <a:moveTo>
                      <a:pt x="95" y="133"/>
                    </a:moveTo>
                    <a:cubicBezTo>
                      <a:pt x="150" y="93"/>
                      <a:pt x="150" y="93"/>
                      <a:pt x="150" y="93"/>
                    </a:cubicBezTo>
                    <a:cubicBezTo>
                      <a:pt x="119" y="50"/>
                      <a:pt x="74" y="17"/>
                      <a:pt x="21" y="0"/>
                    </a:cubicBezTo>
                    <a:cubicBezTo>
                      <a:pt x="0" y="64"/>
                      <a:pt x="0" y="64"/>
                      <a:pt x="0" y="64"/>
                    </a:cubicBezTo>
                    <a:cubicBezTo>
                      <a:pt x="39" y="77"/>
                      <a:pt x="72" y="101"/>
                      <a:pt x="95" y="133"/>
                    </a:cubicBez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1"/>
              <p:cNvSpPr txBox="1">
                <a:spLocks noChangeArrowheads="1"/>
              </p:cNvSpPr>
              <p:nvPr/>
            </p:nvSpPr>
            <p:spPr bwMode="gray">
              <a:xfrm>
                <a:off x="1922735" y="2913243"/>
                <a:ext cx="1574994" cy="524329"/>
              </a:xfrm>
              <a:prstGeom prst="rect">
                <a:avLst/>
              </a:prstGeom>
              <a:noFill/>
              <a:ln w="9525">
                <a:noFill/>
                <a:miter lim="800000"/>
                <a:headEnd/>
                <a:tailEnd/>
              </a:ln>
            </p:spPr>
            <p:txBody>
              <a:bodyPr wrap="square">
                <a:spAutoFit/>
              </a:bodyPr>
              <a:lstStyle/>
              <a:p>
                <a:pPr algn="ctr" defTabSz="914034" fontAlgn="ctr">
                  <a:lnSpc>
                    <a:spcPct val="60000"/>
                  </a:lnSpc>
                  <a:spcBef>
                    <a:spcPct val="50000"/>
                  </a:spcBef>
                  <a:spcAft>
                    <a:spcPct val="0"/>
                  </a:spcAft>
                </a:pPr>
                <a:r>
                  <a:rPr lang="en-US" sz="5998">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30</a:t>
                </a:r>
                <a:r>
                  <a:rPr lang="en-US" sz="2799">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
                </a:r>
                <a:endParaRPr lang="en-US" sz="2799" dirty="0">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24" name="文本框 6"/>
            <p:cNvSpPr txBox="1"/>
            <p:nvPr/>
          </p:nvSpPr>
          <p:spPr bwMode="gray">
            <a:xfrm>
              <a:off x="5509547" y="3195098"/>
              <a:ext cx="4159387" cy="3132744"/>
            </a:xfrm>
            <a:prstGeom prst="rect">
              <a:avLst/>
            </a:prstGeom>
            <a:solidFill>
              <a:schemeClr val="bg1">
                <a:lumMod val="20000"/>
                <a:lumOff val="80000"/>
                <a:alpha val="50000"/>
              </a:schemeClr>
            </a:solidFill>
            <a:ln w="9525" cap="flat" cmpd="sng" algn="ctr">
              <a:solidFill>
                <a:schemeClr val="bg1">
                  <a:lumMod val="75000"/>
                </a:schemeClr>
              </a:solidFill>
              <a:prstDash val="solid"/>
            </a:ln>
            <a:effectLst/>
          </p:spPr>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913289" fontAlgn="ctr">
                <a:defRPr/>
              </a:pPr>
              <a:endParaRPr lang="en-US" altLang="zh-CN" sz="17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5513483" y="2848072"/>
              <a:ext cx="4158924" cy="291616"/>
            </a:xfrm>
            <a:prstGeom prst="rect">
              <a:avLst/>
            </a:prstGeom>
            <a:solidFill>
              <a:srgbClr val="56C4D2"/>
            </a:solidFill>
            <a:ln w="25400" cap="flat" cmpd="sng" algn="ctr">
              <a:noFill/>
              <a:prstDash val="solid"/>
            </a:ln>
            <a:effectLst/>
          </p:spPr>
          <p:txBody>
            <a:bodyPr rtlCol="0" anchor="ctr"/>
            <a:lstStyle/>
            <a:p>
              <a:pPr algn="ctr" defTabSz="913289" fontAlgn="ctr">
                <a:defRPr/>
              </a:pPr>
              <a:r>
                <a:rPr lang="en-US" sz="17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HTTP/2</a:t>
              </a:r>
            </a:p>
          </p:txBody>
        </p:sp>
        <p:sp>
          <p:nvSpPr>
            <p:cNvPr id="26" name="Text Box 11"/>
            <p:cNvSpPr txBox="1">
              <a:spLocks noChangeArrowheads="1"/>
            </p:cNvSpPr>
            <p:nvPr/>
          </p:nvSpPr>
          <p:spPr bwMode="gray">
            <a:xfrm>
              <a:off x="5513483" y="3303945"/>
              <a:ext cx="3683406" cy="806375"/>
            </a:xfrm>
            <a:prstGeom prst="rect">
              <a:avLst/>
            </a:prstGeom>
            <a:noFill/>
            <a:ln w="9525">
              <a:noFill/>
              <a:miter lim="800000"/>
              <a:headEnd/>
              <a:tailEnd/>
            </a:ln>
          </p:spPr>
          <p:txBody>
            <a:bodyPr wrap="square">
              <a:spAutoFit/>
            </a:bodyPr>
            <a:lstStyle/>
            <a:p>
              <a:pPr fontAlgn="ctr">
                <a:lnSpc>
                  <a:spcPct val="60000"/>
                </a:lnSpc>
                <a:spcBef>
                  <a:spcPct val="50000"/>
                </a:spcBef>
              </a:pPr>
              <a:r>
                <a:rPr lang="en-US"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Latency: 38 ms</a:t>
              </a:r>
            </a:p>
            <a:p>
              <a:pPr fontAlgn="ctr">
                <a:lnSpc>
                  <a:spcPct val="60000"/>
                </a:lnSpc>
                <a:spcBef>
                  <a:spcPct val="50000"/>
                </a:spcBef>
              </a:pPr>
              <a:r>
                <a:rPr lang="en-US"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Load time: 3.6s</a:t>
              </a:r>
            </a:p>
            <a:p>
              <a:pPr fontAlgn="ctr">
                <a:lnSpc>
                  <a:spcPct val="60000"/>
                </a:lnSpc>
                <a:spcBef>
                  <a:spcPct val="50000"/>
                </a:spcBef>
              </a:pP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27" name="组合 26"/>
            <p:cNvGrpSpPr/>
            <p:nvPr/>
          </p:nvGrpSpPr>
          <p:grpSpPr bwMode="gray">
            <a:xfrm>
              <a:off x="6466091" y="3896392"/>
              <a:ext cx="2251351" cy="2253185"/>
              <a:chOff x="1787799" y="2181878"/>
              <a:chExt cx="1827641" cy="1829130"/>
            </a:xfrm>
          </p:grpSpPr>
          <p:sp>
            <p:nvSpPr>
              <p:cNvPr id="28" name="Freeform 5"/>
              <p:cNvSpPr>
                <a:spLocks/>
              </p:cNvSpPr>
              <p:nvPr/>
            </p:nvSpPr>
            <p:spPr bwMode="gray">
              <a:xfrm>
                <a:off x="3244851" y="2556931"/>
                <a:ext cx="370589" cy="537279"/>
              </a:xfrm>
              <a:custGeom>
                <a:avLst/>
                <a:gdLst>
                  <a:gd name="T0" fmla="*/ 37 w 105"/>
                  <a:gd name="T1" fmla="*/ 152 h 152"/>
                  <a:gd name="T2" fmla="*/ 105 w 105"/>
                  <a:gd name="T3" fmla="*/ 152 h 152"/>
                  <a:gd name="T4" fmla="*/ 55 w 105"/>
                  <a:gd name="T5" fmla="*/ 0 h 152"/>
                  <a:gd name="T6" fmla="*/ 0 w 105"/>
                  <a:gd name="T7" fmla="*/ 40 h 152"/>
                  <a:gd name="T8" fmla="*/ 37 w 105"/>
                  <a:gd name="T9" fmla="*/ 152 h 152"/>
                </a:gdLst>
                <a:ahLst/>
                <a:cxnLst>
                  <a:cxn ang="0">
                    <a:pos x="T0" y="T1"/>
                  </a:cxn>
                  <a:cxn ang="0">
                    <a:pos x="T2" y="T3"/>
                  </a:cxn>
                  <a:cxn ang="0">
                    <a:pos x="T4" y="T5"/>
                  </a:cxn>
                  <a:cxn ang="0">
                    <a:pos x="T6" y="T7"/>
                  </a:cxn>
                  <a:cxn ang="0">
                    <a:pos x="T8" y="T9"/>
                  </a:cxn>
                </a:cxnLst>
                <a:rect l="0" t="0" r="r" b="b"/>
                <a:pathLst>
                  <a:path w="105" h="152">
                    <a:moveTo>
                      <a:pt x="37" y="152"/>
                    </a:moveTo>
                    <a:cubicBezTo>
                      <a:pt x="105" y="152"/>
                      <a:pt x="105" y="152"/>
                      <a:pt x="105" y="152"/>
                    </a:cubicBezTo>
                    <a:cubicBezTo>
                      <a:pt x="105" y="96"/>
                      <a:pt x="86" y="43"/>
                      <a:pt x="55" y="0"/>
                    </a:cubicBezTo>
                    <a:cubicBezTo>
                      <a:pt x="0" y="40"/>
                      <a:pt x="0" y="40"/>
                      <a:pt x="0" y="40"/>
                    </a:cubicBezTo>
                    <a:cubicBezTo>
                      <a:pt x="23" y="72"/>
                      <a:pt x="37" y="110"/>
                      <a:pt x="37" y="152"/>
                    </a:cubicBez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6"/>
              <p:cNvSpPr>
                <a:spLocks/>
              </p:cNvSpPr>
              <p:nvPr/>
            </p:nvSpPr>
            <p:spPr bwMode="gray">
              <a:xfrm>
                <a:off x="2417352" y="3734183"/>
                <a:ext cx="565557" cy="276825"/>
              </a:xfrm>
              <a:custGeom>
                <a:avLst/>
                <a:gdLst>
                  <a:gd name="T0" fmla="*/ 80 w 160"/>
                  <a:gd name="T1" fmla="*/ 10 h 78"/>
                  <a:gd name="T2" fmla="*/ 22 w 160"/>
                  <a:gd name="T3" fmla="*/ 0 h 78"/>
                  <a:gd name="T4" fmla="*/ 0 w 160"/>
                  <a:gd name="T5" fmla="*/ 65 h 78"/>
                  <a:gd name="T6" fmla="*/ 80 w 160"/>
                  <a:gd name="T7" fmla="*/ 78 h 78"/>
                  <a:gd name="T8" fmla="*/ 160 w 160"/>
                  <a:gd name="T9" fmla="*/ 65 h 78"/>
                  <a:gd name="T10" fmla="*/ 139 w 160"/>
                  <a:gd name="T11" fmla="*/ 0 h 78"/>
                  <a:gd name="T12" fmla="*/ 80 w 160"/>
                  <a:gd name="T13" fmla="*/ 10 h 78"/>
                </a:gdLst>
                <a:ahLst/>
                <a:cxnLst>
                  <a:cxn ang="0">
                    <a:pos x="T0" y="T1"/>
                  </a:cxn>
                  <a:cxn ang="0">
                    <a:pos x="T2" y="T3"/>
                  </a:cxn>
                  <a:cxn ang="0">
                    <a:pos x="T4" y="T5"/>
                  </a:cxn>
                  <a:cxn ang="0">
                    <a:pos x="T6" y="T7"/>
                  </a:cxn>
                  <a:cxn ang="0">
                    <a:pos x="T8" y="T9"/>
                  </a:cxn>
                  <a:cxn ang="0">
                    <a:pos x="T10" y="T11"/>
                  </a:cxn>
                  <a:cxn ang="0">
                    <a:pos x="T12" y="T13"/>
                  </a:cxn>
                </a:cxnLst>
                <a:rect l="0" t="0" r="r" b="b"/>
                <a:pathLst>
                  <a:path w="160" h="78">
                    <a:moveTo>
                      <a:pt x="80" y="10"/>
                    </a:moveTo>
                    <a:cubicBezTo>
                      <a:pt x="60" y="10"/>
                      <a:pt x="40" y="6"/>
                      <a:pt x="22" y="0"/>
                    </a:cubicBezTo>
                    <a:cubicBezTo>
                      <a:pt x="0" y="65"/>
                      <a:pt x="0" y="65"/>
                      <a:pt x="0" y="65"/>
                    </a:cubicBezTo>
                    <a:cubicBezTo>
                      <a:pt x="26" y="73"/>
                      <a:pt x="52" y="78"/>
                      <a:pt x="80" y="78"/>
                    </a:cubicBezTo>
                    <a:cubicBezTo>
                      <a:pt x="108" y="78"/>
                      <a:pt x="135" y="73"/>
                      <a:pt x="160" y="65"/>
                    </a:cubicBezTo>
                    <a:cubicBezTo>
                      <a:pt x="139" y="0"/>
                      <a:pt x="139" y="0"/>
                      <a:pt x="139" y="0"/>
                    </a:cubicBezTo>
                    <a:cubicBezTo>
                      <a:pt x="121" y="6"/>
                      <a:pt x="101" y="10"/>
                      <a:pt x="80" y="10"/>
                    </a:cubicBez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7"/>
              <p:cNvSpPr>
                <a:spLocks/>
              </p:cNvSpPr>
              <p:nvPr/>
            </p:nvSpPr>
            <p:spPr bwMode="gray">
              <a:xfrm>
                <a:off x="1960443" y="3490100"/>
                <a:ext cx="534303" cy="474770"/>
              </a:xfrm>
              <a:custGeom>
                <a:avLst/>
                <a:gdLst>
                  <a:gd name="T0" fmla="*/ 55 w 151"/>
                  <a:gd name="T1" fmla="*/ 0 h 134"/>
                  <a:gd name="T2" fmla="*/ 0 w 151"/>
                  <a:gd name="T3" fmla="*/ 40 h 134"/>
                  <a:gd name="T4" fmla="*/ 129 w 151"/>
                  <a:gd name="T5" fmla="*/ 134 h 134"/>
                  <a:gd name="T6" fmla="*/ 151 w 151"/>
                  <a:gd name="T7" fmla="*/ 69 h 134"/>
                  <a:gd name="T8" fmla="*/ 55 w 151"/>
                  <a:gd name="T9" fmla="*/ 0 h 134"/>
                </a:gdLst>
                <a:ahLst/>
                <a:cxnLst>
                  <a:cxn ang="0">
                    <a:pos x="T0" y="T1"/>
                  </a:cxn>
                  <a:cxn ang="0">
                    <a:pos x="T2" y="T3"/>
                  </a:cxn>
                  <a:cxn ang="0">
                    <a:pos x="T4" y="T5"/>
                  </a:cxn>
                  <a:cxn ang="0">
                    <a:pos x="T6" y="T7"/>
                  </a:cxn>
                  <a:cxn ang="0">
                    <a:pos x="T8" y="T9"/>
                  </a:cxn>
                </a:cxnLst>
                <a:rect l="0" t="0" r="r" b="b"/>
                <a:pathLst>
                  <a:path w="151" h="134">
                    <a:moveTo>
                      <a:pt x="55" y="0"/>
                    </a:moveTo>
                    <a:cubicBezTo>
                      <a:pt x="0" y="40"/>
                      <a:pt x="0" y="40"/>
                      <a:pt x="0" y="40"/>
                    </a:cubicBezTo>
                    <a:cubicBezTo>
                      <a:pt x="32" y="84"/>
                      <a:pt x="77" y="117"/>
                      <a:pt x="129" y="134"/>
                    </a:cubicBezTo>
                    <a:cubicBezTo>
                      <a:pt x="151" y="69"/>
                      <a:pt x="151" y="69"/>
                      <a:pt x="151" y="69"/>
                    </a:cubicBezTo>
                    <a:cubicBezTo>
                      <a:pt x="112" y="57"/>
                      <a:pt x="79" y="32"/>
                      <a:pt x="55" y="0"/>
                    </a:cubicBez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8"/>
              <p:cNvSpPr>
                <a:spLocks/>
              </p:cNvSpPr>
              <p:nvPr/>
            </p:nvSpPr>
            <p:spPr bwMode="gray">
              <a:xfrm>
                <a:off x="2908494" y="3490100"/>
                <a:ext cx="529837" cy="474770"/>
              </a:xfrm>
              <a:custGeom>
                <a:avLst/>
                <a:gdLst>
                  <a:gd name="T0" fmla="*/ 0 w 150"/>
                  <a:gd name="T1" fmla="*/ 69 h 134"/>
                  <a:gd name="T2" fmla="*/ 21 w 150"/>
                  <a:gd name="T3" fmla="*/ 134 h 134"/>
                  <a:gd name="T4" fmla="*/ 150 w 150"/>
                  <a:gd name="T5" fmla="*/ 40 h 134"/>
                  <a:gd name="T6" fmla="*/ 95 w 150"/>
                  <a:gd name="T7" fmla="*/ 0 h 134"/>
                  <a:gd name="T8" fmla="*/ 0 w 150"/>
                  <a:gd name="T9" fmla="*/ 69 h 134"/>
                </a:gdLst>
                <a:ahLst/>
                <a:cxnLst>
                  <a:cxn ang="0">
                    <a:pos x="T0" y="T1"/>
                  </a:cxn>
                  <a:cxn ang="0">
                    <a:pos x="T2" y="T3"/>
                  </a:cxn>
                  <a:cxn ang="0">
                    <a:pos x="T4" y="T5"/>
                  </a:cxn>
                  <a:cxn ang="0">
                    <a:pos x="T6" y="T7"/>
                  </a:cxn>
                  <a:cxn ang="0">
                    <a:pos x="T8" y="T9"/>
                  </a:cxn>
                </a:cxnLst>
                <a:rect l="0" t="0" r="r" b="b"/>
                <a:pathLst>
                  <a:path w="150" h="134">
                    <a:moveTo>
                      <a:pt x="0" y="69"/>
                    </a:moveTo>
                    <a:cubicBezTo>
                      <a:pt x="21" y="134"/>
                      <a:pt x="21" y="134"/>
                      <a:pt x="21" y="134"/>
                    </a:cubicBezTo>
                    <a:cubicBezTo>
                      <a:pt x="74" y="117"/>
                      <a:pt x="119" y="84"/>
                      <a:pt x="150" y="40"/>
                    </a:cubicBezTo>
                    <a:cubicBezTo>
                      <a:pt x="95" y="0"/>
                      <a:pt x="95" y="0"/>
                      <a:pt x="95" y="0"/>
                    </a:cubicBezTo>
                    <a:cubicBezTo>
                      <a:pt x="72" y="32"/>
                      <a:pt x="39" y="57"/>
                      <a:pt x="0" y="69"/>
                    </a:cubicBez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9"/>
              <p:cNvSpPr>
                <a:spLocks/>
              </p:cNvSpPr>
              <p:nvPr/>
            </p:nvSpPr>
            <p:spPr bwMode="gray">
              <a:xfrm>
                <a:off x="3244851" y="3094211"/>
                <a:ext cx="370589" cy="537279"/>
              </a:xfrm>
              <a:custGeom>
                <a:avLst/>
                <a:gdLst>
                  <a:gd name="T0" fmla="*/ 37 w 105"/>
                  <a:gd name="T1" fmla="*/ 0 h 152"/>
                  <a:gd name="T2" fmla="*/ 0 w 105"/>
                  <a:gd name="T3" fmla="*/ 112 h 152"/>
                  <a:gd name="T4" fmla="*/ 55 w 105"/>
                  <a:gd name="T5" fmla="*/ 152 h 152"/>
                  <a:gd name="T6" fmla="*/ 105 w 105"/>
                  <a:gd name="T7" fmla="*/ 0 h 152"/>
                  <a:gd name="T8" fmla="*/ 37 w 105"/>
                  <a:gd name="T9" fmla="*/ 0 h 152"/>
                </a:gdLst>
                <a:ahLst/>
                <a:cxnLst>
                  <a:cxn ang="0">
                    <a:pos x="T0" y="T1"/>
                  </a:cxn>
                  <a:cxn ang="0">
                    <a:pos x="T2" y="T3"/>
                  </a:cxn>
                  <a:cxn ang="0">
                    <a:pos x="T4" y="T5"/>
                  </a:cxn>
                  <a:cxn ang="0">
                    <a:pos x="T6" y="T7"/>
                  </a:cxn>
                  <a:cxn ang="0">
                    <a:pos x="T8" y="T9"/>
                  </a:cxn>
                </a:cxnLst>
                <a:rect l="0" t="0" r="r" b="b"/>
                <a:pathLst>
                  <a:path w="105" h="152">
                    <a:moveTo>
                      <a:pt x="37" y="0"/>
                    </a:moveTo>
                    <a:cubicBezTo>
                      <a:pt x="37" y="42"/>
                      <a:pt x="23" y="81"/>
                      <a:pt x="0" y="112"/>
                    </a:cubicBezTo>
                    <a:cubicBezTo>
                      <a:pt x="55" y="152"/>
                      <a:pt x="55" y="152"/>
                      <a:pt x="55" y="152"/>
                    </a:cubicBezTo>
                    <a:cubicBezTo>
                      <a:pt x="86" y="110"/>
                      <a:pt x="105" y="57"/>
                      <a:pt x="105" y="0"/>
                    </a:cubicBezTo>
                    <a:lnTo>
                      <a:pt x="37" y="0"/>
                    </a:ln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0"/>
              <p:cNvSpPr>
                <a:spLocks/>
              </p:cNvSpPr>
              <p:nvPr/>
            </p:nvSpPr>
            <p:spPr bwMode="gray">
              <a:xfrm>
                <a:off x="1787799" y="2556931"/>
                <a:ext cx="367612" cy="537279"/>
              </a:xfrm>
              <a:custGeom>
                <a:avLst/>
                <a:gdLst>
                  <a:gd name="T0" fmla="*/ 104 w 104"/>
                  <a:gd name="T1" fmla="*/ 40 h 152"/>
                  <a:gd name="T2" fmla="*/ 49 w 104"/>
                  <a:gd name="T3" fmla="*/ 0 h 152"/>
                  <a:gd name="T4" fmla="*/ 0 w 104"/>
                  <a:gd name="T5" fmla="*/ 152 h 152"/>
                  <a:gd name="T6" fmla="*/ 68 w 104"/>
                  <a:gd name="T7" fmla="*/ 152 h 152"/>
                  <a:gd name="T8" fmla="*/ 104 w 104"/>
                  <a:gd name="T9" fmla="*/ 40 h 152"/>
                </a:gdLst>
                <a:ahLst/>
                <a:cxnLst>
                  <a:cxn ang="0">
                    <a:pos x="T0" y="T1"/>
                  </a:cxn>
                  <a:cxn ang="0">
                    <a:pos x="T2" y="T3"/>
                  </a:cxn>
                  <a:cxn ang="0">
                    <a:pos x="T4" y="T5"/>
                  </a:cxn>
                  <a:cxn ang="0">
                    <a:pos x="T6" y="T7"/>
                  </a:cxn>
                  <a:cxn ang="0">
                    <a:pos x="T8" y="T9"/>
                  </a:cxn>
                </a:cxnLst>
                <a:rect l="0" t="0" r="r" b="b"/>
                <a:pathLst>
                  <a:path w="104" h="152">
                    <a:moveTo>
                      <a:pt x="104" y="40"/>
                    </a:moveTo>
                    <a:cubicBezTo>
                      <a:pt x="49" y="0"/>
                      <a:pt x="49" y="0"/>
                      <a:pt x="49" y="0"/>
                    </a:cubicBezTo>
                    <a:cubicBezTo>
                      <a:pt x="18" y="43"/>
                      <a:pt x="0" y="96"/>
                      <a:pt x="0" y="152"/>
                    </a:cubicBezTo>
                    <a:cubicBezTo>
                      <a:pt x="68" y="152"/>
                      <a:pt x="68" y="152"/>
                      <a:pt x="68" y="152"/>
                    </a:cubicBezTo>
                    <a:cubicBezTo>
                      <a:pt x="68" y="110"/>
                      <a:pt x="82" y="72"/>
                      <a:pt x="104" y="40"/>
                    </a:cubicBez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1"/>
              <p:cNvSpPr>
                <a:spLocks/>
              </p:cNvSpPr>
              <p:nvPr/>
            </p:nvSpPr>
            <p:spPr bwMode="gray">
              <a:xfrm>
                <a:off x="1960443" y="2228016"/>
                <a:ext cx="534303" cy="470305"/>
              </a:xfrm>
              <a:custGeom>
                <a:avLst/>
                <a:gdLst>
                  <a:gd name="T0" fmla="*/ 151 w 151"/>
                  <a:gd name="T1" fmla="*/ 64 h 133"/>
                  <a:gd name="T2" fmla="*/ 129 w 151"/>
                  <a:gd name="T3" fmla="*/ 0 h 133"/>
                  <a:gd name="T4" fmla="*/ 0 w 151"/>
                  <a:gd name="T5" fmla="*/ 93 h 133"/>
                  <a:gd name="T6" fmla="*/ 55 w 151"/>
                  <a:gd name="T7" fmla="*/ 133 h 133"/>
                  <a:gd name="T8" fmla="*/ 151 w 151"/>
                  <a:gd name="T9" fmla="*/ 64 h 133"/>
                </a:gdLst>
                <a:ahLst/>
                <a:cxnLst>
                  <a:cxn ang="0">
                    <a:pos x="T0" y="T1"/>
                  </a:cxn>
                  <a:cxn ang="0">
                    <a:pos x="T2" y="T3"/>
                  </a:cxn>
                  <a:cxn ang="0">
                    <a:pos x="T4" y="T5"/>
                  </a:cxn>
                  <a:cxn ang="0">
                    <a:pos x="T6" y="T7"/>
                  </a:cxn>
                  <a:cxn ang="0">
                    <a:pos x="T8" y="T9"/>
                  </a:cxn>
                </a:cxnLst>
                <a:rect l="0" t="0" r="r" b="b"/>
                <a:pathLst>
                  <a:path w="151" h="133">
                    <a:moveTo>
                      <a:pt x="151" y="64"/>
                    </a:moveTo>
                    <a:cubicBezTo>
                      <a:pt x="129" y="0"/>
                      <a:pt x="129" y="0"/>
                      <a:pt x="129" y="0"/>
                    </a:cubicBezTo>
                    <a:cubicBezTo>
                      <a:pt x="77" y="17"/>
                      <a:pt x="32" y="50"/>
                      <a:pt x="0" y="93"/>
                    </a:cubicBezTo>
                    <a:cubicBezTo>
                      <a:pt x="55" y="133"/>
                      <a:pt x="55" y="133"/>
                      <a:pt x="55" y="133"/>
                    </a:cubicBezTo>
                    <a:cubicBezTo>
                      <a:pt x="79" y="101"/>
                      <a:pt x="112" y="77"/>
                      <a:pt x="151" y="64"/>
                    </a:cubicBezTo>
                    <a:close/>
                  </a:path>
                </a:pathLst>
              </a:custGeom>
              <a:solidFill>
                <a:srgbClr val="BEE9EE"/>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12"/>
              <p:cNvSpPr>
                <a:spLocks/>
              </p:cNvSpPr>
              <p:nvPr/>
            </p:nvSpPr>
            <p:spPr bwMode="gray">
              <a:xfrm>
                <a:off x="1787799" y="3094211"/>
                <a:ext cx="367612" cy="537279"/>
              </a:xfrm>
              <a:custGeom>
                <a:avLst/>
                <a:gdLst>
                  <a:gd name="T0" fmla="*/ 68 w 104"/>
                  <a:gd name="T1" fmla="*/ 0 h 152"/>
                  <a:gd name="T2" fmla="*/ 0 w 104"/>
                  <a:gd name="T3" fmla="*/ 0 h 152"/>
                  <a:gd name="T4" fmla="*/ 49 w 104"/>
                  <a:gd name="T5" fmla="*/ 152 h 152"/>
                  <a:gd name="T6" fmla="*/ 104 w 104"/>
                  <a:gd name="T7" fmla="*/ 112 h 152"/>
                  <a:gd name="T8" fmla="*/ 68 w 104"/>
                  <a:gd name="T9" fmla="*/ 0 h 152"/>
                </a:gdLst>
                <a:ahLst/>
                <a:cxnLst>
                  <a:cxn ang="0">
                    <a:pos x="T0" y="T1"/>
                  </a:cxn>
                  <a:cxn ang="0">
                    <a:pos x="T2" y="T3"/>
                  </a:cxn>
                  <a:cxn ang="0">
                    <a:pos x="T4" y="T5"/>
                  </a:cxn>
                  <a:cxn ang="0">
                    <a:pos x="T6" y="T7"/>
                  </a:cxn>
                  <a:cxn ang="0">
                    <a:pos x="T8" y="T9"/>
                  </a:cxn>
                </a:cxnLst>
                <a:rect l="0" t="0" r="r" b="b"/>
                <a:pathLst>
                  <a:path w="104" h="152">
                    <a:moveTo>
                      <a:pt x="68" y="0"/>
                    </a:moveTo>
                    <a:cubicBezTo>
                      <a:pt x="0" y="0"/>
                      <a:pt x="0" y="0"/>
                      <a:pt x="0" y="0"/>
                    </a:cubicBezTo>
                    <a:cubicBezTo>
                      <a:pt x="0" y="57"/>
                      <a:pt x="18" y="110"/>
                      <a:pt x="49" y="152"/>
                    </a:cubicBezTo>
                    <a:cubicBezTo>
                      <a:pt x="104" y="112"/>
                      <a:pt x="104" y="112"/>
                      <a:pt x="104" y="112"/>
                    </a:cubicBezTo>
                    <a:cubicBezTo>
                      <a:pt x="82" y="81"/>
                      <a:pt x="68" y="42"/>
                      <a:pt x="68" y="0"/>
                    </a:cubicBez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3"/>
              <p:cNvSpPr>
                <a:spLocks/>
              </p:cNvSpPr>
              <p:nvPr/>
            </p:nvSpPr>
            <p:spPr bwMode="gray">
              <a:xfrm>
                <a:off x="2417352" y="2181878"/>
                <a:ext cx="565557" cy="272361"/>
              </a:xfrm>
              <a:custGeom>
                <a:avLst/>
                <a:gdLst>
                  <a:gd name="T0" fmla="*/ 80 w 160"/>
                  <a:gd name="T1" fmla="*/ 68 h 77"/>
                  <a:gd name="T2" fmla="*/ 139 w 160"/>
                  <a:gd name="T3" fmla="*/ 77 h 77"/>
                  <a:gd name="T4" fmla="*/ 160 w 160"/>
                  <a:gd name="T5" fmla="*/ 13 h 77"/>
                  <a:gd name="T6" fmla="*/ 80 w 160"/>
                  <a:gd name="T7" fmla="*/ 0 h 77"/>
                  <a:gd name="T8" fmla="*/ 0 w 160"/>
                  <a:gd name="T9" fmla="*/ 13 h 77"/>
                  <a:gd name="T10" fmla="*/ 22 w 160"/>
                  <a:gd name="T11" fmla="*/ 77 h 77"/>
                  <a:gd name="T12" fmla="*/ 80 w 160"/>
                  <a:gd name="T13" fmla="*/ 68 h 77"/>
                </a:gdLst>
                <a:ahLst/>
                <a:cxnLst>
                  <a:cxn ang="0">
                    <a:pos x="T0" y="T1"/>
                  </a:cxn>
                  <a:cxn ang="0">
                    <a:pos x="T2" y="T3"/>
                  </a:cxn>
                  <a:cxn ang="0">
                    <a:pos x="T4" y="T5"/>
                  </a:cxn>
                  <a:cxn ang="0">
                    <a:pos x="T6" y="T7"/>
                  </a:cxn>
                  <a:cxn ang="0">
                    <a:pos x="T8" y="T9"/>
                  </a:cxn>
                  <a:cxn ang="0">
                    <a:pos x="T10" y="T11"/>
                  </a:cxn>
                  <a:cxn ang="0">
                    <a:pos x="T12" y="T13"/>
                  </a:cxn>
                </a:cxnLst>
                <a:rect l="0" t="0" r="r" b="b"/>
                <a:pathLst>
                  <a:path w="160" h="77">
                    <a:moveTo>
                      <a:pt x="80" y="68"/>
                    </a:moveTo>
                    <a:cubicBezTo>
                      <a:pt x="101" y="68"/>
                      <a:pt x="121" y="71"/>
                      <a:pt x="139" y="77"/>
                    </a:cubicBezTo>
                    <a:cubicBezTo>
                      <a:pt x="160" y="13"/>
                      <a:pt x="160" y="13"/>
                      <a:pt x="160" y="13"/>
                    </a:cubicBezTo>
                    <a:cubicBezTo>
                      <a:pt x="135" y="4"/>
                      <a:pt x="108" y="0"/>
                      <a:pt x="80" y="0"/>
                    </a:cubicBezTo>
                    <a:cubicBezTo>
                      <a:pt x="52" y="0"/>
                      <a:pt x="26" y="4"/>
                      <a:pt x="0" y="13"/>
                    </a:cubicBezTo>
                    <a:cubicBezTo>
                      <a:pt x="22" y="77"/>
                      <a:pt x="22" y="77"/>
                      <a:pt x="22" y="77"/>
                    </a:cubicBezTo>
                    <a:cubicBezTo>
                      <a:pt x="40" y="71"/>
                      <a:pt x="60" y="68"/>
                      <a:pt x="80" y="68"/>
                    </a:cubicBezTo>
                    <a:close/>
                  </a:path>
                </a:pathLst>
              </a:custGeom>
              <a:solidFill>
                <a:srgbClr val="BEE9EE"/>
              </a:solidFill>
              <a:ln w="3175" cap="flat">
                <a:solidFill>
                  <a:srgbClr val="FFFFFF"/>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4"/>
              <p:cNvSpPr>
                <a:spLocks/>
              </p:cNvSpPr>
              <p:nvPr/>
            </p:nvSpPr>
            <p:spPr bwMode="gray">
              <a:xfrm>
                <a:off x="2908494" y="2228016"/>
                <a:ext cx="529837" cy="470305"/>
              </a:xfrm>
              <a:custGeom>
                <a:avLst/>
                <a:gdLst>
                  <a:gd name="T0" fmla="*/ 95 w 150"/>
                  <a:gd name="T1" fmla="*/ 133 h 133"/>
                  <a:gd name="T2" fmla="*/ 150 w 150"/>
                  <a:gd name="T3" fmla="*/ 93 h 133"/>
                  <a:gd name="T4" fmla="*/ 21 w 150"/>
                  <a:gd name="T5" fmla="*/ 0 h 133"/>
                  <a:gd name="T6" fmla="*/ 0 w 150"/>
                  <a:gd name="T7" fmla="*/ 64 h 133"/>
                  <a:gd name="T8" fmla="*/ 95 w 150"/>
                  <a:gd name="T9" fmla="*/ 133 h 133"/>
                </a:gdLst>
                <a:ahLst/>
                <a:cxnLst>
                  <a:cxn ang="0">
                    <a:pos x="T0" y="T1"/>
                  </a:cxn>
                  <a:cxn ang="0">
                    <a:pos x="T2" y="T3"/>
                  </a:cxn>
                  <a:cxn ang="0">
                    <a:pos x="T4" y="T5"/>
                  </a:cxn>
                  <a:cxn ang="0">
                    <a:pos x="T6" y="T7"/>
                  </a:cxn>
                  <a:cxn ang="0">
                    <a:pos x="T8" y="T9"/>
                  </a:cxn>
                </a:cxnLst>
                <a:rect l="0" t="0" r="r" b="b"/>
                <a:pathLst>
                  <a:path w="150" h="133">
                    <a:moveTo>
                      <a:pt x="95" y="133"/>
                    </a:moveTo>
                    <a:cubicBezTo>
                      <a:pt x="150" y="93"/>
                      <a:pt x="150" y="93"/>
                      <a:pt x="150" y="93"/>
                    </a:cubicBezTo>
                    <a:cubicBezTo>
                      <a:pt x="119" y="50"/>
                      <a:pt x="74" y="17"/>
                      <a:pt x="21" y="0"/>
                    </a:cubicBezTo>
                    <a:cubicBezTo>
                      <a:pt x="0" y="64"/>
                      <a:pt x="0" y="64"/>
                      <a:pt x="0" y="64"/>
                    </a:cubicBezTo>
                    <a:cubicBezTo>
                      <a:pt x="39" y="77"/>
                      <a:pt x="72" y="101"/>
                      <a:pt x="95" y="133"/>
                    </a:cubicBezTo>
                    <a:close/>
                  </a:path>
                </a:pathLst>
              </a:custGeom>
              <a:solidFill>
                <a:srgbClr val="56C4D2"/>
              </a:solidFill>
              <a:ln w="9525" cap="flat">
                <a:solidFill>
                  <a:schemeClr val="bg2"/>
                </a:solidFill>
                <a:prstDash val="solid"/>
                <a:miter lim="800000"/>
                <a:headEnd/>
                <a:tailEnd/>
              </a:ln>
            </p:spPr>
            <p:txBody>
              <a:bodyPr vert="horz" wrap="square" lIns="91404" tIns="45702" rIns="91404" bIns="45702" numCol="1" anchor="t" anchorCtr="0" compatLnSpc="1">
                <a:prstTxWarp prst="textNoShape">
                  <a:avLst/>
                </a:prstTxWarp>
              </a:bodyPr>
              <a:lstStyle/>
              <a:p>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1"/>
              <p:cNvSpPr txBox="1">
                <a:spLocks noChangeArrowheads="1"/>
              </p:cNvSpPr>
              <p:nvPr/>
            </p:nvSpPr>
            <p:spPr bwMode="gray">
              <a:xfrm>
                <a:off x="1922735" y="2913243"/>
                <a:ext cx="1574994" cy="524329"/>
              </a:xfrm>
              <a:prstGeom prst="rect">
                <a:avLst/>
              </a:prstGeom>
              <a:noFill/>
              <a:ln w="9525">
                <a:noFill/>
                <a:miter lim="800000"/>
                <a:headEnd/>
                <a:tailEnd/>
              </a:ln>
            </p:spPr>
            <p:txBody>
              <a:bodyPr wrap="square">
                <a:spAutoFit/>
              </a:bodyPr>
              <a:lstStyle/>
              <a:p>
                <a:pPr algn="ctr" defTabSz="914034" fontAlgn="ctr">
                  <a:lnSpc>
                    <a:spcPct val="60000"/>
                  </a:lnSpc>
                  <a:spcBef>
                    <a:spcPct val="50000"/>
                  </a:spcBef>
                  <a:spcAft>
                    <a:spcPct val="0"/>
                  </a:spcAft>
                </a:pPr>
                <a:r>
                  <a:rPr lang="en-US" sz="5998">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80</a:t>
                </a:r>
                <a:r>
                  <a:rPr lang="en-US" sz="2799">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t>
                </a:r>
                <a:endParaRPr lang="en-US" sz="2799" dirty="0">
                  <a:solidFill>
                    <a:schemeClr val="dk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spTree>
    <p:extLst>
      <p:ext uri="{BB962C8B-B14F-4D97-AF65-F5344CB8AC3E}">
        <p14:creationId xmlns:p14="http://schemas.microsoft.com/office/powerpoint/2010/main" val="7890853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Core of HTTP/2 - Binary Transmission</a:t>
            </a:r>
          </a:p>
        </p:txBody>
      </p:sp>
      <p:sp>
        <p:nvSpPr>
          <p:cNvPr id="4" name="文本占位符 3">
            <a:extLst>
              <a:ext uri="{FF2B5EF4-FFF2-40B4-BE49-F238E27FC236}">
                <a16:creationId xmlns:a16="http://schemas.microsoft.com/office/drawing/2014/main" xmlns="" id="{CAC06B65-2EF7-40F4-B681-246A5728A4CD}"/>
              </a:ext>
            </a:extLst>
          </p:cNvPr>
          <p:cNvSpPr>
            <a:spLocks noGrp="1"/>
          </p:cNvSpPr>
          <p:nvPr>
            <p:ph type="body" sz="quarter" idx="10"/>
          </p:nvPr>
        </p:nvSpPr>
        <p:spPr bwMode="gray">
          <a:xfrm>
            <a:off x="455612" y="1052514"/>
            <a:ext cx="11293476" cy="1587897"/>
          </a:xfrm>
        </p:spPr>
        <p:txBody>
          <a:bodyPr/>
          <a:lstStyle/>
          <a:p>
            <a:r>
              <a:rPr lang="en-US" altLang="zh-CN" sz="1600"/>
              <a:t>The core of performance enhancement in HTTP/2 is binary transmission.</a:t>
            </a:r>
          </a:p>
          <a:p>
            <a:r>
              <a:rPr lang="en-US" altLang="zh-CN" sz="1600"/>
              <a:t>In HTTP/1, data is transmitted in text mode, which has some defects. This is because various scenarios need to be considered to achieve robustness, due to the diversity of text formats. On the contrary, the binary format involves only 0s and 1s, featuring significant convenience and robustness.</a:t>
            </a:r>
            <a:endParaRPr lang="zh-CN" altLang="en-US" sz="1600" dirty="0"/>
          </a:p>
        </p:txBody>
      </p:sp>
      <p:grpSp>
        <p:nvGrpSpPr>
          <p:cNvPr id="21" name="组合 20">
            <a:extLst>
              <a:ext uri="{FF2B5EF4-FFF2-40B4-BE49-F238E27FC236}">
                <a16:creationId xmlns:a16="http://schemas.microsoft.com/office/drawing/2014/main" xmlns="" id="{5342E61B-DD65-40B2-8018-EAB545491F04}"/>
              </a:ext>
            </a:extLst>
          </p:cNvPr>
          <p:cNvGrpSpPr/>
          <p:nvPr/>
        </p:nvGrpSpPr>
        <p:grpSpPr bwMode="gray">
          <a:xfrm>
            <a:off x="2095165" y="2590955"/>
            <a:ext cx="8801923" cy="3505116"/>
            <a:chOff x="2095165" y="2590955"/>
            <a:chExt cx="8801923" cy="3505116"/>
          </a:xfrm>
        </p:grpSpPr>
        <p:sp>
          <p:nvSpPr>
            <p:cNvPr id="30" name="梯形 2">
              <a:extLst>
                <a:ext uri="{FF2B5EF4-FFF2-40B4-BE49-F238E27FC236}">
                  <a16:creationId xmlns:a16="http://schemas.microsoft.com/office/drawing/2014/main" xmlns="" id="{16604705-0B45-4D0B-88A2-5FF0F5F476C7}"/>
                </a:ext>
              </a:extLst>
            </p:cNvPr>
            <p:cNvSpPr/>
            <p:nvPr/>
          </p:nvSpPr>
          <p:spPr bwMode="gray">
            <a:xfrm rot="16378936">
              <a:off x="4269702" y="2378473"/>
              <a:ext cx="2039005" cy="2463969"/>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6501504"/>
                <a:gd name="connsiteY0" fmla="*/ 782464 h 782464"/>
                <a:gd name="connsiteX1" fmla="*/ 1465962 w 6501504"/>
                <a:gd name="connsiteY1" fmla="*/ 7620 h 782464"/>
                <a:gd name="connsiteX2" fmla="*/ 2563446 w 6501504"/>
                <a:gd name="connsiteY2" fmla="*/ 0 h 782464"/>
                <a:gd name="connsiteX3" fmla="*/ 6501504 w 6501504"/>
                <a:gd name="connsiteY3" fmla="*/ 734506 h 782464"/>
                <a:gd name="connsiteX4" fmla="*/ 0 w 6501504"/>
                <a:gd name="connsiteY4" fmla="*/ 782464 h 782464"/>
                <a:gd name="connsiteX0" fmla="*/ 0 w 6458090"/>
                <a:gd name="connsiteY0" fmla="*/ 757410 h 757410"/>
                <a:gd name="connsiteX1" fmla="*/ 1422548 w 6458090"/>
                <a:gd name="connsiteY1" fmla="*/ 7620 h 757410"/>
                <a:gd name="connsiteX2" fmla="*/ 2520032 w 6458090"/>
                <a:gd name="connsiteY2" fmla="*/ 0 h 757410"/>
                <a:gd name="connsiteX3" fmla="*/ 6458090 w 6458090"/>
                <a:gd name="connsiteY3" fmla="*/ 734506 h 757410"/>
                <a:gd name="connsiteX4" fmla="*/ 0 w 6458090"/>
                <a:gd name="connsiteY4" fmla="*/ 757410 h 757410"/>
                <a:gd name="connsiteX0" fmla="*/ 0 w 6458090"/>
                <a:gd name="connsiteY0" fmla="*/ 757410 h 757410"/>
                <a:gd name="connsiteX1" fmla="*/ 889767 w 6458090"/>
                <a:gd name="connsiteY1" fmla="*/ 10314 h 757410"/>
                <a:gd name="connsiteX2" fmla="*/ 2520032 w 6458090"/>
                <a:gd name="connsiteY2" fmla="*/ 0 h 757410"/>
                <a:gd name="connsiteX3" fmla="*/ 6458090 w 6458090"/>
                <a:gd name="connsiteY3" fmla="*/ 734506 h 757410"/>
                <a:gd name="connsiteX4" fmla="*/ 0 w 6458090"/>
                <a:gd name="connsiteY4" fmla="*/ 757410 h 757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8090" h="757410">
                  <a:moveTo>
                    <a:pt x="0" y="757410"/>
                  </a:moveTo>
                  <a:lnTo>
                    <a:pt x="889767" y="10314"/>
                  </a:lnTo>
                  <a:lnTo>
                    <a:pt x="2520032" y="0"/>
                  </a:lnTo>
                  <a:lnTo>
                    <a:pt x="6458090" y="734506"/>
                  </a:lnTo>
                  <a:lnTo>
                    <a:pt x="0" y="757410"/>
                  </a:lnTo>
                  <a:close/>
                </a:path>
              </a:pathLst>
            </a:custGeom>
            <a:gradFill>
              <a:gsLst>
                <a:gs pos="100000">
                  <a:srgbClr val="F4FBFE"/>
                </a:gs>
                <a:gs pos="0">
                  <a:srgbClr val="94DAE2"/>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endParaRPr>
            </a:p>
          </p:txBody>
        </p:sp>
        <p:sp>
          <p:nvSpPr>
            <p:cNvPr id="31" name="文本框 30">
              <a:extLst>
                <a:ext uri="{FF2B5EF4-FFF2-40B4-BE49-F238E27FC236}">
                  <a16:creationId xmlns:a16="http://schemas.microsoft.com/office/drawing/2014/main" xmlns="" id="{FC285540-E549-4DB8-A238-66F1F6EB54DD}"/>
                </a:ext>
              </a:extLst>
            </p:cNvPr>
            <p:cNvSpPr txBox="1"/>
            <p:nvPr/>
          </p:nvSpPr>
          <p:spPr bwMode="gray">
            <a:xfrm>
              <a:off x="6577263" y="3093838"/>
              <a:ext cx="3448843" cy="1569660"/>
            </a:xfrm>
            <a:prstGeom prst="rect">
              <a:avLst/>
            </a:prstGeom>
            <a:noFill/>
            <a:ln>
              <a:solidFill>
                <a:srgbClr val="30B5C5"/>
              </a:solidFill>
            </a:ln>
          </p:spPr>
          <p:txBody>
            <a:bodyPr wrap="square" rtlCol="0">
              <a:spAutoFit/>
            </a:bodyPr>
            <a:lstStyle/>
            <a:p>
              <a:pPr marL="0" marR="0" lvl="0" indent="0" defTabSz="914400" eaLnBrk="1" fontAlgn="auto" latinLnBrk="0" hangingPunct="1">
                <a:lnSpc>
                  <a:spcPts val="2400"/>
                </a:lnSpc>
                <a:spcBef>
                  <a:spcPts val="0"/>
                </a:spcBef>
                <a:spcAft>
                  <a:spcPts val="0"/>
                </a:spcAft>
                <a:buClrTx/>
                <a:buSzTx/>
                <a:buFontTx/>
                <a:buNone/>
                <a:tabLst/>
                <a:defRPr/>
              </a:pPr>
              <a:r>
                <a:rPr kumimoji="0" lang="en-US" altLang="zh-CN" sz="1400" b="1" i="0" u="none" strike="noStrike" kern="0" cap="none" spc="0" normalizeH="0" baseline="0" noProof="0" dirty="0">
                  <a:ln>
                    <a:noFill/>
                  </a:ln>
                  <a:effectLst/>
                  <a:uLnTx/>
                  <a:uFillTx/>
                  <a:cs typeface="Courier New" panose="02070309020205020404" pitchFamily="49" charset="0"/>
                </a:rPr>
                <a:t>POST </a:t>
              </a:r>
              <a:r>
                <a:rPr kumimoji="0" lang="en-US" altLang="zh-CN" sz="1400" b="0" i="0" u="none" strike="noStrike" kern="0" cap="none" spc="0" normalizeH="0" baseline="0" noProof="0" dirty="0">
                  <a:ln>
                    <a:noFill/>
                  </a:ln>
                  <a:effectLst/>
                  <a:uLnTx/>
                  <a:uFillTx/>
                </a:rPr>
                <a:t>http://www.w3.org </a:t>
              </a:r>
              <a:r>
                <a:rPr kumimoji="0" lang="en-US" altLang="zh-CN" sz="1400" b="1" i="0" u="none" strike="noStrike" kern="0" cap="none" spc="0" normalizeH="0" baseline="0" noProof="0" dirty="0">
                  <a:ln>
                    <a:noFill/>
                  </a:ln>
                  <a:effectLst/>
                  <a:uLnTx/>
                  <a:uFillTx/>
                </a:rPr>
                <a:t>HTTP/1.1</a:t>
              </a:r>
              <a:endParaRPr kumimoji="0" lang="en-US" altLang="zh-CN" sz="1400" b="0" i="0" u="none" strike="noStrike" kern="0" cap="none" spc="0" normalizeH="0" baseline="0" noProof="0" dirty="0">
                <a:ln>
                  <a:noFill/>
                </a:ln>
                <a:effectLst/>
                <a:uLnTx/>
                <a:uFillTx/>
                <a:cs typeface="Courier New" panose="02070309020205020404" pitchFamily="49" charset="0"/>
              </a:endParaRPr>
            </a:p>
            <a:p>
              <a:pPr marL="0" marR="0" lvl="0" indent="0" defTabSz="914400" eaLnBrk="1" fontAlgn="auto" latinLnBrk="0" hangingPunct="1">
                <a:lnSpc>
                  <a:spcPts val="2400"/>
                </a:lnSpc>
                <a:spcBef>
                  <a:spcPts val="0"/>
                </a:spcBef>
                <a:spcAft>
                  <a:spcPts val="0"/>
                </a:spcAft>
                <a:buClrTx/>
                <a:buSzTx/>
                <a:buFontTx/>
                <a:buNone/>
                <a:tabLst/>
                <a:defRPr/>
              </a:pPr>
              <a:r>
                <a:rPr kumimoji="0" lang="en-US" altLang="zh-CN" sz="1400" b="1" i="0" u="none" strike="noStrike" kern="0" cap="none" spc="0" normalizeH="0" baseline="0" noProof="0" dirty="0">
                  <a:ln>
                    <a:noFill/>
                  </a:ln>
                  <a:effectLst/>
                  <a:uLnTx/>
                  <a:uFillTx/>
                </a:rPr>
                <a:t>Accept: </a:t>
              </a:r>
              <a:r>
                <a:rPr kumimoji="0" lang="en-US" altLang="zh-CN" sz="1400" b="0" i="0" u="none" strike="noStrike" kern="0" cap="none" spc="0" normalizeH="0" baseline="0" noProof="0" dirty="0">
                  <a:ln>
                    <a:noFill/>
                  </a:ln>
                  <a:effectLst/>
                  <a:uLnTx/>
                  <a:uFillTx/>
                </a:rPr>
                <a:t>text/html</a:t>
              </a:r>
            </a:p>
            <a:p>
              <a:pPr marL="0" marR="0" lvl="0" indent="0" defTabSz="914400" eaLnBrk="1" fontAlgn="t"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effectLst/>
                  <a:uLnTx/>
                  <a:uFillTx/>
                </a:rPr>
                <a:t>Content-Type: </a:t>
              </a:r>
              <a:r>
                <a:rPr kumimoji="0" lang="en-US" altLang="zh-CN" sz="1400" b="0" i="0" u="none" strike="noStrike" kern="0" cap="none" spc="0" normalizeH="0" baseline="0" noProof="0" dirty="0">
                  <a:ln>
                    <a:noFill/>
                  </a:ln>
                  <a:effectLst/>
                  <a:uLnTx/>
                  <a:uFillTx/>
                </a:rPr>
                <a:t>text/</a:t>
              </a:r>
              <a:r>
                <a:rPr kumimoji="0" lang="en-US" altLang="zh-CN" sz="1400" b="0" i="0" u="none" strike="noStrike" kern="0" cap="none" spc="0" normalizeH="0" baseline="0" noProof="0" dirty="0" err="1">
                  <a:ln>
                    <a:noFill/>
                  </a:ln>
                  <a:effectLst/>
                  <a:uLnTx/>
                  <a:uFillTx/>
                </a:rPr>
                <a:t>html;charset</a:t>
              </a:r>
              <a:r>
                <a:rPr kumimoji="0" lang="en-US" altLang="zh-CN" sz="1400" b="0" i="0" u="none" strike="noStrike" kern="0" cap="none" spc="0" normalizeH="0" baseline="0" noProof="0" dirty="0">
                  <a:ln>
                    <a:noFill/>
                  </a:ln>
                  <a:effectLst/>
                  <a:uLnTx/>
                  <a:uFillTx/>
                </a:rPr>
                <a:t>=utf-8</a:t>
              </a:r>
            </a:p>
            <a:p>
              <a:pPr marL="0" marR="0" lvl="0" indent="0" defTabSz="914400" eaLnBrk="1" fontAlgn="t"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effectLst/>
                  <a:uLnTx/>
                  <a:uFillTx/>
                </a:rPr>
                <a:t>Connection: </a:t>
              </a:r>
              <a:r>
                <a:rPr kumimoji="0" lang="en-US" altLang="zh-CN" sz="1400" b="0" i="0" u="none" strike="noStrike" kern="0" cap="none" spc="0" normalizeH="0" baseline="0" noProof="0" dirty="0">
                  <a:ln>
                    <a:noFill/>
                  </a:ln>
                  <a:effectLst/>
                  <a:uLnTx/>
                  <a:uFillTx/>
                </a:rPr>
                <a:t>keep-alive</a:t>
              </a:r>
            </a:p>
            <a:p>
              <a:pPr marL="0" marR="0" lvl="0" indent="0" defTabSz="914400" eaLnBrk="1" fontAlgn="t"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effectLst/>
                <a:uLnTx/>
                <a:uFillTx/>
              </a:endParaRPr>
            </a:p>
            <a:p>
              <a:pPr marL="0" marR="0" lvl="0" indent="0" defTabSz="914400" eaLnBrk="1" fontAlgn="t"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effectLst/>
                  <a:uLnTx/>
                  <a:uFillTx/>
                </a:rPr>
                <a:t>user=</a:t>
              </a:r>
              <a:r>
                <a:rPr kumimoji="0" lang="en-US" altLang="zh-CN" sz="1400" b="0" i="0" u="none" strike="noStrike" kern="0" cap="none" spc="0" normalizeH="0" baseline="0" noProof="0" dirty="0" err="1">
                  <a:ln>
                    <a:noFill/>
                  </a:ln>
                  <a:effectLst/>
                  <a:uLnTx/>
                  <a:uFillTx/>
                </a:rPr>
                <a:t>admin&amp;password</a:t>
              </a:r>
              <a:r>
                <a:rPr kumimoji="0" lang="en-US" altLang="zh-CN" sz="1400" b="0" i="0" u="none" strike="noStrike" kern="0" cap="none" spc="0" normalizeH="0" baseline="0" noProof="0" dirty="0">
                  <a:ln>
                    <a:noFill/>
                  </a:ln>
                  <a:effectLst/>
                  <a:uLnTx/>
                  <a:uFillTx/>
                </a:rPr>
                <a:t>=123456</a:t>
              </a:r>
            </a:p>
          </p:txBody>
        </p:sp>
        <p:sp>
          <p:nvSpPr>
            <p:cNvPr id="32" name="文本框 31">
              <a:extLst>
                <a:ext uri="{FF2B5EF4-FFF2-40B4-BE49-F238E27FC236}">
                  <a16:creationId xmlns:a16="http://schemas.microsoft.com/office/drawing/2014/main" xmlns="" id="{25790733-15C2-4AE2-A298-DB972B649B14}"/>
                </a:ext>
              </a:extLst>
            </p:cNvPr>
            <p:cNvSpPr txBox="1"/>
            <p:nvPr/>
          </p:nvSpPr>
          <p:spPr bwMode="gray">
            <a:xfrm>
              <a:off x="6548512" y="5317601"/>
              <a:ext cx="3448843" cy="370935"/>
            </a:xfrm>
            <a:prstGeom prst="rect">
              <a:avLst/>
            </a:prstGeom>
            <a:noFill/>
            <a:ln>
              <a:solidFill>
                <a:srgbClr val="30B5C5"/>
              </a:solidFill>
            </a:ln>
          </p:spPr>
          <p:txBody>
            <a:bodyPr wrap="square" rtlCol="0">
              <a:spAutoFit/>
            </a:bodyPr>
            <a:lstStyle/>
            <a:p>
              <a:pPr marL="0" marR="0" lvl="0" indent="0" algn="ctr" defTabSz="914400" eaLnBrk="1" fontAlgn="auto" latinLnBrk="0" hangingPunct="1">
                <a:lnSpc>
                  <a:spcPts val="2400"/>
                </a:lnSpc>
                <a:spcBef>
                  <a:spcPts val="0"/>
                </a:spcBef>
                <a:spcAft>
                  <a:spcPts val="0"/>
                </a:spcAft>
                <a:buClrTx/>
                <a:buSzTx/>
                <a:buFontTx/>
                <a:buNone/>
                <a:tabLst/>
                <a:defRPr/>
              </a:pPr>
              <a:r>
                <a:rPr lang="en-US" altLang="zh-CN" sz="1400" kern="0" dirty="0"/>
                <a:t>Header</a:t>
              </a:r>
              <a:endParaRPr kumimoji="0" lang="en-US" altLang="zh-CN" sz="1400" b="0" i="0" u="none" strike="noStrike" kern="0" cap="none" spc="0" normalizeH="0" baseline="0" noProof="0" dirty="0">
                <a:ln>
                  <a:noFill/>
                </a:ln>
                <a:effectLst/>
                <a:uLnTx/>
                <a:uFillTx/>
              </a:endParaRPr>
            </a:p>
          </p:txBody>
        </p:sp>
        <p:sp>
          <p:nvSpPr>
            <p:cNvPr id="33" name="文本框 32">
              <a:extLst>
                <a:ext uri="{FF2B5EF4-FFF2-40B4-BE49-F238E27FC236}">
                  <a16:creationId xmlns:a16="http://schemas.microsoft.com/office/drawing/2014/main" xmlns="" id="{5D1295F2-BB08-4010-9B69-6C04CEBDAB9E}"/>
                </a:ext>
              </a:extLst>
            </p:cNvPr>
            <p:cNvSpPr txBox="1"/>
            <p:nvPr/>
          </p:nvSpPr>
          <p:spPr bwMode="gray">
            <a:xfrm>
              <a:off x="6558839" y="2737890"/>
              <a:ext cx="1467643"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prstClr val="black"/>
                  </a:solidFill>
                  <a:effectLst/>
                  <a:uLnTx/>
                  <a:uFillTx/>
                </a:rPr>
                <a:t>HTTP/1.1</a:t>
              </a:r>
              <a:endParaRPr kumimoji="0" lang="zh-CN" altLang="en-US" sz="1600" b="0" i="0" u="none" strike="noStrike" kern="0" cap="none" spc="0" normalizeH="0" baseline="0" noProof="0" dirty="0">
                <a:ln>
                  <a:noFill/>
                </a:ln>
                <a:solidFill>
                  <a:prstClr val="black"/>
                </a:solidFill>
                <a:effectLst/>
                <a:uLnTx/>
                <a:uFillTx/>
              </a:endParaRPr>
            </a:p>
          </p:txBody>
        </p:sp>
        <p:sp>
          <p:nvSpPr>
            <p:cNvPr id="34" name="文本框 33">
              <a:extLst>
                <a:ext uri="{FF2B5EF4-FFF2-40B4-BE49-F238E27FC236}">
                  <a16:creationId xmlns:a16="http://schemas.microsoft.com/office/drawing/2014/main" xmlns="" id="{96605149-2E6A-4C44-A5BD-2E033162E89F}"/>
                </a:ext>
              </a:extLst>
            </p:cNvPr>
            <p:cNvSpPr txBox="1"/>
            <p:nvPr/>
          </p:nvSpPr>
          <p:spPr bwMode="gray">
            <a:xfrm>
              <a:off x="6528632" y="4987247"/>
              <a:ext cx="1467643"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prstClr val="black"/>
                  </a:solidFill>
                  <a:effectLst/>
                  <a:uLnTx/>
                  <a:uFillTx/>
                </a:rPr>
                <a:t>HTTP/2</a:t>
              </a:r>
              <a:endParaRPr kumimoji="0" lang="zh-CN" altLang="en-US" sz="1600" b="0" i="0" u="none" strike="noStrike" kern="0" cap="none" spc="0" normalizeH="0" baseline="0" noProof="0" dirty="0">
                <a:ln>
                  <a:noFill/>
                </a:ln>
                <a:solidFill>
                  <a:prstClr val="black"/>
                </a:solidFill>
                <a:effectLst/>
                <a:uLnTx/>
                <a:uFillTx/>
              </a:endParaRPr>
            </a:p>
          </p:txBody>
        </p:sp>
        <p:sp>
          <p:nvSpPr>
            <p:cNvPr id="35" name="文本框 34">
              <a:extLst>
                <a:ext uri="{FF2B5EF4-FFF2-40B4-BE49-F238E27FC236}">
                  <a16:creationId xmlns:a16="http://schemas.microsoft.com/office/drawing/2014/main" xmlns="" id="{B67927AA-FC7A-4B89-A9D7-14BCBA426DAE}"/>
                </a:ext>
              </a:extLst>
            </p:cNvPr>
            <p:cNvSpPr txBox="1"/>
            <p:nvPr/>
          </p:nvSpPr>
          <p:spPr bwMode="gray">
            <a:xfrm>
              <a:off x="6548512" y="5725136"/>
              <a:ext cx="3448843" cy="370935"/>
            </a:xfrm>
            <a:prstGeom prst="rect">
              <a:avLst/>
            </a:prstGeom>
            <a:noFill/>
            <a:ln>
              <a:solidFill>
                <a:srgbClr val="30B5C5"/>
              </a:solidFill>
            </a:ln>
          </p:spPr>
          <p:txBody>
            <a:bodyPr wrap="square" rtlCol="0">
              <a:spAutoFit/>
            </a:bodyPr>
            <a:lstStyle/>
            <a:p>
              <a:pPr marL="0" marR="0" lvl="0" indent="0" algn="ctr" defTabSz="914400" eaLnBrk="1" fontAlgn="auto" latinLnBrk="0" hangingPunct="1">
                <a:lnSpc>
                  <a:spcPts val="2400"/>
                </a:lnSpc>
                <a:spcBef>
                  <a:spcPts val="0"/>
                </a:spcBef>
                <a:spcAft>
                  <a:spcPts val="0"/>
                </a:spcAft>
                <a:buClrTx/>
                <a:buSzTx/>
                <a:buFontTx/>
                <a:buNone/>
                <a:tabLst/>
                <a:defRPr/>
              </a:pPr>
              <a:r>
                <a:rPr kumimoji="0" lang="en-US" altLang="zh-CN" sz="1400" b="0" i="0" u="none" strike="noStrike" kern="0" cap="none" spc="0" normalizeH="0" baseline="0" noProof="0" dirty="0">
                  <a:ln>
                    <a:noFill/>
                  </a:ln>
                  <a:effectLst/>
                  <a:uLnTx/>
                  <a:uFillTx/>
                </a:rPr>
                <a:t>Frame</a:t>
              </a:r>
            </a:p>
          </p:txBody>
        </p:sp>
        <p:sp>
          <p:nvSpPr>
            <p:cNvPr id="36" name="AutoShape 35">
              <a:extLst>
                <a:ext uri="{FF2B5EF4-FFF2-40B4-BE49-F238E27FC236}">
                  <a16:creationId xmlns:a16="http://schemas.microsoft.com/office/drawing/2014/main" xmlns="" id="{C120CEAA-F819-4B5D-980C-1957775A0BFE}"/>
                </a:ext>
              </a:extLst>
            </p:cNvPr>
            <p:cNvSpPr>
              <a:spLocks/>
            </p:cNvSpPr>
            <p:nvPr/>
          </p:nvSpPr>
          <p:spPr bwMode="gray">
            <a:xfrm flipH="1">
              <a:off x="10059497" y="3309466"/>
              <a:ext cx="322865" cy="838687"/>
            </a:xfrm>
            <a:prstGeom prst="leftBrace">
              <a:avLst>
                <a:gd name="adj1" fmla="val 112010"/>
                <a:gd name="adj2" fmla="val 50000"/>
              </a:avLst>
            </a:prstGeom>
            <a:noFill/>
            <a:ln w="19050">
              <a:solidFill>
                <a:srgbClr val="30B5C5"/>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方正兰亭黑简体"/>
                <a:ea typeface="方正兰亭黑简体"/>
              </a:endParaRPr>
            </a:p>
          </p:txBody>
        </p:sp>
        <p:sp>
          <p:nvSpPr>
            <p:cNvPr id="37" name="AutoShape 35">
              <a:extLst>
                <a:ext uri="{FF2B5EF4-FFF2-40B4-BE49-F238E27FC236}">
                  <a16:creationId xmlns:a16="http://schemas.microsoft.com/office/drawing/2014/main" xmlns="" id="{2D460021-77B0-4EBB-91F8-FF1C76C2EAC0}"/>
                </a:ext>
              </a:extLst>
            </p:cNvPr>
            <p:cNvSpPr>
              <a:spLocks/>
            </p:cNvSpPr>
            <p:nvPr/>
          </p:nvSpPr>
          <p:spPr bwMode="gray">
            <a:xfrm flipH="1">
              <a:off x="10059497" y="4392384"/>
              <a:ext cx="309036" cy="260961"/>
            </a:xfrm>
            <a:prstGeom prst="leftBrace">
              <a:avLst>
                <a:gd name="adj1" fmla="val 112010"/>
                <a:gd name="adj2" fmla="val 50000"/>
              </a:avLst>
            </a:prstGeom>
            <a:noFill/>
            <a:ln w="19050">
              <a:solidFill>
                <a:srgbClr val="EC706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endParaRPr lang="zh-CN" altLang="en-US" sz="1200">
                <a:solidFill>
                  <a:srgbClr val="EC7061"/>
                </a:solidFill>
                <a:latin typeface="方正兰亭黑简体"/>
                <a:ea typeface="方正兰亭黑简体"/>
              </a:endParaRPr>
            </a:p>
          </p:txBody>
        </p:sp>
        <p:cxnSp>
          <p:nvCxnSpPr>
            <p:cNvPr id="38" name="肘形连接符 38">
              <a:extLst>
                <a:ext uri="{FF2B5EF4-FFF2-40B4-BE49-F238E27FC236}">
                  <a16:creationId xmlns:a16="http://schemas.microsoft.com/office/drawing/2014/main" xmlns="" id="{0889F373-B8B8-403F-8585-58888FFFE3FA}"/>
                </a:ext>
              </a:extLst>
            </p:cNvPr>
            <p:cNvCxnSpPr>
              <a:stCxn id="36" idx="1"/>
              <a:endCxn id="32" idx="3"/>
            </p:cNvCxnSpPr>
            <p:nvPr/>
          </p:nvCxnSpPr>
          <p:spPr bwMode="gray">
            <a:xfrm flipH="1">
              <a:off x="9997355" y="3728810"/>
              <a:ext cx="385007" cy="1774259"/>
            </a:xfrm>
            <a:prstGeom prst="bentConnector3">
              <a:avLst>
                <a:gd name="adj1" fmla="val -59376"/>
              </a:avLst>
            </a:prstGeom>
            <a:noFill/>
            <a:ln w="19050" cap="flat" cmpd="sng" algn="ctr">
              <a:solidFill>
                <a:srgbClr val="30B5C5"/>
              </a:solidFill>
              <a:prstDash val="solid"/>
              <a:miter lim="800000"/>
              <a:tailEnd type="triangle"/>
            </a:ln>
            <a:effectLst/>
          </p:spPr>
        </p:cxnSp>
        <p:cxnSp>
          <p:nvCxnSpPr>
            <p:cNvPr id="39" name="肘形连接符 39">
              <a:extLst>
                <a:ext uri="{FF2B5EF4-FFF2-40B4-BE49-F238E27FC236}">
                  <a16:creationId xmlns:a16="http://schemas.microsoft.com/office/drawing/2014/main" xmlns="" id="{A4F4439D-29B3-4E52-894F-7649BC0F693F}"/>
                </a:ext>
              </a:extLst>
            </p:cNvPr>
            <p:cNvCxnSpPr>
              <a:endCxn id="35" idx="3"/>
            </p:cNvCxnSpPr>
            <p:nvPr/>
          </p:nvCxnSpPr>
          <p:spPr bwMode="gray">
            <a:xfrm rot="5400000">
              <a:off x="9752776" y="4766292"/>
              <a:ext cx="1388892" cy="899733"/>
            </a:xfrm>
            <a:prstGeom prst="bentConnector2">
              <a:avLst/>
            </a:prstGeom>
            <a:noFill/>
            <a:ln w="19050" cap="flat" cmpd="sng" algn="ctr">
              <a:solidFill>
                <a:srgbClr val="EC7061"/>
              </a:solidFill>
              <a:prstDash val="solid"/>
              <a:miter lim="800000"/>
              <a:tailEnd type="triangle"/>
            </a:ln>
            <a:effectLst/>
          </p:spPr>
        </p:cxnSp>
        <p:cxnSp>
          <p:nvCxnSpPr>
            <p:cNvPr id="40" name="直接连接符 39">
              <a:extLst>
                <a:ext uri="{FF2B5EF4-FFF2-40B4-BE49-F238E27FC236}">
                  <a16:creationId xmlns:a16="http://schemas.microsoft.com/office/drawing/2014/main" xmlns="" id="{271B2FE1-00E6-4EF8-A12D-159A02AE1101}"/>
                </a:ext>
              </a:extLst>
            </p:cNvPr>
            <p:cNvCxnSpPr>
              <a:stCxn id="37" idx="1"/>
            </p:cNvCxnSpPr>
            <p:nvPr/>
          </p:nvCxnSpPr>
          <p:spPr bwMode="gray">
            <a:xfrm flipV="1">
              <a:off x="10368533" y="4521712"/>
              <a:ext cx="528552" cy="1153"/>
            </a:xfrm>
            <a:prstGeom prst="line">
              <a:avLst/>
            </a:prstGeom>
            <a:noFill/>
            <a:ln w="19050" cap="flat" cmpd="sng" algn="ctr">
              <a:solidFill>
                <a:srgbClr val="EC7061"/>
              </a:solidFill>
              <a:prstDash val="solid"/>
              <a:miter lim="800000"/>
            </a:ln>
            <a:effectLst/>
          </p:spPr>
        </p:cxnSp>
        <p:sp>
          <p:nvSpPr>
            <p:cNvPr id="25" name="矩形 24">
              <a:extLst>
                <a:ext uri="{FF2B5EF4-FFF2-40B4-BE49-F238E27FC236}">
                  <a16:creationId xmlns:a16="http://schemas.microsoft.com/office/drawing/2014/main" xmlns="" id="{460D01EA-666C-4081-8C1B-08EE0381061C}"/>
                </a:ext>
              </a:extLst>
            </p:cNvPr>
            <p:cNvSpPr/>
            <p:nvPr/>
          </p:nvSpPr>
          <p:spPr bwMode="gray">
            <a:xfrm>
              <a:off x="2095165" y="3742231"/>
              <a:ext cx="1944000" cy="579600"/>
            </a:xfrm>
            <a:prstGeom prst="rect">
              <a:avLst/>
            </a:prstGeom>
            <a:solidFill>
              <a:srgbClr val="30B5C5"/>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ctr"/>
              <a:r>
                <a:rPr lang="en-US" altLang="zh-CN" b="1" dirty="0">
                  <a:solidFill>
                    <a:schemeClr val="bg1"/>
                  </a:solidFill>
                  <a:latin typeface="Huawei Sans" panose="020C0503030203020204" pitchFamily="34" charset="0"/>
                </a:rPr>
                <a:t>Application layer (HTTP)</a:t>
              </a:r>
            </a:p>
          </p:txBody>
        </p:sp>
        <p:sp>
          <p:nvSpPr>
            <p:cNvPr id="26" name="矩形 25">
              <a:extLst>
                <a:ext uri="{FF2B5EF4-FFF2-40B4-BE49-F238E27FC236}">
                  <a16:creationId xmlns:a16="http://schemas.microsoft.com/office/drawing/2014/main" xmlns="" id="{5555612A-0C84-44E6-A669-110537EEA126}"/>
                </a:ext>
              </a:extLst>
            </p:cNvPr>
            <p:cNvSpPr/>
            <p:nvPr/>
          </p:nvSpPr>
          <p:spPr bwMode="gray">
            <a:xfrm>
              <a:off x="2095165" y="4480557"/>
              <a:ext cx="1944000" cy="415790"/>
            </a:xfrm>
            <a:prstGeom prst="rect">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ctr"/>
              <a:r>
                <a:rPr lang="en-US" altLang="zh-CN" dirty="0">
                  <a:solidFill>
                    <a:schemeClr val="dk1"/>
                  </a:solidFill>
                  <a:latin typeface="Huawei Sans" panose="020C0503030203020204" pitchFamily="34" charset="0"/>
                </a:rPr>
                <a:t>Session layer</a:t>
              </a:r>
            </a:p>
          </p:txBody>
        </p:sp>
        <p:sp>
          <p:nvSpPr>
            <p:cNvPr id="27" name="矩形 26">
              <a:extLst>
                <a:ext uri="{FF2B5EF4-FFF2-40B4-BE49-F238E27FC236}">
                  <a16:creationId xmlns:a16="http://schemas.microsoft.com/office/drawing/2014/main" xmlns="" id="{97D4ED00-4635-44B3-A5CA-3F378C48DFE5}"/>
                </a:ext>
              </a:extLst>
            </p:cNvPr>
            <p:cNvSpPr/>
            <p:nvPr/>
          </p:nvSpPr>
          <p:spPr bwMode="gray">
            <a:xfrm>
              <a:off x="2095165" y="5055073"/>
              <a:ext cx="1944000" cy="415790"/>
            </a:xfrm>
            <a:prstGeom prst="rect">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ctr"/>
              <a:r>
                <a:rPr lang="en-US" altLang="zh-CN" dirty="0">
                  <a:solidFill>
                    <a:schemeClr val="dk1"/>
                  </a:solidFill>
                  <a:latin typeface="Huawei Sans" panose="020C0503030203020204" pitchFamily="34" charset="0"/>
                </a:rPr>
                <a:t>Transport layer</a:t>
              </a:r>
            </a:p>
          </p:txBody>
        </p:sp>
        <p:sp>
          <p:nvSpPr>
            <p:cNvPr id="28" name="矩形 27">
              <a:extLst>
                <a:ext uri="{FF2B5EF4-FFF2-40B4-BE49-F238E27FC236}">
                  <a16:creationId xmlns:a16="http://schemas.microsoft.com/office/drawing/2014/main" xmlns="" id="{6EE03263-414A-4388-86B3-AA0205614120}"/>
                </a:ext>
              </a:extLst>
            </p:cNvPr>
            <p:cNvSpPr/>
            <p:nvPr/>
          </p:nvSpPr>
          <p:spPr bwMode="gray">
            <a:xfrm>
              <a:off x="2095165" y="5629589"/>
              <a:ext cx="1944000" cy="415790"/>
            </a:xfrm>
            <a:prstGeom prst="rect">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ctr"/>
              <a:r>
                <a:rPr lang="en-US" altLang="zh-CN" dirty="0">
                  <a:solidFill>
                    <a:schemeClr val="tx1"/>
                  </a:solidFill>
                  <a:latin typeface="Huawei Sans" panose="020C0503030203020204" pitchFamily="34" charset="0"/>
                </a:rPr>
                <a:t>Network layer</a:t>
              </a:r>
            </a:p>
          </p:txBody>
        </p:sp>
      </p:grpSp>
    </p:spTree>
    <p:extLst>
      <p:ext uri="{BB962C8B-B14F-4D97-AF65-F5344CB8AC3E}">
        <p14:creationId xmlns:p14="http://schemas.microsoft.com/office/powerpoint/2010/main" val="31311681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SDN Overview</a:t>
            </a:r>
            <a:endParaRPr lang="en-US"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REST and RESTful</a:t>
            </a:r>
          </a:p>
          <a:p>
            <a:r>
              <a:rPr lang="en-US" dirty="0">
                <a:solidFill>
                  <a:schemeClr val="bg1">
                    <a:lumMod val="50000"/>
                  </a:schemeClr>
                </a:solidFill>
                <a:sym typeface="Huawei Sans" panose="020C0503030203020204" pitchFamily="34" charset="0"/>
              </a:rPr>
              <a:t>Working Principle of HTTP</a:t>
            </a:r>
          </a:p>
          <a:p>
            <a:r>
              <a:rPr lang="en-US" b="1" dirty="0">
                <a:sym typeface="Huawei Sans" panose="020C0503030203020204" pitchFamily="34" charset="0"/>
              </a:rPr>
              <a:t>Practices in Invoking RESTful APIs</a:t>
            </a:r>
          </a:p>
          <a:p>
            <a:endParaRPr lang="en-US" altLang="zh-CN" dirty="0"/>
          </a:p>
        </p:txBody>
      </p:sp>
    </p:spTree>
    <p:extLst>
      <p:ext uri="{BB962C8B-B14F-4D97-AF65-F5344CB8AC3E}">
        <p14:creationId xmlns:p14="http://schemas.microsoft.com/office/powerpoint/2010/main" val="22009831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Case: Invoking RESTful APIs to Obtain Tokens (1)</a:t>
            </a:r>
            <a:endParaRPr lang="en-US" dirty="0"/>
          </a:p>
        </p:txBody>
      </p:sp>
      <p:sp>
        <p:nvSpPr>
          <p:cNvPr id="5" name="文本占位符 4">
            <a:extLst>
              <a:ext uri="{FF2B5EF4-FFF2-40B4-BE49-F238E27FC236}">
                <a16:creationId xmlns:a16="http://schemas.microsoft.com/office/drawing/2014/main" xmlns="" id="{80085166-916C-4F31-9053-64755F382A54}"/>
              </a:ext>
            </a:extLst>
          </p:cNvPr>
          <p:cNvSpPr>
            <a:spLocks noGrp="1"/>
          </p:cNvSpPr>
          <p:nvPr>
            <p:ph type="body" sz="quarter" idx="10"/>
          </p:nvPr>
        </p:nvSpPr>
        <p:spPr>
          <a:xfrm>
            <a:off x="455612" y="1052514"/>
            <a:ext cx="11293476" cy="2673649"/>
          </a:xfrm>
        </p:spPr>
        <p:txBody>
          <a:bodyPr/>
          <a:lstStyle/>
          <a:p>
            <a:r>
              <a:rPr lang="en-US" altLang="zh-CN" sz="1800" smtClean="0"/>
              <a:t>Description:</a:t>
            </a:r>
          </a:p>
          <a:p>
            <a:pPr lvl="1"/>
            <a:r>
              <a:rPr lang="en-US" altLang="zh-CN" sz="1600" smtClean="0"/>
              <a:t>Huawei iMaster NCE is a network automation and intelligence platform that integrates management, control, analysis, and artificial intelligence (AI) functions. In the SDN network architecture, iMaster NCE centrally manages network devices. You can implement intent-driven networks based on open northbound APIs of iMaster NCE.</a:t>
            </a:r>
          </a:p>
          <a:p>
            <a:pPr lvl="1"/>
            <a:r>
              <a:rPr lang="en-US" altLang="zh-CN" sz="1600" smtClean="0"/>
              <a:t>This case describes an example of how to use the Python Requests module to log in to iMaster NCE and invoke service interfaces.</a:t>
            </a:r>
            <a:endParaRPr lang="zh-CN" altLang="en-US" sz="1600" dirty="0"/>
          </a:p>
        </p:txBody>
      </p:sp>
      <p:grpSp>
        <p:nvGrpSpPr>
          <p:cNvPr id="15" name="组合 14"/>
          <p:cNvGrpSpPr/>
          <p:nvPr/>
        </p:nvGrpSpPr>
        <p:grpSpPr bwMode="gray">
          <a:xfrm>
            <a:off x="2877176" y="3461129"/>
            <a:ext cx="7426107" cy="2638006"/>
            <a:chOff x="2576318" y="1458922"/>
            <a:chExt cx="7426107" cy="2638006"/>
          </a:xfrm>
        </p:grpSpPr>
        <p:cxnSp>
          <p:nvCxnSpPr>
            <p:cNvPr id="17" name="直接连接符 16"/>
            <p:cNvCxnSpPr/>
            <p:nvPr/>
          </p:nvCxnSpPr>
          <p:spPr bwMode="gray">
            <a:xfrm>
              <a:off x="3173202" y="2296928"/>
              <a:ext cx="0" cy="180000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gray">
            <a:xfrm>
              <a:off x="8574570" y="2238187"/>
              <a:ext cx="0" cy="180000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2576318" y="1495839"/>
              <a:ext cx="1814919" cy="338554"/>
            </a:xfrm>
            <a:prstGeom prst="rect">
              <a:avLst/>
            </a:prstGeom>
            <a:noFill/>
          </p:spPr>
          <p:txBody>
            <a:bodyPr wrap="none" rtlCol="0">
              <a:spAutoFit/>
            </a:bodyPr>
            <a:lstStyle/>
            <a:p>
              <a:pPr algn="ctr" fontAlgn="ctr"/>
              <a:r>
                <a:rPr lang="en-US" sz="1600" dirty="0">
                  <a:latin typeface="Huawei Sans" panose="020C0503030203020204" pitchFamily="34" charset="0"/>
                </a:rPr>
                <a:t>Client (CloudIDE)</a:t>
              </a:r>
            </a:p>
          </p:txBody>
        </p:sp>
        <p:pic>
          <p:nvPicPr>
            <p:cNvPr id="20" name="图片 19" descr="PC.png"/>
            <p:cNvPicPr>
              <a:picLocks noChangeAspect="1"/>
            </p:cNvPicPr>
            <p:nvPr/>
          </p:nvPicPr>
          <p:blipFill>
            <a:blip r:embed="rId3" cstate="print"/>
            <a:stretch>
              <a:fillRect/>
            </a:stretch>
          </p:blipFill>
          <p:spPr bwMode="gray">
            <a:xfrm>
              <a:off x="2931115" y="1875720"/>
              <a:ext cx="576563" cy="442800"/>
            </a:xfrm>
            <a:prstGeom prst="rect">
              <a:avLst/>
            </a:prstGeom>
          </p:spPr>
        </p:pic>
        <p:sp>
          <p:nvSpPr>
            <p:cNvPr id="21" name="矩形 20"/>
            <p:cNvSpPr/>
            <p:nvPr/>
          </p:nvSpPr>
          <p:spPr bwMode="gray">
            <a:xfrm>
              <a:off x="3659466" y="3509831"/>
              <a:ext cx="4715748" cy="307777"/>
            </a:xfrm>
            <a:prstGeom prst="rect">
              <a:avLst/>
            </a:prstGeom>
          </p:spPr>
          <p:txBody>
            <a:bodyPr wrap="square">
              <a:spAutoFit/>
            </a:bodyPr>
            <a:lstStyle/>
            <a:p>
              <a:pPr algn="ctr" fontAlgn="ctr"/>
              <a:r>
                <a:rPr lang="en-US" sz="1400" dirty="0">
                  <a:latin typeface="Huawei Sans" panose="020C0503030203020204" pitchFamily="34" charset="0"/>
                  <a:ea typeface="方正兰亭黑简体" panose="02000000000000000000" pitchFamily="2" charset="-122"/>
                </a:rPr>
                <a:t>Send back an HTTP response containing a token.</a:t>
              </a:r>
            </a:p>
          </p:txBody>
        </p:sp>
        <p:cxnSp>
          <p:nvCxnSpPr>
            <p:cNvPr id="22" name="直接连接符 21"/>
            <p:cNvCxnSpPr/>
            <p:nvPr/>
          </p:nvCxnSpPr>
          <p:spPr bwMode="gray">
            <a:xfrm>
              <a:off x="3173202" y="3123150"/>
              <a:ext cx="5400000" cy="0"/>
            </a:xfrm>
            <a:prstGeom prst="line">
              <a:avLst/>
            </a:prstGeom>
            <a:noFill/>
            <a:ln w="28575" cap="flat" cmpd="sng" algn="ctr">
              <a:solidFill>
                <a:srgbClr val="EC7061"/>
              </a:solidFill>
              <a:prstDash val="solid"/>
              <a:miter lim="800000"/>
              <a:headEnd type="none" w="med" len="med"/>
              <a:tailEnd type="triangle" w="med" len="med"/>
            </a:ln>
            <a:effectLst/>
          </p:spPr>
        </p:cxnSp>
        <p:cxnSp>
          <p:nvCxnSpPr>
            <p:cNvPr id="23" name="直接连接符 22"/>
            <p:cNvCxnSpPr/>
            <p:nvPr/>
          </p:nvCxnSpPr>
          <p:spPr bwMode="gray">
            <a:xfrm flipH="1">
              <a:off x="3173202" y="3828655"/>
              <a:ext cx="5400000" cy="1"/>
            </a:xfrm>
            <a:prstGeom prst="line">
              <a:avLst/>
            </a:prstGeom>
            <a:noFill/>
            <a:ln w="28575" cap="flat" cmpd="sng" algn="ctr">
              <a:solidFill>
                <a:srgbClr val="30B5C5"/>
              </a:solidFill>
              <a:prstDash val="dash"/>
              <a:miter lim="800000"/>
              <a:headEnd type="none" w="med" len="med"/>
              <a:tailEnd type="triangle" w="med" len="med"/>
            </a:ln>
            <a:effectLst/>
          </p:spPr>
        </p:cxnSp>
        <p:sp>
          <p:nvSpPr>
            <p:cNvPr id="24" name="文本框 23"/>
            <p:cNvSpPr txBox="1"/>
            <p:nvPr/>
          </p:nvSpPr>
          <p:spPr bwMode="gray">
            <a:xfrm>
              <a:off x="3921180" y="2804325"/>
              <a:ext cx="4192320" cy="307777"/>
            </a:xfrm>
            <a:prstGeom prst="rect">
              <a:avLst/>
            </a:prstGeom>
            <a:noFill/>
          </p:spPr>
          <p:txBody>
            <a:bodyPr wrap="square" rtlCol="0">
              <a:spAutoFit/>
            </a:bodyPr>
            <a:lstStyle/>
            <a:p>
              <a:pPr algn="ctr" fontAlgn="ctr"/>
              <a:r>
                <a:rPr lang="en-US" sz="1400" dirty="0">
                  <a:latin typeface="Huawei Sans" panose="020C0503030203020204" pitchFamily="34" charset="0"/>
                </a:rPr>
                <a:t>Send an HTTP POST request to obtain a token.</a:t>
              </a:r>
            </a:p>
          </p:txBody>
        </p:sp>
        <p:pic>
          <p:nvPicPr>
            <p:cNvPr id="25" name="图片 24"/>
            <p:cNvPicPr>
              <a:picLocks noChangeAspect="1"/>
            </p:cNvPicPr>
            <p:nvPr/>
          </p:nvPicPr>
          <p:blipFill>
            <a:blip r:embed="rId4"/>
            <a:stretch>
              <a:fillRect/>
            </a:stretch>
          </p:blipFill>
          <p:spPr bwMode="gray">
            <a:xfrm>
              <a:off x="7930741" y="1669353"/>
              <a:ext cx="1104900" cy="666750"/>
            </a:xfrm>
            <a:prstGeom prst="rect">
              <a:avLst/>
            </a:prstGeom>
          </p:spPr>
        </p:pic>
        <p:sp>
          <p:nvSpPr>
            <p:cNvPr id="26" name="文本框 25"/>
            <p:cNvSpPr txBox="1"/>
            <p:nvPr/>
          </p:nvSpPr>
          <p:spPr bwMode="gray">
            <a:xfrm>
              <a:off x="7381142" y="1458922"/>
              <a:ext cx="2621283" cy="338554"/>
            </a:xfrm>
            <a:prstGeom prst="rect">
              <a:avLst/>
            </a:prstGeom>
            <a:noFill/>
          </p:spPr>
          <p:txBody>
            <a:bodyPr wrap="square" rtlCol="0">
              <a:spAutoFit/>
            </a:bodyPr>
            <a:lstStyle/>
            <a:p>
              <a:pPr algn="ctr" fontAlgn="ctr"/>
              <a:r>
                <a:rPr lang="en-US" sz="1600" dirty="0">
                  <a:latin typeface="Huawei Sans" panose="020C0503030203020204" pitchFamily="34" charset="0"/>
                </a:rPr>
                <a:t>Server (iMaster NCE)</a:t>
              </a:r>
            </a:p>
          </p:txBody>
        </p:sp>
      </p:grpSp>
    </p:spTree>
    <p:extLst>
      <p:ext uri="{BB962C8B-B14F-4D97-AF65-F5344CB8AC3E}">
        <p14:creationId xmlns:p14="http://schemas.microsoft.com/office/powerpoint/2010/main" val="6819993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Case: Invoking RESTful APIs to Obtain Tokens (2)</a:t>
            </a:r>
          </a:p>
        </p:txBody>
      </p:sp>
      <p:sp>
        <p:nvSpPr>
          <p:cNvPr id="5" name="文本占位符 4">
            <a:extLst>
              <a:ext uri="{FF2B5EF4-FFF2-40B4-BE49-F238E27FC236}">
                <a16:creationId xmlns:a16="http://schemas.microsoft.com/office/drawing/2014/main" xmlns="" id="{A851E6D2-EB26-4E3B-ACD5-98338AD1691D}"/>
              </a:ext>
            </a:extLst>
          </p:cNvPr>
          <p:cNvSpPr>
            <a:spLocks noGrp="1"/>
          </p:cNvSpPr>
          <p:nvPr>
            <p:ph type="body" sz="quarter" idx="10"/>
          </p:nvPr>
        </p:nvSpPr>
        <p:spPr>
          <a:xfrm>
            <a:off x="455612" y="1052514"/>
            <a:ext cx="11293476" cy="1823812"/>
          </a:xfrm>
        </p:spPr>
        <p:txBody>
          <a:bodyPr/>
          <a:lstStyle/>
          <a:p>
            <a:r>
              <a:rPr lang="en-US" altLang="zh-CN" sz="1800"/>
              <a:t>Configuration roadmap:</a:t>
            </a:r>
          </a:p>
          <a:p>
            <a:pPr lvl="1"/>
            <a:r>
              <a:rPr lang="en-US" altLang="zh-CN" sz="1600"/>
              <a:t>Prepare the environment, including the IDE and sandbox environment.</a:t>
            </a:r>
          </a:p>
          <a:p>
            <a:pPr lvl="1"/>
            <a:r>
              <a:rPr lang="en-US" altLang="zh-CN" sz="1600"/>
              <a:t>Compile the code for invoking Python RESTful APIs.</a:t>
            </a:r>
          </a:p>
          <a:p>
            <a:pPr lvl="1"/>
            <a:r>
              <a:rPr lang="en-US" altLang="zh-CN" sz="1600"/>
              <a:t>Verify the configuration.</a:t>
            </a:r>
            <a:endParaRPr lang="zh-CN" altLang="en-US" sz="1600" dirty="0"/>
          </a:p>
        </p:txBody>
      </p:sp>
      <p:grpSp>
        <p:nvGrpSpPr>
          <p:cNvPr id="6" name="组合 5"/>
          <p:cNvGrpSpPr/>
          <p:nvPr/>
        </p:nvGrpSpPr>
        <p:grpSpPr bwMode="gray">
          <a:xfrm>
            <a:off x="2858322" y="2839409"/>
            <a:ext cx="7426107" cy="3219412"/>
            <a:chOff x="2576318" y="1458922"/>
            <a:chExt cx="7426107" cy="3219412"/>
          </a:xfrm>
        </p:grpSpPr>
        <p:cxnSp>
          <p:nvCxnSpPr>
            <p:cNvPr id="7" name="直接连接符 6"/>
            <p:cNvCxnSpPr/>
            <p:nvPr/>
          </p:nvCxnSpPr>
          <p:spPr bwMode="gray">
            <a:xfrm>
              <a:off x="3173202" y="2296928"/>
              <a:ext cx="0" cy="2381406"/>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8574570" y="2238187"/>
              <a:ext cx="0" cy="2440147"/>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bwMode="gray">
            <a:xfrm>
              <a:off x="2576318" y="1495839"/>
              <a:ext cx="1814919" cy="338554"/>
            </a:xfrm>
            <a:prstGeom prst="rect">
              <a:avLst/>
            </a:prstGeom>
            <a:noFill/>
          </p:spPr>
          <p:txBody>
            <a:bodyPr wrap="none" rtlCol="0">
              <a:spAutoFit/>
            </a:bodyPr>
            <a:lstStyle/>
            <a:p>
              <a:pPr algn="ctr" fontAlgn="ctr"/>
              <a:r>
                <a:rPr lang="en-US" sz="1600" dirty="0">
                  <a:latin typeface="Huawei Sans" panose="020C0503030203020204" pitchFamily="34" charset="0"/>
                </a:rPr>
                <a:t>Client (CloudIDE)</a:t>
              </a:r>
            </a:p>
          </p:txBody>
        </p:sp>
        <p:pic>
          <p:nvPicPr>
            <p:cNvPr id="10" name="图片 9" descr="PC.png"/>
            <p:cNvPicPr>
              <a:picLocks noChangeAspect="1"/>
            </p:cNvPicPr>
            <p:nvPr/>
          </p:nvPicPr>
          <p:blipFill>
            <a:blip r:embed="rId3" cstate="print"/>
            <a:stretch>
              <a:fillRect/>
            </a:stretch>
          </p:blipFill>
          <p:spPr bwMode="gray">
            <a:xfrm>
              <a:off x="2931115" y="1875720"/>
              <a:ext cx="576563" cy="442800"/>
            </a:xfrm>
            <a:prstGeom prst="rect">
              <a:avLst/>
            </a:prstGeom>
          </p:spPr>
        </p:pic>
        <p:sp>
          <p:nvSpPr>
            <p:cNvPr id="11" name="矩形 10"/>
            <p:cNvSpPr/>
            <p:nvPr/>
          </p:nvSpPr>
          <p:spPr bwMode="gray">
            <a:xfrm>
              <a:off x="3880930" y="3509831"/>
              <a:ext cx="4179349" cy="307777"/>
            </a:xfrm>
            <a:prstGeom prst="rect">
              <a:avLst/>
            </a:prstGeom>
          </p:spPr>
          <p:txBody>
            <a:bodyPr wrap="none">
              <a:spAutoFit/>
            </a:bodyPr>
            <a:lstStyle/>
            <a:p>
              <a:pPr algn="ctr" fontAlgn="ctr"/>
              <a:r>
                <a:rPr lang="en-US" sz="1400" dirty="0">
                  <a:latin typeface="Huawei Sans" panose="020C0503030203020204" pitchFamily="34" charset="0"/>
                  <a:ea typeface="方正兰亭黑简体" panose="02000000000000000000" pitchFamily="2" charset="-122"/>
                </a:rPr>
                <a:t>Send back an HTTP response containing a token.</a:t>
              </a:r>
            </a:p>
          </p:txBody>
        </p:sp>
        <p:cxnSp>
          <p:nvCxnSpPr>
            <p:cNvPr id="12" name="直接连接符 11"/>
            <p:cNvCxnSpPr/>
            <p:nvPr/>
          </p:nvCxnSpPr>
          <p:spPr bwMode="gray">
            <a:xfrm>
              <a:off x="3173202" y="3123150"/>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a:off x="3173202" y="3828655"/>
              <a:ext cx="5400000" cy="1"/>
            </a:xfrm>
            <a:prstGeom prst="line">
              <a:avLst/>
            </a:prstGeom>
            <a:noFill/>
            <a:ln w="28575" cap="flat" cmpd="sng" algn="ctr">
              <a:solidFill>
                <a:srgbClr val="30B5C5"/>
              </a:solidFill>
              <a:prstDash val="dash"/>
              <a:miter lim="800000"/>
              <a:headEnd type="none" w="med" len="med"/>
              <a:tailEnd type="triangle" w="med" len="med"/>
            </a:ln>
            <a:effectLst/>
          </p:spPr>
        </p:cxnSp>
        <p:sp>
          <p:nvSpPr>
            <p:cNvPr id="15" name="文本框 14"/>
            <p:cNvSpPr txBox="1"/>
            <p:nvPr/>
          </p:nvSpPr>
          <p:spPr bwMode="gray">
            <a:xfrm>
              <a:off x="3728742" y="2804325"/>
              <a:ext cx="4483722" cy="307777"/>
            </a:xfrm>
            <a:prstGeom prst="rect">
              <a:avLst/>
            </a:prstGeom>
            <a:noFill/>
          </p:spPr>
          <p:txBody>
            <a:bodyPr wrap="square" rtlCol="0">
              <a:spAutoFit/>
            </a:bodyPr>
            <a:lstStyle/>
            <a:p>
              <a:pPr algn="ctr" fontAlgn="ctr"/>
              <a:r>
                <a:rPr lang="en-US" sz="1400" dirty="0">
                  <a:latin typeface="Huawei Sans" panose="020C0503030203020204" pitchFamily="34" charset="0"/>
                </a:rPr>
                <a:t>Send an HTTP POST request to obtain a token.</a:t>
              </a:r>
            </a:p>
          </p:txBody>
        </p:sp>
        <p:pic>
          <p:nvPicPr>
            <p:cNvPr id="17" name="图片 16"/>
            <p:cNvPicPr>
              <a:picLocks noChangeAspect="1"/>
            </p:cNvPicPr>
            <p:nvPr/>
          </p:nvPicPr>
          <p:blipFill>
            <a:blip r:embed="rId4"/>
            <a:stretch>
              <a:fillRect/>
            </a:stretch>
          </p:blipFill>
          <p:spPr bwMode="gray">
            <a:xfrm>
              <a:off x="7930741" y="1669353"/>
              <a:ext cx="1104900" cy="666750"/>
            </a:xfrm>
            <a:prstGeom prst="rect">
              <a:avLst/>
            </a:prstGeom>
          </p:spPr>
        </p:pic>
        <p:sp>
          <p:nvSpPr>
            <p:cNvPr id="18" name="文本框 17"/>
            <p:cNvSpPr txBox="1"/>
            <p:nvPr/>
          </p:nvSpPr>
          <p:spPr bwMode="gray">
            <a:xfrm>
              <a:off x="7381142" y="1458922"/>
              <a:ext cx="2621283" cy="338554"/>
            </a:xfrm>
            <a:prstGeom prst="rect">
              <a:avLst/>
            </a:prstGeom>
            <a:noFill/>
          </p:spPr>
          <p:txBody>
            <a:bodyPr wrap="square" rtlCol="0">
              <a:spAutoFit/>
            </a:bodyPr>
            <a:lstStyle/>
            <a:p>
              <a:pPr algn="ctr" fontAlgn="ctr"/>
              <a:r>
                <a:rPr lang="en-US" sz="1600" dirty="0">
                  <a:latin typeface="Huawei Sans" panose="020C0503030203020204" pitchFamily="34" charset="0"/>
                </a:rPr>
                <a:t>Server (iMaster NCE)</a:t>
              </a:r>
            </a:p>
          </p:txBody>
        </p:sp>
      </p:grpSp>
    </p:spTree>
    <p:extLst>
      <p:ext uri="{BB962C8B-B14F-4D97-AF65-F5344CB8AC3E}">
        <p14:creationId xmlns:p14="http://schemas.microsoft.com/office/powerpoint/2010/main" val="38723499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Procedure: Create a Code Repository</a:t>
            </a:r>
            <a:endParaRPr lang="en-US" dirty="0"/>
          </a:p>
        </p:txBody>
      </p:sp>
      <p:sp>
        <p:nvSpPr>
          <p:cNvPr id="8" name="文本占位符 7">
            <a:extLst>
              <a:ext uri="{FF2B5EF4-FFF2-40B4-BE49-F238E27FC236}">
                <a16:creationId xmlns:a16="http://schemas.microsoft.com/office/drawing/2014/main" xmlns="" id="{C90A9BDD-1F05-49CE-887C-E74963DB8971}"/>
              </a:ext>
            </a:extLst>
          </p:cNvPr>
          <p:cNvSpPr>
            <a:spLocks noGrp="1"/>
          </p:cNvSpPr>
          <p:nvPr>
            <p:ph type="body" sz="quarter" idx="10"/>
          </p:nvPr>
        </p:nvSpPr>
        <p:spPr bwMode="gray"/>
        <p:txBody>
          <a:bodyPr/>
          <a:lstStyle/>
          <a:p>
            <a:r>
              <a:rPr lang="en-US" altLang="zh-CN" sz="1600" dirty="0"/>
              <a:t>Access the </a:t>
            </a:r>
            <a:r>
              <a:rPr lang="en-US" altLang="zh-CN" sz="1600" dirty="0" err="1"/>
              <a:t>CodeHub</a:t>
            </a:r>
            <a:r>
              <a:rPr lang="en-US" altLang="zh-CN" sz="1600" dirty="0"/>
              <a:t> console and create a project and a code repository on the cloud.</a:t>
            </a:r>
          </a:p>
          <a:p>
            <a:endParaRPr lang="zh-CN" altLang="en-US" sz="1600" dirty="0"/>
          </a:p>
        </p:txBody>
      </p:sp>
      <p:pic>
        <p:nvPicPr>
          <p:cNvPr id="6" name="图片 5"/>
          <p:cNvPicPr>
            <a:picLocks noChangeAspect="1"/>
          </p:cNvPicPr>
          <p:nvPr/>
        </p:nvPicPr>
        <p:blipFill>
          <a:blip r:embed="rId3"/>
          <a:stretch>
            <a:fillRect/>
          </a:stretch>
        </p:blipFill>
        <p:spPr bwMode="gray">
          <a:xfrm>
            <a:off x="669824" y="2286000"/>
            <a:ext cx="10210379" cy="1977797"/>
          </a:xfrm>
          <a:prstGeom prst="rect">
            <a:avLst/>
          </a:prstGeom>
          <a:ln w="12700">
            <a:solidFill>
              <a:schemeClr val="bg1">
                <a:lumMod val="85000"/>
              </a:schemeClr>
            </a:solidFill>
          </a:ln>
        </p:spPr>
      </p:pic>
    </p:spTree>
    <p:extLst>
      <p:ext uri="{BB962C8B-B14F-4D97-AF65-F5344CB8AC3E}">
        <p14:creationId xmlns:p14="http://schemas.microsoft.com/office/powerpoint/2010/main" val="35738068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Procedure: Fork the Complete Code</a:t>
            </a:r>
            <a:endParaRPr lang="en-US" dirty="0"/>
          </a:p>
        </p:txBody>
      </p:sp>
      <p:sp>
        <p:nvSpPr>
          <p:cNvPr id="7" name="文本占位符 6">
            <a:extLst>
              <a:ext uri="{FF2B5EF4-FFF2-40B4-BE49-F238E27FC236}">
                <a16:creationId xmlns:a16="http://schemas.microsoft.com/office/drawing/2014/main" xmlns="" id="{320CB330-359C-49B1-91A8-5A5A7A274DC7}"/>
              </a:ext>
            </a:extLst>
          </p:cNvPr>
          <p:cNvSpPr>
            <a:spLocks noGrp="1"/>
          </p:cNvSpPr>
          <p:nvPr>
            <p:ph type="body" sz="quarter" idx="10"/>
          </p:nvPr>
        </p:nvSpPr>
        <p:spPr bwMode="gray"/>
        <p:txBody>
          <a:bodyPr/>
          <a:lstStyle/>
          <a:p>
            <a:r>
              <a:rPr lang="en-US" altLang="zh-CN" sz="1600" dirty="0"/>
              <a:t>Fork the complete code to the repository. In this example, the complete code has been uploaded to </a:t>
            </a:r>
            <a:r>
              <a:rPr lang="en-US" altLang="zh-CN" sz="1600" dirty="0" err="1"/>
              <a:t>DevCloud</a:t>
            </a:r>
            <a:r>
              <a:rPr lang="en-US" altLang="zh-CN" sz="1600" dirty="0"/>
              <a:t> on HUAWEI CLOUD. You can use Huawei </a:t>
            </a:r>
            <a:r>
              <a:rPr lang="en-US" altLang="zh-CN" sz="1600" dirty="0" err="1"/>
              <a:t>CloudIDE</a:t>
            </a:r>
            <a:r>
              <a:rPr lang="en-US" altLang="zh-CN" sz="1600" dirty="0"/>
              <a:t> to download the code to the local host. (Alternatively, you can perform online programming.)</a:t>
            </a:r>
          </a:p>
          <a:p>
            <a:endParaRPr lang="en-US" altLang="zh-CN" sz="1600" dirty="0"/>
          </a:p>
          <a:p>
            <a:endParaRPr lang="zh-CN" altLang="en-US" sz="1600" dirty="0"/>
          </a:p>
        </p:txBody>
      </p:sp>
      <p:pic>
        <p:nvPicPr>
          <p:cNvPr id="5" name="图片 4"/>
          <p:cNvPicPr>
            <a:picLocks noChangeAspect="1"/>
          </p:cNvPicPr>
          <p:nvPr/>
        </p:nvPicPr>
        <p:blipFill>
          <a:blip r:embed="rId3"/>
          <a:stretch>
            <a:fillRect/>
          </a:stretch>
        </p:blipFill>
        <p:spPr bwMode="gray">
          <a:xfrm>
            <a:off x="844951" y="2814328"/>
            <a:ext cx="10301468" cy="3195671"/>
          </a:xfrm>
          <a:prstGeom prst="rect">
            <a:avLst/>
          </a:prstGeom>
          <a:ln>
            <a:solidFill>
              <a:schemeClr val="bg1">
                <a:lumMod val="85000"/>
              </a:schemeClr>
            </a:solidFill>
          </a:ln>
        </p:spPr>
      </p:pic>
    </p:spTree>
    <p:extLst>
      <p:ext uri="{BB962C8B-B14F-4D97-AF65-F5344CB8AC3E}">
        <p14:creationId xmlns:p14="http://schemas.microsoft.com/office/powerpoint/2010/main" val="36349133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Procedure: Start the </a:t>
            </a:r>
            <a:r>
              <a:rPr lang="en-US" dirty="0" err="1"/>
              <a:t>CloudIDE</a:t>
            </a:r>
            <a:endParaRPr lang="en-US" dirty="0"/>
          </a:p>
        </p:txBody>
      </p:sp>
      <p:sp>
        <p:nvSpPr>
          <p:cNvPr id="7" name="文本占位符 6">
            <a:extLst>
              <a:ext uri="{FF2B5EF4-FFF2-40B4-BE49-F238E27FC236}">
                <a16:creationId xmlns:a16="http://schemas.microsoft.com/office/drawing/2014/main" xmlns="" id="{A5EA2157-0FD4-4704-AFAB-721E6CED56E4}"/>
              </a:ext>
            </a:extLst>
          </p:cNvPr>
          <p:cNvSpPr>
            <a:spLocks noGrp="1"/>
          </p:cNvSpPr>
          <p:nvPr>
            <p:ph type="body" sz="quarter" idx="10"/>
          </p:nvPr>
        </p:nvSpPr>
        <p:spPr bwMode="gray">
          <a:xfrm>
            <a:off x="455612" y="1052514"/>
            <a:ext cx="11293476" cy="497095"/>
          </a:xfrm>
        </p:spPr>
        <p:txBody>
          <a:bodyPr/>
          <a:lstStyle/>
          <a:p>
            <a:r>
              <a:rPr lang="en-US" altLang="zh-CN" sz="1600" dirty="0"/>
              <a:t>Click </a:t>
            </a:r>
            <a:r>
              <a:rPr lang="en-US" altLang="zh-CN" sz="1600" b="1" dirty="0" err="1"/>
              <a:t>CloudIDE</a:t>
            </a:r>
            <a:r>
              <a:rPr lang="en-US" altLang="zh-CN" sz="1600" b="1" dirty="0"/>
              <a:t> </a:t>
            </a:r>
            <a:r>
              <a:rPr lang="en-US" altLang="zh-CN" sz="1600" dirty="0"/>
              <a:t>to open the code.</a:t>
            </a:r>
          </a:p>
          <a:p>
            <a:endParaRPr lang="en-US" altLang="zh-CN" sz="1600" dirty="0"/>
          </a:p>
          <a:p>
            <a:endParaRPr lang="zh-CN" altLang="en-US" sz="1600" dirty="0"/>
          </a:p>
        </p:txBody>
      </p:sp>
      <p:pic>
        <p:nvPicPr>
          <p:cNvPr id="8" name="图片 7"/>
          <p:cNvPicPr>
            <a:picLocks noChangeAspect="1"/>
          </p:cNvPicPr>
          <p:nvPr/>
        </p:nvPicPr>
        <p:blipFill>
          <a:blip r:embed="rId3"/>
          <a:stretch>
            <a:fillRect/>
          </a:stretch>
        </p:blipFill>
        <p:spPr bwMode="invGray">
          <a:xfrm>
            <a:off x="625033" y="3188802"/>
            <a:ext cx="9660835" cy="2905739"/>
          </a:xfrm>
          <a:prstGeom prst="rect">
            <a:avLst/>
          </a:prstGeom>
          <a:solidFill>
            <a:srgbClr val="99DFF9"/>
          </a:solidFill>
        </p:spPr>
      </p:pic>
      <p:pic>
        <p:nvPicPr>
          <p:cNvPr id="9" name="图片 8"/>
          <p:cNvPicPr>
            <a:picLocks noChangeAspect="1"/>
          </p:cNvPicPr>
          <p:nvPr/>
        </p:nvPicPr>
        <p:blipFill>
          <a:blip r:embed="rId4"/>
          <a:stretch>
            <a:fillRect/>
          </a:stretch>
        </p:blipFill>
        <p:spPr bwMode="gray">
          <a:xfrm>
            <a:off x="625033" y="1775952"/>
            <a:ext cx="9300856" cy="695812"/>
          </a:xfrm>
          <a:prstGeom prst="rect">
            <a:avLst/>
          </a:prstGeom>
          <a:ln w="12700">
            <a:solidFill>
              <a:schemeClr val="bg1">
                <a:lumMod val="85000"/>
              </a:schemeClr>
            </a:solidFill>
          </a:ln>
        </p:spPr>
      </p:pic>
      <p:sp>
        <p:nvSpPr>
          <p:cNvPr id="13" name="文本占位符 6">
            <a:extLst>
              <a:ext uri="{FF2B5EF4-FFF2-40B4-BE49-F238E27FC236}">
                <a16:creationId xmlns:a16="http://schemas.microsoft.com/office/drawing/2014/main" xmlns="" id="{EBCEBA2E-8748-4A52-BC9A-A9BB5BF95BC3}"/>
              </a:ext>
            </a:extLst>
          </p:cNvPr>
          <p:cNvSpPr txBox="1">
            <a:spLocks/>
          </p:cNvSpPr>
          <p:nvPr/>
        </p:nvSpPr>
        <p:spPr bwMode="gray">
          <a:xfrm>
            <a:off x="455612" y="2622584"/>
            <a:ext cx="11293476" cy="4970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600" dirty="0"/>
              <a:t>Check the code in </a:t>
            </a:r>
            <a:r>
              <a:rPr lang="en-US" altLang="zh-CN" sz="1600" dirty="0" err="1"/>
              <a:t>CloudIDE</a:t>
            </a:r>
            <a:r>
              <a:rPr lang="en-US" altLang="zh-CN" sz="1600" dirty="0"/>
              <a:t>.</a:t>
            </a:r>
          </a:p>
          <a:p>
            <a:endParaRPr lang="zh-CN" altLang="en-US" sz="1600" dirty="0"/>
          </a:p>
        </p:txBody>
      </p:sp>
    </p:spTree>
    <p:extLst>
      <p:ext uri="{BB962C8B-B14F-4D97-AF65-F5344CB8AC3E}">
        <p14:creationId xmlns:p14="http://schemas.microsoft.com/office/powerpoint/2010/main" val="16492018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Procedure: Reserve a Sandbox Environment</a:t>
            </a:r>
            <a:endParaRPr lang="en-US" dirty="0"/>
          </a:p>
        </p:txBody>
      </p:sp>
      <p:sp>
        <p:nvSpPr>
          <p:cNvPr id="7" name="文本占位符 6">
            <a:extLst>
              <a:ext uri="{FF2B5EF4-FFF2-40B4-BE49-F238E27FC236}">
                <a16:creationId xmlns:a16="http://schemas.microsoft.com/office/drawing/2014/main" xmlns="" id="{0C143370-4B4E-4D09-BCF8-7B8C410EB3A2}"/>
              </a:ext>
            </a:extLst>
          </p:cNvPr>
          <p:cNvSpPr>
            <a:spLocks noGrp="1"/>
          </p:cNvSpPr>
          <p:nvPr>
            <p:ph type="body" sz="quarter" idx="10"/>
          </p:nvPr>
        </p:nvSpPr>
        <p:spPr bwMode="gray"/>
        <p:txBody>
          <a:bodyPr/>
          <a:lstStyle/>
          <a:p>
            <a:r>
              <a:rPr lang="en-US" altLang="zh-CN" sz="1600" dirty="0"/>
              <a:t>Reserve a sandbox environment.</a:t>
            </a:r>
          </a:p>
          <a:p>
            <a:pPr lvl="1"/>
            <a:r>
              <a:rPr lang="en-US" altLang="zh-CN" sz="1400" dirty="0"/>
              <a:t>The developer community provides the sandbox experience. The intent-driven campus network sandbox environment is used as an example.</a:t>
            </a:r>
          </a:p>
          <a:p>
            <a:pPr lvl="1"/>
            <a:r>
              <a:rPr lang="en-US" altLang="zh-CN" sz="1400" dirty="0"/>
              <a:t>You can experience the sandbox environment in three ways: </a:t>
            </a:r>
            <a:r>
              <a:rPr lang="en-US" altLang="zh-CN" sz="1400" b="1" dirty="0"/>
              <a:t>Quick Try, Demo Commissioning, and API Commissioning</a:t>
            </a:r>
            <a:r>
              <a:rPr lang="en-US" altLang="zh-CN" sz="1400" dirty="0"/>
              <a:t>. Here, </a:t>
            </a:r>
            <a:r>
              <a:rPr lang="en-US" altLang="zh-CN" sz="1400" b="1" dirty="0"/>
              <a:t>Quick Try</a:t>
            </a:r>
            <a:r>
              <a:rPr lang="en-US" altLang="zh-CN" sz="1400" dirty="0"/>
              <a:t> in </a:t>
            </a:r>
            <a:r>
              <a:rPr lang="en-US" altLang="zh-CN" sz="1400" dirty="0" err="1"/>
              <a:t>CloudIDE</a:t>
            </a:r>
            <a:r>
              <a:rPr lang="en-US" altLang="zh-CN" sz="1400" dirty="0"/>
              <a:t> is used as an </a:t>
            </a:r>
            <a:r>
              <a:rPr lang="en-US" altLang="zh-CN" sz="1400" dirty="0" err="1"/>
              <a:t>examxple</a:t>
            </a:r>
            <a:r>
              <a:rPr lang="en-US" altLang="zh-CN" sz="1400" dirty="0"/>
              <a:t>.</a:t>
            </a:r>
          </a:p>
          <a:p>
            <a:endParaRPr lang="en-US" altLang="zh-CN" sz="1600" dirty="0"/>
          </a:p>
          <a:p>
            <a:endParaRPr lang="zh-CN" altLang="en-US" sz="1600" dirty="0"/>
          </a:p>
        </p:txBody>
      </p:sp>
      <p:pic>
        <p:nvPicPr>
          <p:cNvPr id="5" name="图片 4"/>
          <p:cNvPicPr>
            <a:picLocks noChangeAspect="1"/>
          </p:cNvPicPr>
          <p:nvPr/>
        </p:nvPicPr>
        <p:blipFill>
          <a:blip r:embed="rId3"/>
          <a:stretch>
            <a:fillRect/>
          </a:stretch>
        </p:blipFill>
        <p:spPr bwMode="gray">
          <a:xfrm>
            <a:off x="1033068" y="2933003"/>
            <a:ext cx="10514767" cy="3211709"/>
          </a:xfrm>
          <a:prstGeom prst="rect">
            <a:avLst/>
          </a:prstGeom>
          <a:ln w="12700">
            <a:solidFill>
              <a:schemeClr val="bg1">
                <a:lumMod val="85000"/>
              </a:schemeClr>
            </a:solidFill>
          </a:ln>
        </p:spPr>
      </p:pic>
    </p:spTree>
    <p:extLst>
      <p:ext uri="{BB962C8B-B14F-4D97-AF65-F5344CB8AC3E}">
        <p14:creationId xmlns:p14="http://schemas.microsoft.com/office/powerpoint/2010/main" val="3887771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D06D93-8F93-41A7-8D02-856AB4F1B3C6}"/>
              </a:ext>
            </a:extLst>
          </p:cNvPr>
          <p:cNvSpPr>
            <a:spLocks noGrp="1"/>
          </p:cNvSpPr>
          <p:nvPr>
            <p:ph type="title"/>
          </p:nvPr>
        </p:nvSpPr>
        <p:spPr/>
        <p:txBody>
          <a:bodyPr/>
          <a:lstStyle/>
          <a:p>
            <a:r>
              <a:rPr lang="en-US"/>
              <a:t>SDN </a:t>
            </a:r>
            <a:r>
              <a:rPr lang="en-US" altLang="zh-CN"/>
              <a:t>Origin</a:t>
            </a:r>
            <a:endParaRPr lang="en-US" dirty="0"/>
          </a:p>
        </p:txBody>
      </p:sp>
      <p:sp>
        <p:nvSpPr>
          <p:cNvPr id="4" name="文本占位符 3">
            <a:extLst>
              <a:ext uri="{FF2B5EF4-FFF2-40B4-BE49-F238E27FC236}">
                <a16:creationId xmlns:a16="http://schemas.microsoft.com/office/drawing/2014/main" xmlns="" id="{DFCDC1B8-866A-4AAE-8FB8-FF3687BB37BB}"/>
              </a:ext>
            </a:extLst>
          </p:cNvPr>
          <p:cNvSpPr>
            <a:spLocks noGrp="1"/>
          </p:cNvSpPr>
          <p:nvPr>
            <p:ph type="body" sz="quarter" idx="10"/>
          </p:nvPr>
        </p:nvSpPr>
        <p:spPr>
          <a:xfrm>
            <a:off x="455612" y="1052514"/>
            <a:ext cx="11293476" cy="1894070"/>
          </a:xfrm>
        </p:spPr>
        <p:txBody>
          <a:bodyPr/>
          <a:lstStyle/>
          <a:p>
            <a:r>
              <a:rPr lang="en-US" altLang="zh-CN" sz="1600" dirty="0"/>
              <a:t>SDN was developed by the Clean Slate Program at Stanford University as an innovative new network architecture. The core of SDN is to separate the control plane from the data plane of network devices to implement centralized control of the network control plane and provide good support for network application innovation.</a:t>
            </a:r>
          </a:p>
          <a:p>
            <a:r>
              <a:rPr lang="en-US" altLang="zh-CN" sz="1600" dirty="0"/>
              <a:t>SDN has three characteristics in initial phase: forwarding-control separation, centralized control, and open programmable interfaces.</a:t>
            </a:r>
          </a:p>
        </p:txBody>
      </p:sp>
      <p:grpSp>
        <p:nvGrpSpPr>
          <p:cNvPr id="41" name="组合 40">
            <a:extLst>
              <a:ext uri="{FF2B5EF4-FFF2-40B4-BE49-F238E27FC236}">
                <a16:creationId xmlns:a16="http://schemas.microsoft.com/office/drawing/2014/main" xmlns="" id="{F4581DB9-89B2-4471-9268-2BFBE7C6EC8A}"/>
              </a:ext>
            </a:extLst>
          </p:cNvPr>
          <p:cNvGrpSpPr/>
          <p:nvPr/>
        </p:nvGrpSpPr>
        <p:grpSpPr bwMode="gray">
          <a:xfrm>
            <a:off x="534656" y="2764691"/>
            <a:ext cx="11129713" cy="3313464"/>
            <a:chOff x="476416" y="2496786"/>
            <a:chExt cx="11129713" cy="3313464"/>
          </a:xfrm>
        </p:grpSpPr>
        <p:grpSp>
          <p:nvGrpSpPr>
            <p:cNvPr id="42" name="组合 41">
              <a:extLst>
                <a:ext uri="{FF2B5EF4-FFF2-40B4-BE49-F238E27FC236}">
                  <a16:creationId xmlns:a16="http://schemas.microsoft.com/office/drawing/2014/main" xmlns="" id="{BCA7C150-89DF-48D2-B162-DB6442EDE096}"/>
                </a:ext>
              </a:extLst>
            </p:cNvPr>
            <p:cNvGrpSpPr/>
            <p:nvPr/>
          </p:nvGrpSpPr>
          <p:grpSpPr bwMode="gray">
            <a:xfrm>
              <a:off x="3699248" y="4463844"/>
              <a:ext cx="4811561" cy="997492"/>
              <a:chOff x="3719173" y="5231865"/>
              <a:chExt cx="4811561" cy="997492"/>
            </a:xfrm>
            <a:solidFill>
              <a:srgbClr val="BEE9EE"/>
            </a:solidFill>
          </p:grpSpPr>
          <p:sp>
            <p:nvSpPr>
              <p:cNvPr id="65" name="椭圆 64">
                <a:extLst>
                  <a:ext uri="{FF2B5EF4-FFF2-40B4-BE49-F238E27FC236}">
                    <a16:creationId xmlns:a16="http://schemas.microsoft.com/office/drawing/2014/main" xmlns="" id="{AB486D32-E7B1-43E0-83D9-2A720A3AB8B7}"/>
                  </a:ext>
                </a:extLst>
              </p:cNvPr>
              <p:cNvSpPr/>
              <p:nvPr/>
            </p:nvSpPr>
            <p:spPr bwMode="gray">
              <a:xfrm>
                <a:off x="3719173" y="5231865"/>
                <a:ext cx="4811561" cy="997492"/>
              </a:xfrm>
              <a:prstGeom prst="ellipse">
                <a:avLst/>
              </a:prstGeom>
              <a:grpFill/>
              <a:ln w="12700" cap="flat" cmpd="sng" algn="ctr">
                <a:solidFill>
                  <a:srgbClr val="94DAE2"/>
                </a:solidFill>
                <a:prstDash val="solid"/>
                <a:miter lim="800000"/>
              </a:ln>
              <a:effectLst/>
            </p:spPr>
            <p:txBody>
              <a:bodyPr wrap="square" rtlCol="0" anchor="ctr">
                <a:noAutofit/>
              </a:bodyPr>
              <a:lstStyle/>
              <a:p>
                <a:pPr algn="ctr" defTabSz="1219170" fontAlgn="ctr">
                  <a:defRPr/>
                </a:pPr>
                <a:endParaRPr lang="en-US" altLang="zh-CN" sz="1600" kern="0" dirty="0">
                  <a:solidFill>
                    <a:prstClr val="white"/>
                  </a:solidFill>
                </a:endParaRPr>
              </a:p>
            </p:txBody>
          </p:sp>
          <p:sp>
            <p:nvSpPr>
              <p:cNvPr id="66" name="TextBox 19">
                <a:extLst>
                  <a:ext uri="{FF2B5EF4-FFF2-40B4-BE49-F238E27FC236}">
                    <a16:creationId xmlns:a16="http://schemas.microsoft.com/office/drawing/2014/main" xmlns="" id="{8F7B5559-F77D-41EF-B55D-C55BD2F9ABAB}"/>
                  </a:ext>
                </a:extLst>
              </p:cNvPr>
              <p:cNvSpPr txBox="1"/>
              <p:nvPr/>
            </p:nvSpPr>
            <p:spPr bwMode="gray">
              <a:xfrm>
                <a:off x="5302968" y="5831485"/>
                <a:ext cx="2012089" cy="338554"/>
              </a:xfrm>
              <a:prstGeom prst="rect">
                <a:avLst/>
              </a:prstGeom>
              <a:noFill/>
              <a:ln>
                <a:noFill/>
              </a:ln>
            </p:spPr>
            <p:txBody>
              <a:bodyPr wrap="none" rtlCol="0">
                <a:spAutoFit/>
              </a:bodyPr>
              <a:lstStyle/>
              <a:p>
                <a:r>
                  <a:rPr lang="en-US" sz="1600" dirty="0" err="1">
                    <a:ea typeface="+mn-ea"/>
                    <a:cs typeface="Huawei Sans" panose="020C0503030203020204" pitchFamily="34" charset="0"/>
                  </a:rPr>
                  <a:t>O</a:t>
                </a:r>
                <a:r>
                  <a:rPr lang="en-US" altLang="zh-CN" sz="1600" dirty="0" err="1">
                    <a:ea typeface="+mn-ea"/>
                    <a:cs typeface="Huawei Sans" panose="020C0503030203020204" pitchFamily="34" charset="0"/>
                  </a:rPr>
                  <a:t>penFlow</a:t>
                </a:r>
                <a:r>
                  <a:rPr lang="en-US" altLang="zh-CN" sz="1600" dirty="0">
                    <a:ea typeface="+mn-ea"/>
                    <a:cs typeface="Huawei Sans" panose="020C0503030203020204" pitchFamily="34" charset="0"/>
                  </a:rPr>
                  <a:t> Switches</a:t>
                </a:r>
                <a:endParaRPr lang="en-US" sz="1600" dirty="0">
                  <a:ea typeface="+mn-ea"/>
                  <a:cs typeface="Huawei Sans" panose="020C0503030203020204" pitchFamily="34" charset="0"/>
                </a:endParaRPr>
              </a:p>
            </p:txBody>
          </p:sp>
          <p:pic>
            <p:nvPicPr>
              <p:cNvPr id="67" name="图片 66">
                <a:extLst>
                  <a:ext uri="{FF2B5EF4-FFF2-40B4-BE49-F238E27FC236}">
                    <a16:creationId xmlns:a16="http://schemas.microsoft.com/office/drawing/2014/main" xmlns="" id="{9906267F-6219-4D3D-8D8D-8618CE7D086B}"/>
                  </a:ext>
                </a:extLst>
              </p:cNvPr>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302778" y="5440459"/>
                <a:ext cx="540000" cy="442800"/>
              </a:xfrm>
              <a:prstGeom prst="rect">
                <a:avLst/>
              </a:prstGeom>
              <a:grpFill/>
              <a:ln>
                <a:noFill/>
              </a:ln>
            </p:spPr>
          </p:pic>
          <p:pic>
            <p:nvPicPr>
              <p:cNvPr id="68" name="图片 67">
                <a:extLst>
                  <a:ext uri="{FF2B5EF4-FFF2-40B4-BE49-F238E27FC236}">
                    <a16:creationId xmlns:a16="http://schemas.microsoft.com/office/drawing/2014/main" xmlns="" id="{639900CC-C254-492D-8D2D-01D5A0D88F0D}"/>
                  </a:ext>
                </a:extLst>
              </p:cNvPr>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70738" y="5300940"/>
                <a:ext cx="540000" cy="442800"/>
              </a:xfrm>
              <a:prstGeom prst="rect">
                <a:avLst/>
              </a:prstGeom>
              <a:grpFill/>
              <a:ln>
                <a:noFill/>
              </a:ln>
            </p:spPr>
          </p:pic>
          <p:pic>
            <p:nvPicPr>
              <p:cNvPr id="69" name="图片 68">
                <a:extLst>
                  <a:ext uri="{FF2B5EF4-FFF2-40B4-BE49-F238E27FC236}">
                    <a16:creationId xmlns:a16="http://schemas.microsoft.com/office/drawing/2014/main" xmlns="" id="{5C9C6B26-FE13-4910-BAB6-0F7A4783EA68}"/>
                  </a:ext>
                </a:extLst>
              </p:cNvPr>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396919" y="5288957"/>
                <a:ext cx="540000" cy="442800"/>
              </a:xfrm>
              <a:prstGeom prst="rect">
                <a:avLst/>
              </a:prstGeom>
              <a:grpFill/>
              <a:ln>
                <a:noFill/>
              </a:ln>
            </p:spPr>
          </p:pic>
          <p:pic>
            <p:nvPicPr>
              <p:cNvPr id="70" name="图片 69">
                <a:extLst>
                  <a:ext uri="{FF2B5EF4-FFF2-40B4-BE49-F238E27FC236}">
                    <a16:creationId xmlns:a16="http://schemas.microsoft.com/office/drawing/2014/main" xmlns="" id="{F2BD9A5C-4A36-46AA-B676-3D41CABBCCEE}"/>
                  </a:ext>
                </a:extLst>
              </p:cNvPr>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465476" y="5453720"/>
                <a:ext cx="540000" cy="442800"/>
              </a:xfrm>
              <a:prstGeom prst="rect">
                <a:avLst/>
              </a:prstGeom>
              <a:grpFill/>
              <a:ln>
                <a:noFill/>
              </a:ln>
            </p:spPr>
          </p:pic>
          <p:cxnSp>
            <p:nvCxnSpPr>
              <p:cNvPr id="71" name="直接连接符 70">
                <a:extLst>
                  <a:ext uri="{FF2B5EF4-FFF2-40B4-BE49-F238E27FC236}">
                    <a16:creationId xmlns:a16="http://schemas.microsoft.com/office/drawing/2014/main" xmlns="" id="{90188B51-D233-42D2-A14E-09C60D3D1935}"/>
                  </a:ext>
                </a:extLst>
              </p:cNvPr>
              <p:cNvCxnSpPr>
                <a:cxnSpLocks/>
                <a:stCxn id="67" idx="3"/>
                <a:endCxn id="68" idx="1"/>
              </p:cNvCxnSpPr>
              <p:nvPr/>
            </p:nvCxnSpPr>
            <p:spPr bwMode="gray">
              <a:xfrm flipV="1">
                <a:off x="4842778" y="5522340"/>
                <a:ext cx="527960" cy="139519"/>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0720F5A0-DE5E-4B5C-9322-636F7D03A07E}"/>
                  </a:ext>
                </a:extLst>
              </p:cNvPr>
              <p:cNvCxnSpPr>
                <a:cxnSpLocks/>
                <a:stCxn id="68" idx="3"/>
                <a:endCxn id="69" idx="1"/>
              </p:cNvCxnSpPr>
              <p:nvPr/>
            </p:nvCxnSpPr>
            <p:spPr bwMode="gray">
              <a:xfrm flipV="1">
                <a:off x="5910738" y="5510357"/>
                <a:ext cx="486181" cy="11983"/>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28DE9C9E-0FDB-41B2-A908-71A08DDAE799}"/>
                  </a:ext>
                </a:extLst>
              </p:cNvPr>
              <p:cNvCxnSpPr>
                <a:cxnSpLocks/>
                <a:stCxn id="69" idx="3"/>
                <a:endCxn id="70" idx="1"/>
              </p:cNvCxnSpPr>
              <p:nvPr/>
            </p:nvCxnSpPr>
            <p:spPr bwMode="gray">
              <a:xfrm>
                <a:off x="6936919" y="5510357"/>
                <a:ext cx="528557" cy="164763"/>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3" name="Straight Arrow Connector 631">
              <a:extLst>
                <a:ext uri="{FF2B5EF4-FFF2-40B4-BE49-F238E27FC236}">
                  <a16:creationId xmlns:a16="http://schemas.microsoft.com/office/drawing/2014/main" xmlns="" id="{459B55AC-1D31-4FD7-9A65-052947A494FC}"/>
                </a:ext>
              </a:extLst>
            </p:cNvPr>
            <p:cNvCxnSpPr>
              <a:cxnSpLocks/>
              <a:stCxn id="55" idx="2"/>
              <a:endCxn id="68" idx="0"/>
            </p:cNvCxnSpPr>
            <p:nvPr/>
          </p:nvCxnSpPr>
          <p:spPr bwMode="gray">
            <a:xfrm flipH="1">
              <a:off x="5620813" y="3899440"/>
              <a:ext cx="410057" cy="633479"/>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4" name="Straight Arrow Connector 633">
              <a:extLst>
                <a:ext uri="{FF2B5EF4-FFF2-40B4-BE49-F238E27FC236}">
                  <a16:creationId xmlns:a16="http://schemas.microsoft.com/office/drawing/2014/main" xmlns="" id="{5E45A61E-3607-417E-BC38-C6E9175AD013}"/>
                </a:ext>
              </a:extLst>
            </p:cNvPr>
            <p:cNvCxnSpPr>
              <a:cxnSpLocks/>
              <a:stCxn id="55" idx="2"/>
              <a:endCxn id="69" idx="0"/>
            </p:cNvCxnSpPr>
            <p:nvPr/>
          </p:nvCxnSpPr>
          <p:spPr bwMode="gray">
            <a:xfrm>
              <a:off x="6030870" y="3899440"/>
              <a:ext cx="616124" cy="621496"/>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5" name="Straight Arrow Connector 635">
              <a:extLst>
                <a:ext uri="{FF2B5EF4-FFF2-40B4-BE49-F238E27FC236}">
                  <a16:creationId xmlns:a16="http://schemas.microsoft.com/office/drawing/2014/main" xmlns="" id="{B2C0BFA5-762A-423E-9DE4-C44A961473A6}"/>
                </a:ext>
              </a:extLst>
            </p:cNvPr>
            <p:cNvCxnSpPr>
              <a:cxnSpLocks/>
              <a:stCxn id="55" idx="2"/>
              <a:endCxn id="70" idx="0"/>
            </p:cNvCxnSpPr>
            <p:nvPr/>
          </p:nvCxnSpPr>
          <p:spPr bwMode="gray">
            <a:xfrm>
              <a:off x="6030870" y="3899440"/>
              <a:ext cx="1684681" cy="786259"/>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46" name="TextBox 26">
              <a:extLst>
                <a:ext uri="{FF2B5EF4-FFF2-40B4-BE49-F238E27FC236}">
                  <a16:creationId xmlns:a16="http://schemas.microsoft.com/office/drawing/2014/main" xmlns="" id="{D14711E8-2E74-409B-B777-35D0312795F3}"/>
                </a:ext>
              </a:extLst>
            </p:cNvPr>
            <p:cNvSpPr txBox="1"/>
            <p:nvPr/>
          </p:nvSpPr>
          <p:spPr bwMode="gray">
            <a:xfrm>
              <a:off x="3799905" y="3526652"/>
              <a:ext cx="1861407" cy="307777"/>
            </a:xfrm>
            <a:prstGeom prst="rect">
              <a:avLst/>
            </a:prstGeom>
            <a:noFill/>
          </p:spPr>
          <p:txBody>
            <a:bodyPr wrap="none" rtlCol="0">
              <a:spAutoFit/>
            </a:bodyPr>
            <a:lstStyle/>
            <a:p>
              <a:r>
                <a:rPr lang="en-US" altLang="zh-CN" sz="1400" dirty="0">
                  <a:cs typeface="Huawei Sans" panose="020C0503030203020204" pitchFamily="34" charset="0"/>
                </a:rPr>
                <a:t>OpenFlow controller</a:t>
              </a:r>
              <a:endParaRPr lang="en-US" sz="1400" dirty="0">
                <a:ea typeface="+mn-ea"/>
                <a:cs typeface="Huawei Sans" panose="020C0503030203020204" pitchFamily="34" charset="0"/>
              </a:endParaRPr>
            </a:p>
          </p:txBody>
        </p:sp>
        <p:sp>
          <p:nvSpPr>
            <p:cNvPr id="47" name="TextBox 27">
              <a:extLst>
                <a:ext uri="{FF2B5EF4-FFF2-40B4-BE49-F238E27FC236}">
                  <a16:creationId xmlns:a16="http://schemas.microsoft.com/office/drawing/2014/main" xmlns="" id="{6A9CBC78-EA0C-42E2-8841-F2827B715CA2}"/>
                </a:ext>
              </a:extLst>
            </p:cNvPr>
            <p:cNvSpPr txBox="1"/>
            <p:nvPr/>
          </p:nvSpPr>
          <p:spPr bwMode="gray">
            <a:xfrm>
              <a:off x="4029909" y="2543509"/>
              <a:ext cx="1507144" cy="307777"/>
            </a:xfrm>
            <a:prstGeom prst="rect">
              <a:avLst/>
            </a:prstGeom>
            <a:noFill/>
          </p:spPr>
          <p:txBody>
            <a:bodyPr wrap="none" rtlCol="0">
              <a:spAutoFit/>
            </a:bodyPr>
            <a:lstStyle/>
            <a:p>
              <a:r>
                <a:rPr lang="en-US" altLang="zh-CN" sz="1400" dirty="0">
                  <a:ea typeface="+mn-ea"/>
                  <a:cs typeface="Huawei Sans" panose="020C0503030203020204" pitchFamily="34" charset="0"/>
                </a:rPr>
                <a:t>SDN application</a:t>
              </a:r>
              <a:endParaRPr lang="en-US" sz="1400" dirty="0">
                <a:ea typeface="+mn-ea"/>
                <a:cs typeface="Huawei Sans" panose="020C0503030203020204" pitchFamily="34" charset="0"/>
              </a:endParaRPr>
            </a:p>
          </p:txBody>
        </p:sp>
        <p:cxnSp>
          <p:nvCxnSpPr>
            <p:cNvPr id="48" name="Straight Arrow Connector 710">
              <a:extLst>
                <a:ext uri="{FF2B5EF4-FFF2-40B4-BE49-F238E27FC236}">
                  <a16:creationId xmlns:a16="http://schemas.microsoft.com/office/drawing/2014/main" xmlns="" id="{1585F42E-BCD6-40ED-BB90-BEA82BCA22E4}"/>
                </a:ext>
              </a:extLst>
            </p:cNvPr>
            <p:cNvCxnSpPr>
              <a:cxnSpLocks/>
              <a:stCxn id="56" idx="2"/>
              <a:endCxn id="55" idx="0"/>
            </p:cNvCxnSpPr>
            <p:nvPr/>
          </p:nvCxnSpPr>
          <p:spPr bwMode="gray">
            <a:xfrm>
              <a:off x="6030870" y="2938603"/>
              <a:ext cx="0" cy="518037"/>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49" name="TextBox 26">
              <a:extLst>
                <a:ext uri="{FF2B5EF4-FFF2-40B4-BE49-F238E27FC236}">
                  <a16:creationId xmlns:a16="http://schemas.microsoft.com/office/drawing/2014/main" xmlns="" id="{649775CA-770E-4B4F-B573-7F7BE978C423}"/>
                </a:ext>
              </a:extLst>
            </p:cNvPr>
            <p:cNvSpPr txBox="1"/>
            <p:nvPr/>
          </p:nvSpPr>
          <p:spPr bwMode="gray">
            <a:xfrm>
              <a:off x="6831834" y="4020723"/>
              <a:ext cx="1016625" cy="307777"/>
            </a:xfrm>
            <a:prstGeom prst="rect">
              <a:avLst/>
            </a:prstGeom>
            <a:noFill/>
          </p:spPr>
          <p:txBody>
            <a:bodyPr wrap="none" rtlCol="0">
              <a:spAutoFit/>
            </a:bodyPr>
            <a:lstStyle/>
            <a:p>
              <a:r>
                <a:rPr lang="en-US" altLang="zh-CN" sz="1400" dirty="0" err="1">
                  <a:ea typeface="+mn-ea"/>
                  <a:cs typeface="Huawei Sans" panose="020C0503030203020204" pitchFamily="34" charset="0"/>
                </a:rPr>
                <a:t>OpenFlow</a:t>
              </a:r>
              <a:endParaRPr lang="en-US" sz="1400" dirty="0">
                <a:ea typeface="+mn-ea"/>
                <a:cs typeface="Huawei Sans" panose="020C0503030203020204" pitchFamily="34" charset="0"/>
              </a:endParaRPr>
            </a:p>
          </p:txBody>
        </p:sp>
        <p:sp>
          <p:nvSpPr>
            <p:cNvPr id="50" name="Rectangle 712">
              <a:extLst>
                <a:ext uri="{FF2B5EF4-FFF2-40B4-BE49-F238E27FC236}">
                  <a16:creationId xmlns:a16="http://schemas.microsoft.com/office/drawing/2014/main" xmlns="" id="{C821A44B-93D3-4D12-B276-2A1DD3EACB48}"/>
                </a:ext>
              </a:extLst>
            </p:cNvPr>
            <p:cNvSpPr/>
            <p:nvPr/>
          </p:nvSpPr>
          <p:spPr bwMode="gray">
            <a:xfrm>
              <a:off x="9931955" y="3448916"/>
              <a:ext cx="1674174" cy="473933"/>
            </a:xfrm>
            <a:prstGeom prst="rect">
              <a:avLst/>
            </a:prstGeom>
            <a:solidFill>
              <a:srgbClr val="BEE9EE"/>
            </a:solidFill>
            <a:ln w="9525" cap="flat" cmpd="sng" algn="ctr">
              <a:no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bodyPr>
            <a:lstStyle/>
            <a:p>
              <a:pPr algn="ctr" defTabSz="685617"/>
              <a:r>
                <a:rPr lang="en-US" altLang="zh-CN" sz="1400" dirty="0">
                  <a:cs typeface="Arial" pitchFamily="34" charset="0"/>
                </a:rPr>
                <a:t>Control Plane</a:t>
              </a:r>
              <a:endParaRPr lang="en-US" sz="1400" dirty="0">
                <a:cs typeface="Arial" pitchFamily="34" charset="0"/>
              </a:endParaRPr>
            </a:p>
          </p:txBody>
        </p:sp>
        <p:sp>
          <p:nvSpPr>
            <p:cNvPr id="51" name="Rectangle 713">
              <a:extLst>
                <a:ext uri="{FF2B5EF4-FFF2-40B4-BE49-F238E27FC236}">
                  <a16:creationId xmlns:a16="http://schemas.microsoft.com/office/drawing/2014/main" xmlns="" id="{3F6CECD7-FA95-456A-A5CE-AF0CBDDE5A1E}"/>
                </a:ext>
              </a:extLst>
            </p:cNvPr>
            <p:cNvSpPr/>
            <p:nvPr/>
          </p:nvSpPr>
          <p:spPr bwMode="gray">
            <a:xfrm>
              <a:off x="9931951" y="4730543"/>
              <a:ext cx="1674178" cy="447221"/>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bodyPr>
            <a:lstStyle/>
            <a:p>
              <a:pPr algn="ctr" defTabSz="685617"/>
              <a:r>
                <a:rPr lang="en-US" altLang="zh-CN" sz="1400" dirty="0">
                  <a:cs typeface="Huawei Sans" panose="020C0503030203020204" pitchFamily="34" charset="0"/>
                </a:rPr>
                <a:t>Forwarding plane</a:t>
              </a:r>
              <a:endParaRPr lang="en-US" sz="1400" dirty="0">
                <a:cs typeface="Huawei Sans" panose="020C0503030203020204" pitchFamily="34" charset="0"/>
              </a:endParaRPr>
            </a:p>
          </p:txBody>
        </p:sp>
        <p:sp>
          <p:nvSpPr>
            <p:cNvPr id="52" name="Rectangle 7">
              <a:extLst>
                <a:ext uri="{FF2B5EF4-FFF2-40B4-BE49-F238E27FC236}">
                  <a16:creationId xmlns:a16="http://schemas.microsoft.com/office/drawing/2014/main" xmlns="" id="{EAA1D325-3437-45DD-9867-120A2861712E}"/>
                </a:ext>
              </a:extLst>
            </p:cNvPr>
            <p:cNvSpPr/>
            <p:nvPr/>
          </p:nvSpPr>
          <p:spPr bwMode="gray">
            <a:xfrm>
              <a:off x="1016416" y="4302113"/>
              <a:ext cx="1490075" cy="442800"/>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bodyPr>
            <a:lstStyle/>
            <a:p>
              <a:pPr lvl="0" algn="ctr" defTabSz="685617" fontAlgn="ctr"/>
              <a:r>
                <a:rPr lang="en-US" altLang="zh-CN" sz="1200" dirty="0">
                  <a:solidFill>
                    <a:prstClr val="black"/>
                  </a:solidFill>
                </a:rPr>
                <a:t>Forwarding plane</a:t>
              </a:r>
            </a:p>
          </p:txBody>
        </p:sp>
        <p:sp>
          <p:nvSpPr>
            <p:cNvPr id="53" name="Rectangle 8">
              <a:extLst>
                <a:ext uri="{FF2B5EF4-FFF2-40B4-BE49-F238E27FC236}">
                  <a16:creationId xmlns:a16="http://schemas.microsoft.com/office/drawing/2014/main" xmlns="" id="{88FC7298-05AF-4580-B4A1-B6CF795DC4F5}"/>
                </a:ext>
              </a:extLst>
            </p:cNvPr>
            <p:cNvSpPr/>
            <p:nvPr/>
          </p:nvSpPr>
          <p:spPr bwMode="gray">
            <a:xfrm>
              <a:off x="1016416" y="3871612"/>
              <a:ext cx="1490075" cy="430504"/>
            </a:xfrm>
            <a:prstGeom prst="rect">
              <a:avLst/>
            </a:prstGeom>
            <a:solidFill>
              <a:srgbClr val="BEE9EE"/>
            </a:solidFill>
            <a:ln w="9525" cap="flat" cmpd="sng" algn="ctr">
              <a:no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bodyPr>
            <a:lstStyle/>
            <a:p>
              <a:pPr lvl="0" algn="ctr" defTabSz="685617" fontAlgn="ctr"/>
              <a:r>
                <a:rPr lang="en-US" altLang="zh-CN" sz="1200" dirty="0">
                  <a:solidFill>
                    <a:prstClr val="black"/>
                  </a:solidFill>
                </a:rPr>
                <a:t>Control plane</a:t>
              </a:r>
            </a:p>
          </p:txBody>
        </p:sp>
        <p:pic>
          <p:nvPicPr>
            <p:cNvPr id="54" name="图片 53">
              <a:extLst>
                <a:ext uri="{FF2B5EF4-FFF2-40B4-BE49-F238E27FC236}">
                  <a16:creationId xmlns:a16="http://schemas.microsoft.com/office/drawing/2014/main" xmlns="" id="{E2FE8A62-3BC4-47D5-9744-124C8D88D06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6416" y="4509143"/>
              <a:ext cx="540000" cy="442800"/>
            </a:xfrm>
            <a:prstGeom prst="rect">
              <a:avLst/>
            </a:prstGeom>
          </p:spPr>
        </p:pic>
        <p:pic>
          <p:nvPicPr>
            <p:cNvPr id="55" name="图片 54">
              <a:extLst>
                <a:ext uri="{FF2B5EF4-FFF2-40B4-BE49-F238E27FC236}">
                  <a16:creationId xmlns:a16="http://schemas.microsoft.com/office/drawing/2014/main" xmlns="" id="{3F4C6058-31BB-42CB-8A5F-BEBDEE494F7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60870" y="3456640"/>
              <a:ext cx="540000" cy="442800"/>
            </a:xfrm>
            <a:prstGeom prst="rect">
              <a:avLst/>
            </a:prstGeom>
          </p:spPr>
        </p:pic>
        <p:pic>
          <p:nvPicPr>
            <p:cNvPr id="56" name="图片 38" descr="交换机.png">
              <a:extLst>
                <a:ext uri="{FF2B5EF4-FFF2-40B4-BE49-F238E27FC236}">
                  <a16:creationId xmlns:a16="http://schemas.microsoft.com/office/drawing/2014/main" xmlns="" id="{DD80497D-FAC3-46D7-A085-8CA7A27B578F}"/>
                </a:ext>
              </a:extLst>
            </p:cNvPr>
            <p:cNvPicPr>
              <a:picLocks noChangeAspect="1"/>
            </p:cNvPicPr>
            <p:nvPr/>
          </p:nvPicPr>
          <p:blipFill>
            <a:blip r:embed="rId5" cstate="print"/>
            <a:stretch>
              <a:fillRect/>
            </a:stretch>
          </p:blipFill>
          <p:spPr bwMode="gray">
            <a:xfrm>
              <a:off x="5760870" y="2496786"/>
              <a:ext cx="540000" cy="441817"/>
            </a:xfrm>
            <a:prstGeom prst="rect">
              <a:avLst/>
            </a:prstGeom>
          </p:spPr>
        </p:pic>
        <p:cxnSp>
          <p:nvCxnSpPr>
            <p:cNvPr id="57" name="Straight Arrow Connector 629">
              <a:extLst>
                <a:ext uri="{FF2B5EF4-FFF2-40B4-BE49-F238E27FC236}">
                  <a16:creationId xmlns:a16="http://schemas.microsoft.com/office/drawing/2014/main" xmlns="" id="{161BC9B2-E57F-4BD1-BBAC-13114846498E}"/>
                </a:ext>
              </a:extLst>
            </p:cNvPr>
            <p:cNvCxnSpPr>
              <a:cxnSpLocks/>
              <a:stCxn id="55" idx="2"/>
              <a:endCxn id="67" idx="0"/>
            </p:cNvCxnSpPr>
            <p:nvPr/>
          </p:nvCxnSpPr>
          <p:spPr bwMode="gray">
            <a:xfrm flipH="1">
              <a:off x="4552853" y="3899440"/>
              <a:ext cx="1478017" cy="772998"/>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8" name="TextBox 19">
              <a:extLst>
                <a:ext uri="{FF2B5EF4-FFF2-40B4-BE49-F238E27FC236}">
                  <a16:creationId xmlns:a16="http://schemas.microsoft.com/office/drawing/2014/main" xmlns="" id="{3EA93A64-A250-46D6-970A-B3D51C261759}"/>
                </a:ext>
              </a:extLst>
            </p:cNvPr>
            <p:cNvSpPr txBox="1"/>
            <p:nvPr/>
          </p:nvSpPr>
          <p:spPr bwMode="gray">
            <a:xfrm>
              <a:off x="7848459" y="5287030"/>
              <a:ext cx="2287525" cy="523220"/>
            </a:xfrm>
            <a:prstGeom prst="rect">
              <a:avLst/>
            </a:prstGeom>
            <a:noFill/>
          </p:spPr>
          <p:txBody>
            <a:bodyPr wrap="square" rtlCol="0">
              <a:spAutoFit/>
            </a:bodyPr>
            <a:lstStyle/>
            <a:p>
              <a:pPr lvl="0" algn="ctr" fontAlgn="ctr"/>
              <a:r>
                <a:rPr lang="en-US" altLang="zh-CN" sz="1400" dirty="0">
                  <a:solidFill>
                    <a:prstClr val="black"/>
                  </a:solidFill>
                </a:rPr>
                <a:t>OpenFlow switches have only the data plane.</a:t>
              </a:r>
            </a:p>
          </p:txBody>
        </p:sp>
        <p:cxnSp>
          <p:nvCxnSpPr>
            <p:cNvPr id="59" name="直接连接符 58">
              <a:extLst>
                <a:ext uri="{FF2B5EF4-FFF2-40B4-BE49-F238E27FC236}">
                  <a16:creationId xmlns:a16="http://schemas.microsoft.com/office/drawing/2014/main" xmlns="" id="{C17BE22F-9ED3-4F5F-A45B-9DAC422C51EB}"/>
                </a:ext>
              </a:extLst>
            </p:cNvPr>
            <p:cNvCxnSpPr>
              <a:cxnSpLocks/>
              <a:stCxn id="65" idx="6"/>
              <a:endCxn id="51" idx="1"/>
            </p:cNvCxnSpPr>
            <p:nvPr/>
          </p:nvCxnSpPr>
          <p:spPr bwMode="gray">
            <a:xfrm flipV="1">
              <a:off x="8510809" y="4954154"/>
              <a:ext cx="1421142" cy="8436"/>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BC07E1A6-DD78-40B9-99B0-57681558825B}"/>
                </a:ext>
              </a:extLst>
            </p:cNvPr>
            <p:cNvCxnSpPr>
              <a:cxnSpLocks/>
              <a:stCxn id="55" idx="3"/>
              <a:endCxn id="50" idx="1"/>
            </p:cNvCxnSpPr>
            <p:nvPr/>
          </p:nvCxnSpPr>
          <p:spPr bwMode="gray">
            <a:xfrm>
              <a:off x="6300870" y="3678040"/>
              <a:ext cx="3631085" cy="7843"/>
            </a:xfrm>
            <a:prstGeom prst="line">
              <a:avLst/>
            </a:prstGeom>
            <a:ln w="19050">
              <a:solidFill>
                <a:srgbClr val="94DAE2"/>
              </a:solidFill>
              <a:prstDash val="sysDash"/>
            </a:ln>
          </p:spPr>
          <p:style>
            <a:lnRef idx="1">
              <a:schemeClr val="accent1"/>
            </a:lnRef>
            <a:fillRef idx="0">
              <a:schemeClr val="accent1"/>
            </a:fillRef>
            <a:effectRef idx="0">
              <a:schemeClr val="accent1"/>
            </a:effectRef>
            <a:fontRef idx="minor">
              <a:schemeClr val="tx1"/>
            </a:fontRef>
          </p:style>
        </p:cxnSp>
        <p:sp>
          <p:nvSpPr>
            <p:cNvPr id="61" name="TextBox 19">
              <a:extLst>
                <a:ext uri="{FF2B5EF4-FFF2-40B4-BE49-F238E27FC236}">
                  <a16:creationId xmlns:a16="http://schemas.microsoft.com/office/drawing/2014/main" xmlns="" id="{9978C410-5DA1-4DEA-BF1C-0A4E5D293F5B}"/>
                </a:ext>
              </a:extLst>
            </p:cNvPr>
            <p:cNvSpPr txBox="1"/>
            <p:nvPr/>
          </p:nvSpPr>
          <p:spPr bwMode="gray">
            <a:xfrm>
              <a:off x="6729141" y="3070007"/>
              <a:ext cx="3036268" cy="523220"/>
            </a:xfrm>
            <a:prstGeom prst="rect">
              <a:avLst/>
            </a:prstGeom>
            <a:noFill/>
          </p:spPr>
          <p:txBody>
            <a:bodyPr wrap="square" rtlCol="0">
              <a:spAutoFit/>
            </a:bodyPr>
            <a:lstStyle/>
            <a:p>
              <a:pPr algn="ctr"/>
              <a:r>
                <a:rPr lang="en-US" altLang="zh-CN" sz="1400" dirty="0">
                  <a:cs typeface="Huawei Sans" panose="020C0503030203020204" pitchFamily="34" charset="0"/>
                </a:rPr>
                <a:t>The OpenFlow controller provides control plane functions.</a:t>
              </a:r>
              <a:endParaRPr lang="en-US" sz="1400" dirty="0">
                <a:ea typeface="+mn-ea"/>
                <a:cs typeface="Huawei Sans" panose="020C0503030203020204" pitchFamily="34" charset="0"/>
              </a:endParaRPr>
            </a:p>
          </p:txBody>
        </p:sp>
        <p:sp>
          <p:nvSpPr>
            <p:cNvPr id="62" name="TextBox 19">
              <a:extLst>
                <a:ext uri="{FF2B5EF4-FFF2-40B4-BE49-F238E27FC236}">
                  <a16:creationId xmlns:a16="http://schemas.microsoft.com/office/drawing/2014/main" xmlns="" id="{00B0483C-4712-48D9-9E9A-4338EE610A79}"/>
                </a:ext>
              </a:extLst>
            </p:cNvPr>
            <p:cNvSpPr txBox="1"/>
            <p:nvPr/>
          </p:nvSpPr>
          <p:spPr bwMode="gray">
            <a:xfrm>
              <a:off x="8176740" y="4269453"/>
              <a:ext cx="2342308" cy="307777"/>
            </a:xfrm>
            <a:prstGeom prst="rect">
              <a:avLst/>
            </a:prstGeom>
            <a:noFill/>
          </p:spPr>
          <p:txBody>
            <a:bodyPr wrap="none" rtlCol="0">
              <a:spAutoFit/>
            </a:bodyPr>
            <a:lstStyle/>
            <a:p>
              <a:r>
                <a:rPr lang="en-US" altLang="zh-CN" sz="1400" dirty="0">
                  <a:cs typeface="Huawei Sans" panose="020C0503030203020204" pitchFamily="34" charset="0"/>
                </a:rPr>
                <a:t>OpenFlow interconnection</a:t>
              </a:r>
              <a:endParaRPr lang="en-US" sz="1400" dirty="0">
                <a:ea typeface="+mn-ea"/>
                <a:cs typeface="Huawei Sans" panose="020C0503030203020204" pitchFamily="34" charset="0"/>
              </a:endParaRPr>
            </a:p>
          </p:txBody>
        </p:sp>
        <p:cxnSp>
          <p:nvCxnSpPr>
            <p:cNvPr id="63" name="直接箭头连接符 62">
              <a:extLst>
                <a:ext uri="{FF2B5EF4-FFF2-40B4-BE49-F238E27FC236}">
                  <a16:creationId xmlns:a16="http://schemas.microsoft.com/office/drawing/2014/main" xmlns="" id="{1B726A2D-B590-4349-8227-7EE690694AB4}"/>
                </a:ext>
              </a:extLst>
            </p:cNvPr>
            <p:cNvCxnSpPr>
              <a:cxnSpLocks/>
              <a:stCxn id="50" idx="2"/>
              <a:endCxn id="51" idx="0"/>
            </p:cNvCxnSpPr>
            <p:nvPr/>
          </p:nvCxnSpPr>
          <p:spPr bwMode="gray">
            <a:xfrm flipH="1">
              <a:off x="10769040" y="3922849"/>
              <a:ext cx="2" cy="807694"/>
            </a:xfrm>
            <a:prstGeom prst="straightConnector1">
              <a:avLst/>
            </a:prstGeom>
            <a:ln w="38100">
              <a:solidFill>
                <a:srgbClr val="94DAE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Right Arrow 157">
              <a:extLst>
                <a:ext uri="{FF2B5EF4-FFF2-40B4-BE49-F238E27FC236}">
                  <a16:creationId xmlns:a16="http://schemas.microsoft.com/office/drawing/2014/main" xmlns="" id="{F7C56BD4-ED25-47FC-9DDF-1C553E0B93F7}"/>
                </a:ext>
              </a:extLst>
            </p:cNvPr>
            <p:cNvSpPr/>
            <p:nvPr/>
          </p:nvSpPr>
          <p:spPr bwMode="gray">
            <a:xfrm>
              <a:off x="2867390" y="442334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587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2631377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Procedure: Check Sandbox Information</a:t>
            </a:r>
            <a:endParaRPr lang="en-US" dirty="0"/>
          </a:p>
        </p:txBody>
      </p:sp>
      <p:sp>
        <p:nvSpPr>
          <p:cNvPr id="9" name="文本占位符 8">
            <a:extLst>
              <a:ext uri="{FF2B5EF4-FFF2-40B4-BE49-F238E27FC236}">
                <a16:creationId xmlns:a16="http://schemas.microsoft.com/office/drawing/2014/main" xmlns="" id="{3EEC45F3-D050-4364-A370-471571B9DD65}"/>
              </a:ext>
            </a:extLst>
          </p:cNvPr>
          <p:cNvSpPr>
            <a:spLocks noGrp="1"/>
          </p:cNvSpPr>
          <p:nvPr>
            <p:ph type="body" sz="quarter" idx="10"/>
          </p:nvPr>
        </p:nvSpPr>
        <p:spPr bwMode="gray"/>
        <p:txBody>
          <a:bodyPr/>
          <a:lstStyle/>
          <a:p>
            <a:r>
              <a:rPr lang="en-US" altLang="zh-CN" sz="1600" dirty="0"/>
              <a:t>Check sandbox information.</a:t>
            </a:r>
          </a:p>
          <a:p>
            <a:pPr lvl="1"/>
            <a:r>
              <a:rPr lang="en-US" altLang="zh-CN" sz="1400" b="1" dirty="0"/>
              <a:t>Tenant account: </a:t>
            </a:r>
            <a:r>
              <a:rPr lang="en-US" altLang="zh-CN" sz="1400" dirty="0"/>
              <a:t>account for logging in to </a:t>
            </a:r>
            <a:r>
              <a:rPr lang="en-US" altLang="zh-CN" sz="1400" dirty="0" err="1"/>
              <a:t>iMaster</a:t>
            </a:r>
            <a:r>
              <a:rPr lang="en-US" altLang="zh-CN" sz="1400" dirty="0"/>
              <a:t> NCE.</a:t>
            </a:r>
          </a:p>
          <a:p>
            <a:pPr lvl="1"/>
            <a:r>
              <a:rPr lang="en-US" altLang="zh-CN" sz="1400" b="1" dirty="0"/>
              <a:t>North Account: </a:t>
            </a:r>
            <a:r>
              <a:rPr lang="en-US" altLang="zh-CN" sz="1400" dirty="0"/>
              <a:t>account used by a location application to interact with </a:t>
            </a:r>
            <a:r>
              <a:rPr lang="en-US" altLang="zh-CN" sz="1400" dirty="0" err="1"/>
              <a:t>iMaster</a:t>
            </a:r>
            <a:r>
              <a:rPr lang="en-US" altLang="zh-CN" sz="1400" dirty="0"/>
              <a:t> NCE.</a:t>
            </a:r>
          </a:p>
          <a:p>
            <a:pPr lvl="1"/>
            <a:r>
              <a:rPr lang="en-US" altLang="zh-CN" sz="1400" b="1" dirty="0"/>
              <a:t>Northbound </a:t>
            </a:r>
            <a:r>
              <a:rPr lang="en-US" altLang="zh-CN" sz="1400" b="1" dirty="0" err="1"/>
              <a:t>IP:Port</a:t>
            </a:r>
            <a:r>
              <a:rPr lang="en-US" altLang="zh-CN" sz="1400" b="1" dirty="0"/>
              <a:t>: </a:t>
            </a:r>
            <a:r>
              <a:rPr lang="en-US" altLang="zh-CN" sz="1400" dirty="0"/>
              <a:t>URL for logging in to </a:t>
            </a:r>
            <a:r>
              <a:rPr lang="en-US" altLang="zh-CN" sz="1400" dirty="0" err="1"/>
              <a:t>iMaster</a:t>
            </a:r>
            <a:r>
              <a:rPr lang="en-US" altLang="zh-CN" sz="1400" dirty="0"/>
              <a:t> NCE. You can click </a:t>
            </a:r>
            <a:r>
              <a:rPr lang="en-US" altLang="zh-CN" sz="1400" b="1" dirty="0"/>
              <a:t>Try Now </a:t>
            </a:r>
            <a:r>
              <a:rPr lang="en-US" altLang="zh-CN" sz="1400" dirty="0"/>
              <a:t>to log in to </a:t>
            </a:r>
            <a:r>
              <a:rPr lang="en-US" altLang="zh-CN" sz="1400" dirty="0" err="1"/>
              <a:t>iMaster</a:t>
            </a:r>
            <a:r>
              <a:rPr lang="en-US" altLang="zh-CN" sz="1400" dirty="0"/>
              <a:t> NCE.</a:t>
            </a:r>
          </a:p>
          <a:p>
            <a:pPr lvl="1"/>
            <a:r>
              <a:rPr lang="en-US" altLang="zh-CN" sz="1400" b="1" dirty="0"/>
              <a:t>Password: </a:t>
            </a:r>
            <a:r>
              <a:rPr lang="en-US" altLang="zh-CN" sz="1400" dirty="0"/>
              <a:t>password for logging in to the sandbox environment.</a:t>
            </a:r>
          </a:p>
          <a:p>
            <a:endParaRPr lang="en-US" altLang="zh-CN" sz="1600" dirty="0"/>
          </a:p>
          <a:p>
            <a:endParaRPr lang="en-US" altLang="zh-CN" sz="1600" dirty="0"/>
          </a:p>
          <a:p>
            <a:endParaRPr lang="zh-CN" altLang="en-US" sz="1600" dirty="0"/>
          </a:p>
        </p:txBody>
      </p:sp>
      <p:pic>
        <p:nvPicPr>
          <p:cNvPr id="4" name="图片 3">
            <a:extLst>
              <a:ext uri="{FF2B5EF4-FFF2-40B4-BE49-F238E27FC236}">
                <a16:creationId xmlns:a16="http://schemas.microsoft.com/office/drawing/2014/main" xmlns="" id="{3EC1DDCA-68FE-43AE-B08D-C53E381AA5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029572" y="3329839"/>
            <a:ext cx="3010161" cy="2324301"/>
          </a:xfrm>
          <a:prstGeom prst="rect">
            <a:avLst/>
          </a:prstGeom>
          <a:ln w="12700">
            <a:solidFill>
              <a:schemeClr val="bg1">
                <a:lumMod val="85000"/>
              </a:schemeClr>
            </a:solidFill>
          </a:ln>
        </p:spPr>
      </p:pic>
    </p:spTree>
    <p:extLst>
      <p:ext uri="{BB962C8B-B14F-4D97-AF65-F5344CB8AC3E}">
        <p14:creationId xmlns:p14="http://schemas.microsoft.com/office/powerpoint/2010/main" val="16451989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2"/>
          <p:cNvSpPr txBox="1">
            <a:spLocks/>
          </p:cNvSpPr>
          <p:nvPr/>
        </p:nvSpPr>
        <p:spPr bwMode="gray">
          <a:xfrm>
            <a:off x="448221" y="1240460"/>
            <a:ext cx="11276183" cy="354307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endParaRPr lang="en-US" altLang="zh-CN" sz="1600" dirty="0">
              <a:latin typeface="Huawei Sans" panose="020C0503030203020204" pitchFamily="34" charset="0"/>
            </a:endParaRPr>
          </a:p>
        </p:txBody>
      </p:sp>
      <p:sp>
        <p:nvSpPr>
          <p:cNvPr id="2" name="标题 1"/>
          <p:cNvSpPr>
            <a:spLocks noGrp="1"/>
          </p:cNvSpPr>
          <p:nvPr>
            <p:ph type="title"/>
          </p:nvPr>
        </p:nvSpPr>
        <p:spPr bwMode="gray"/>
        <p:txBody>
          <a:bodyPr/>
          <a:lstStyle/>
          <a:p>
            <a:r>
              <a:rPr lang="en-US"/>
              <a:t>Procedure: Install the Requests Module</a:t>
            </a:r>
            <a:endParaRPr lang="en-US" dirty="0"/>
          </a:p>
        </p:txBody>
      </p:sp>
      <p:sp>
        <p:nvSpPr>
          <p:cNvPr id="5" name="文本占位符 4">
            <a:extLst>
              <a:ext uri="{FF2B5EF4-FFF2-40B4-BE49-F238E27FC236}">
                <a16:creationId xmlns:a16="http://schemas.microsoft.com/office/drawing/2014/main" xmlns="" id="{7B08F122-AFC7-4256-8349-297657C5ACA3}"/>
              </a:ext>
            </a:extLst>
          </p:cNvPr>
          <p:cNvSpPr>
            <a:spLocks noGrp="1"/>
          </p:cNvSpPr>
          <p:nvPr>
            <p:ph type="body" sz="quarter" idx="10"/>
          </p:nvPr>
        </p:nvSpPr>
        <p:spPr bwMode="gray"/>
        <p:txBody>
          <a:bodyPr/>
          <a:lstStyle/>
          <a:p>
            <a:r>
              <a:rPr lang="en-US" altLang="zh-CN" sz="1600" dirty="0"/>
              <a:t>Install the Requests module.</a:t>
            </a:r>
          </a:p>
          <a:p>
            <a:pPr lvl="1"/>
            <a:r>
              <a:rPr lang="en-US" altLang="zh-CN" sz="1400" dirty="0"/>
              <a:t>The Python Requests module is required in this experiment. Create and run the setup.py script in </a:t>
            </a:r>
            <a:r>
              <a:rPr lang="en-US" altLang="zh-CN" sz="1400" dirty="0" err="1"/>
              <a:t>CloudIDE</a:t>
            </a:r>
            <a:r>
              <a:rPr lang="en-US" altLang="zh-CN" sz="1400" dirty="0"/>
              <a:t> to install the Requests module. Alternatively, run pip3 install requests on the </a:t>
            </a:r>
            <a:r>
              <a:rPr lang="en-US" altLang="zh-CN" sz="1400" dirty="0" err="1"/>
              <a:t>CloudIDE</a:t>
            </a:r>
            <a:r>
              <a:rPr lang="en-US" altLang="zh-CN" sz="1400" dirty="0"/>
              <a:t> Python CLI to install the Requests module.</a:t>
            </a:r>
            <a:endParaRPr lang="zh-CN" altLang="en-US" sz="1400" dirty="0"/>
          </a:p>
        </p:txBody>
      </p:sp>
      <p:sp>
        <p:nvSpPr>
          <p:cNvPr id="6" name="文本占位符 2"/>
          <p:cNvSpPr txBox="1">
            <a:spLocks/>
          </p:cNvSpPr>
          <p:nvPr/>
        </p:nvSpPr>
        <p:spPr bwMode="gray">
          <a:xfrm>
            <a:off x="448221" y="1240460"/>
            <a:ext cx="11276183" cy="387896"/>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endParaRPr lang="en-US" altLang="zh-CN" sz="1600" dirty="0">
              <a:latin typeface="Huawei Sans" panose="020C0503030203020204" pitchFamily="34" charset="0"/>
            </a:endParaRPr>
          </a:p>
        </p:txBody>
      </p:sp>
      <p:pic>
        <p:nvPicPr>
          <p:cNvPr id="7" name="图片 6"/>
          <p:cNvPicPr/>
          <p:nvPr/>
        </p:nvPicPr>
        <p:blipFill>
          <a:blip r:embed="rId3"/>
          <a:stretch>
            <a:fillRect/>
          </a:stretch>
        </p:blipFill>
        <p:spPr bwMode="invGray">
          <a:xfrm>
            <a:off x="5012808" y="2699978"/>
            <a:ext cx="6657975" cy="3151568"/>
          </a:xfrm>
          <a:prstGeom prst="rect">
            <a:avLst/>
          </a:prstGeom>
        </p:spPr>
      </p:pic>
      <p:sp>
        <p:nvSpPr>
          <p:cNvPr id="8" name="文本框 7">
            <a:extLst>
              <a:ext uri="{FF2B5EF4-FFF2-40B4-BE49-F238E27FC236}">
                <a16:creationId xmlns:a16="http://schemas.microsoft.com/office/drawing/2014/main" xmlns="" id="{E4E30EB8-DE34-4595-BCF8-67A3852D8F2A}"/>
              </a:ext>
            </a:extLst>
          </p:cNvPr>
          <p:cNvSpPr txBox="1"/>
          <p:nvPr/>
        </p:nvSpPr>
        <p:spPr bwMode="gray">
          <a:xfrm>
            <a:off x="1179315" y="2717776"/>
            <a:ext cx="3642555" cy="867930"/>
          </a:xfrm>
          <a:prstGeom prst="rect">
            <a:avLst/>
          </a:prstGeom>
          <a:noFill/>
          <a:ln>
            <a:solidFill>
              <a:srgbClr val="30B5C5"/>
            </a:solidFill>
          </a:ln>
        </p:spPr>
        <p:txBody>
          <a:bodyPr wrap="square" rtlCol="0">
            <a:spAutoFit/>
          </a:bodyPr>
          <a:lstStyle>
            <a:defPPr>
              <a:defRPr lang="en-US"/>
            </a:defPPr>
            <a:lvl1pPr marR="0" lvl="0" indent="0" defTabSz="914400" fontAlgn="auto">
              <a:lnSpc>
                <a:spcPct val="120000"/>
              </a:lnSpc>
              <a:spcBef>
                <a:spcPts val="0"/>
              </a:spcBef>
              <a:spcAft>
                <a:spcPts val="0"/>
              </a:spcAft>
              <a:buClrTx/>
              <a:buSzTx/>
              <a:buFontTx/>
              <a:buNone/>
              <a:tabLst/>
              <a:defRPr kumimoji="0" sz="1400" b="0" i="0" u="none" strike="noStrike" kern="0" cap="none" spc="0" normalizeH="0" baseline="0">
                <a:ln>
                  <a:noFill/>
                </a:ln>
                <a:solidFill>
                  <a:prstClr val="black"/>
                </a:solidFill>
                <a:effectLst/>
                <a:uLnTx/>
                <a:uFillTx/>
              </a:defRPr>
            </a:lvl1pPr>
          </a:lstStyle>
          <a:p>
            <a:r>
              <a:rPr lang="en-US" dirty="0"/>
              <a:t>import os</a:t>
            </a:r>
          </a:p>
          <a:p>
            <a:endParaRPr lang="en-US" altLang="zh-CN" dirty="0"/>
          </a:p>
          <a:p>
            <a:r>
              <a:rPr lang="en-US" dirty="0"/>
              <a:t>os.system("pip3 install </a:t>
            </a:r>
            <a:r>
              <a:rPr lang="en-US"/>
              <a:t>requests")</a:t>
            </a:r>
            <a:endParaRPr lang="en-US" dirty="0"/>
          </a:p>
        </p:txBody>
      </p:sp>
    </p:spTree>
    <p:extLst>
      <p:ext uri="{BB962C8B-B14F-4D97-AF65-F5344CB8AC3E}">
        <p14:creationId xmlns:p14="http://schemas.microsoft.com/office/powerpoint/2010/main" val="36855799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Procedure: Compile a Python Script</a:t>
            </a:r>
            <a:endParaRPr lang="en-US" dirty="0"/>
          </a:p>
        </p:txBody>
      </p:sp>
      <p:sp>
        <p:nvSpPr>
          <p:cNvPr id="9" name="文本占位符 8">
            <a:extLst>
              <a:ext uri="{FF2B5EF4-FFF2-40B4-BE49-F238E27FC236}">
                <a16:creationId xmlns:a16="http://schemas.microsoft.com/office/drawing/2014/main" xmlns="" id="{57DD2AD5-C688-4857-B8EA-74684159EF8A}"/>
              </a:ext>
            </a:extLst>
          </p:cNvPr>
          <p:cNvSpPr>
            <a:spLocks noGrp="1"/>
          </p:cNvSpPr>
          <p:nvPr>
            <p:ph type="body" sz="quarter" idx="10"/>
          </p:nvPr>
        </p:nvSpPr>
        <p:spPr bwMode="gray">
          <a:xfrm>
            <a:off x="455612" y="1052514"/>
            <a:ext cx="11293476" cy="393118"/>
          </a:xfrm>
        </p:spPr>
        <p:txBody>
          <a:bodyPr/>
          <a:lstStyle/>
          <a:p>
            <a:r>
              <a:rPr lang="en-US" altLang="zh-CN" sz="1600" dirty="0"/>
              <a:t>Compile a Python script.</a:t>
            </a:r>
          </a:p>
        </p:txBody>
      </p:sp>
      <p:grpSp>
        <p:nvGrpSpPr>
          <p:cNvPr id="23" name="组合 22">
            <a:extLst>
              <a:ext uri="{FF2B5EF4-FFF2-40B4-BE49-F238E27FC236}">
                <a16:creationId xmlns:a16="http://schemas.microsoft.com/office/drawing/2014/main" xmlns="" id="{FAB8991F-6B6C-4450-89A4-5F5669535DA6}"/>
              </a:ext>
            </a:extLst>
          </p:cNvPr>
          <p:cNvGrpSpPr/>
          <p:nvPr/>
        </p:nvGrpSpPr>
        <p:grpSpPr bwMode="gray">
          <a:xfrm>
            <a:off x="649690" y="1099526"/>
            <a:ext cx="10919199" cy="5004447"/>
            <a:chOff x="649690" y="1384006"/>
            <a:chExt cx="10919199" cy="5004447"/>
          </a:xfrm>
        </p:grpSpPr>
        <p:sp>
          <p:nvSpPr>
            <p:cNvPr id="8" name="文本框 7">
              <a:extLst>
                <a:ext uri="{FF2B5EF4-FFF2-40B4-BE49-F238E27FC236}">
                  <a16:creationId xmlns:a16="http://schemas.microsoft.com/office/drawing/2014/main" xmlns="" id="{773D837C-8D89-4B32-AD1E-4199EF71F59D}"/>
                </a:ext>
              </a:extLst>
            </p:cNvPr>
            <p:cNvSpPr txBox="1"/>
            <p:nvPr/>
          </p:nvSpPr>
          <p:spPr bwMode="gray">
            <a:xfrm>
              <a:off x="5047935" y="1384006"/>
              <a:ext cx="6520954" cy="5004447"/>
            </a:xfrm>
            <a:prstGeom prst="rect">
              <a:avLst/>
            </a:prstGeom>
            <a:noFill/>
            <a:ln>
              <a:solidFill>
                <a:srgbClr val="30B5C5"/>
              </a:solidFill>
            </a:ln>
          </p:spPr>
          <p:txBody>
            <a:bodyPr wrap="square" rtlCol="0">
              <a:spAutoFit/>
            </a:bodyPr>
            <a:lstStyle>
              <a:defPPr>
                <a:defRPr lang="en-US"/>
              </a:defPPr>
              <a:lvl1pPr marR="0" lvl="0" indent="0" defTabSz="914400" fontAlgn="auto">
                <a:lnSpc>
                  <a:spcPct val="120000"/>
                </a:lnSpc>
                <a:spcBef>
                  <a:spcPts val="0"/>
                </a:spcBef>
                <a:spcAft>
                  <a:spcPts val="0"/>
                </a:spcAft>
                <a:buClrTx/>
                <a:buSzTx/>
                <a:buFontTx/>
                <a:buNone/>
                <a:tabLst/>
                <a:defRPr kumimoji="0" sz="1400" b="0" i="0" u="none" strike="noStrike" kern="0" cap="none" spc="0" normalizeH="0" baseline="0">
                  <a:ln>
                    <a:noFill/>
                  </a:ln>
                  <a:solidFill>
                    <a:prstClr val="black"/>
                  </a:solidFill>
                  <a:effectLst/>
                  <a:uLnTx/>
                  <a:uFillTx/>
                </a:defRPr>
              </a:lvl1pPr>
            </a:lstStyle>
            <a:p>
              <a:r>
                <a:rPr lang="en-US" dirty="0"/>
                <a:t>import requests  </a:t>
              </a:r>
            </a:p>
            <a:p>
              <a:endParaRPr lang="en-US" altLang="zh-CN" dirty="0"/>
            </a:p>
            <a:p>
              <a:r>
                <a:rPr lang="en-US" dirty="0"/>
                <a:t>nbi_name = "campus02@north.com"  </a:t>
              </a:r>
            </a:p>
            <a:p>
              <a:r>
                <a:rPr lang="en-US" dirty="0"/>
                <a:t>nbi_pwd = "5aAZ4lh44@"  </a:t>
              </a:r>
            </a:p>
            <a:p>
              <a:r>
                <a:rPr lang="en-US" dirty="0"/>
                <a:t>host = "139.9.213.72"  </a:t>
              </a:r>
            </a:p>
            <a:p>
              <a:r>
                <a:rPr lang="en-US" dirty="0"/>
                <a:t>port = "18002"</a:t>
              </a:r>
            </a:p>
            <a:p>
              <a:endParaRPr lang="en-US" altLang="zh-CN" dirty="0"/>
            </a:p>
            <a:p>
              <a:r>
                <a:rPr lang="en-US" dirty="0"/>
                <a:t>POST_TOKEN_URL = "/controller/v2/tokens"  </a:t>
              </a:r>
            </a:p>
            <a:p>
              <a:endParaRPr lang="en-US" altLang="zh-CN" dirty="0"/>
            </a:p>
            <a:p>
              <a:r>
                <a:rPr lang="en-US" dirty="0"/>
                <a:t>post_token_url = "https://" + host + ":" + port + POST_TOKEN_URL  </a:t>
              </a:r>
            </a:p>
            <a:p>
              <a:r>
                <a:rPr lang="en-US" dirty="0"/>
                <a:t>headers_post = {'Content-Type': 'application/json', 'Accept': 'application/json'}  </a:t>
              </a:r>
            </a:p>
            <a:p>
              <a:endParaRPr lang="en-US" altLang="zh-CN" dirty="0"/>
            </a:p>
            <a:p>
              <a:r>
                <a:rPr lang="en-US" dirty="0"/>
                <a:t>r = requests.post(post_token_url, headers=headers_post, json={"userName": nbi_name, "password": nbi_pwd}, verify=False)  </a:t>
              </a:r>
            </a:p>
            <a:p>
              <a:endParaRPr lang="en-US" altLang="zh-CN" dirty="0"/>
            </a:p>
            <a:p>
              <a:r>
                <a:rPr lang="en-US" dirty="0"/>
                <a:t>token_id = r.json()['data']['token_id']  </a:t>
              </a:r>
            </a:p>
            <a:p>
              <a:r>
                <a:rPr lang="en-US" dirty="0"/>
                <a:t>print("1.[Get Token Id]")  </a:t>
              </a:r>
            </a:p>
            <a:p>
              <a:r>
                <a:rPr lang="en-US" dirty="0"/>
                <a:t>print("[post_token_url]:"+post_token_url)  </a:t>
              </a:r>
            </a:p>
            <a:p>
              <a:r>
                <a:rPr lang="en-US" dirty="0"/>
                <a:t>print("[token_id]:"+token_id)  </a:t>
              </a:r>
            </a:p>
          </p:txBody>
        </p:sp>
        <p:sp>
          <p:nvSpPr>
            <p:cNvPr id="5" name="文本框 4">
              <a:extLst>
                <a:ext uri="{FF2B5EF4-FFF2-40B4-BE49-F238E27FC236}">
                  <a16:creationId xmlns:a16="http://schemas.microsoft.com/office/drawing/2014/main" xmlns="" id="{76555FBF-27B5-43BA-BEF8-5D6B48E01858}"/>
                </a:ext>
              </a:extLst>
            </p:cNvPr>
            <p:cNvSpPr txBox="1"/>
            <p:nvPr/>
          </p:nvSpPr>
          <p:spPr bwMode="gray">
            <a:xfrm>
              <a:off x="1530708" y="2121150"/>
              <a:ext cx="3301765" cy="609398"/>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Configure the northbound user information and northbound address. </a:t>
              </a:r>
            </a:p>
          </p:txBody>
        </p:sp>
        <p:sp>
          <p:nvSpPr>
            <p:cNvPr id="3" name="左大括号 2"/>
            <p:cNvSpPr/>
            <p:nvPr/>
          </p:nvSpPr>
          <p:spPr bwMode="gray">
            <a:xfrm>
              <a:off x="4802328" y="2021840"/>
              <a:ext cx="161158" cy="873760"/>
            </a:xfrm>
            <a:prstGeom prst="leftBrace">
              <a:avLst/>
            </a:prstGeom>
            <a:noFill/>
            <a:ln w="12700" cap="flat" cmpd="sng" algn="ctr">
              <a:solidFill>
                <a:srgbClr val="30B5C5"/>
              </a:solidFill>
              <a:prstDash val="solid"/>
              <a:miter lim="800000"/>
            </a:ln>
            <a:effectLst/>
          </p:spPr>
          <p:txBody>
            <a:bodyPr rtlCol="0" anchor="ctr"/>
            <a:lstStyle/>
            <a:p>
              <a:pPr algn="ctr" defTabSz="914400"/>
              <a:endParaRPr lang="en-US" altLang="zh-CN" kern="0" dirty="0">
                <a:solidFill>
                  <a:prstClr val="black"/>
                </a:solidFill>
                <a:latin typeface="Huawei Sans"/>
                <a:ea typeface="方正兰亭黑简体"/>
              </a:endParaRPr>
            </a:p>
          </p:txBody>
        </p:sp>
        <p:sp>
          <p:nvSpPr>
            <p:cNvPr id="11" name="文本框 10"/>
            <p:cNvSpPr txBox="1"/>
            <p:nvPr/>
          </p:nvSpPr>
          <p:spPr bwMode="gray">
            <a:xfrm>
              <a:off x="4695752" y="3192100"/>
              <a:ext cx="728943"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rPr>
                <a:t>--</a:t>
              </a:r>
            </a:p>
          </p:txBody>
        </p:sp>
        <p:sp>
          <p:nvSpPr>
            <p:cNvPr id="13" name="文本框 12">
              <a:extLst>
                <a:ext uri="{FF2B5EF4-FFF2-40B4-BE49-F238E27FC236}">
                  <a16:creationId xmlns:a16="http://schemas.microsoft.com/office/drawing/2014/main" xmlns="" id="{76555FBF-27B5-43BA-BEF8-5D6B48E01858}"/>
                </a:ext>
              </a:extLst>
            </p:cNvPr>
            <p:cNvSpPr txBox="1"/>
            <p:nvPr/>
          </p:nvSpPr>
          <p:spPr bwMode="gray">
            <a:xfrm>
              <a:off x="1530708" y="3177511"/>
              <a:ext cx="3301765"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Define the URI of an interface.</a:t>
              </a:r>
            </a:p>
          </p:txBody>
        </p:sp>
        <p:sp>
          <p:nvSpPr>
            <p:cNvPr id="14" name="文本框 13"/>
            <p:cNvSpPr txBox="1"/>
            <p:nvPr/>
          </p:nvSpPr>
          <p:spPr bwMode="gray">
            <a:xfrm>
              <a:off x="4695752" y="3719197"/>
              <a:ext cx="728943"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rPr>
                <a:t>--</a:t>
              </a:r>
            </a:p>
          </p:txBody>
        </p:sp>
        <p:sp>
          <p:nvSpPr>
            <p:cNvPr id="15" name="文本框 14">
              <a:extLst>
                <a:ext uri="{FF2B5EF4-FFF2-40B4-BE49-F238E27FC236}">
                  <a16:creationId xmlns:a16="http://schemas.microsoft.com/office/drawing/2014/main" xmlns="" id="{76555FBF-27B5-43BA-BEF8-5D6B48E01858}"/>
                </a:ext>
              </a:extLst>
            </p:cNvPr>
            <p:cNvSpPr txBox="1"/>
            <p:nvPr/>
          </p:nvSpPr>
          <p:spPr bwMode="gray">
            <a:xfrm>
              <a:off x="1176143" y="3704608"/>
              <a:ext cx="3656330"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Configure the URL.</a:t>
              </a:r>
            </a:p>
          </p:txBody>
        </p:sp>
        <p:sp>
          <p:nvSpPr>
            <p:cNvPr id="16" name="文本框 15"/>
            <p:cNvSpPr txBox="1"/>
            <p:nvPr/>
          </p:nvSpPr>
          <p:spPr bwMode="gray">
            <a:xfrm>
              <a:off x="4695752" y="4001515"/>
              <a:ext cx="728943"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rPr>
                <a:t>--</a:t>
              </a:r>
            </a:p>
          </p:txBody>
        </p:sp>
        <p:sp>
          <p:nvSpPr>
            <p:cNvPr id="17" name="文本框 16">
              <a:extLst>
                <a:ext uri="{FF2B5EF4-FFF2-40B4-BE49-F238E27FC236}">
                  <a16:creationId xmlns:a16="http://schemas.microsoft.com/office/drawing/2014/main" xmlns="" id="{76555FBF-27B5-43BA-BEF8-5D6B48E01858}"/>
                </a:ext>
              </a:extLst>
            </p:cNvPr>
            <p:cNvSpPr txBox="1"/>
            <p:nvPr/>
          </p:nvSpPr>
          <p:spPr bwMode="gray">
            <a:xfrm>
              <a:off x="2110151" y="3976878"/>
              <a:ext cx="2722322"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Configure the request header.</a:t>
              </a:r>
            </a:p>
          </p:txBody>
        </p:sp>
        <p:sp>
          <p:nvSpPr>
            <p:cNvPr id="18" name="文本框 17"/>
            <p:cNvSpPr txBox="1"/>
            <p:nvPr/>
          </p:nvSpPr>
          <p:spPr bwMode="gray">
            <a:xfrm>
              <a:off x="4703783" y="4456279"/>
              <a:ext cx="728943"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rPr>
                <a:t>--</a:t>
              </a:r>
            </a:p>
          </p:txBody>
        </p:sp>
        <p:sp>
          <p:nvSpPr>
            <p:cNvPr id="19" name="文本框 18">
              <a:extLst>
                <a:ext uri="{FF2B5EF4-FFF2-40B4-BE49-F238E27FC236}">
                  <a16:creationId xmlns:a16="http://schemas.microsoft.com/office/drawing/2014/main" xmlns="" id="{76555FBF-27B5-43BA-BEF8-5D6B48E01858}"/>
                </a:ext>
              </a:extLst>
            </p:cNvPr>
            <p:cNvSpPr txBox="1"/>
            <p:nvPr/>
          </p:nvSpPr>
          <p:spPr bwMode="gray">
            <a:xfrm>
              <a:off x="649690" y="4411546"/>
              <a:ext cx="4182783"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Initiate a request, whose body is in JSON format.</a:t>
              </a:r>
            </a:p>
          </p:txBody>
        </p:sp>
        <p:sp>
          <p:nvSpPr>
            <p:cNvPr id="20" name="文本框 19"/>
            <p:cNvSpPr txBox="1"/>
            <p:nvPr/>
          </p:nvSpPr>
          <p:spPr bwMode="gray">
            <a:xfrm>
              <a:off x="4706011" y="5265125"/>
              <a:ext cx="728943"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rPr>
                <a:t>--</a:t>
              </a:r>
            </a:p>
          </p:txBody>
        </p:sp>
        <p:sp>
          <p:nvSpPr>
            <p:cNvPr id="21" name="文本框 20">
              <a:extLst>
                <a:ext uri="{FF2B5EF4-FFF2-40B4-BE49-F238E27FC236}">
                  <a16:creationId xmlns:a16="http://schemas.microsoft.com/office/drawing/2014/main" xmlns="" id="{76555FBF-27B5-43BA-BEF8-5D6B48E01858}"/>
                </a:ext>
              </a:extLst>
            </p:cNvPr>
            <p:cNvSpPr txBox="1"/>
            <p:nvPr/>
          </p:nvSpPr>
          <p:spPr bwMode="gray">
            <a:xfrm>
              <a:off x="812196" y="5240488"/>
              <a:ext cx="4020277" cy="350865"/>
            </a:xfrm>
            <a:prstGeom prst="rect">
              <a:avLst/>
            </a:prstGeom>
            <a:noFill/>
          </p:spPr>
          <p:txBody>
            <a:bodyPr wrap="square" rtlCol="0">
              <a:spAutoFit/>
            </a:bodyPr>
            <a:lstStyle/>
            <a:p>
              <a:pPr algn="r" fontAlgn="ctr">
                <a:lnSpc>
                  <a:spcPct val="120000"/>
                </a:lnSpc>
              </a:pPr>
              <a:r>
                <a:rPr lang="en-US" sz="1400" dirty="0">
                  <a:latin typeface="Huawei Sans" panose="020C0503030203020204" pitchFamily="34" charset="0"/>
                </a:rPr>
                <a:t>Parse the returned data to obtain the token.</a:t>
              </a:r>
            </a:p>
          </p:txBody>
        </p:sp>
      </p:grpSp>
    </p:spTree>
    <p:extLst>
      <p:ext uri="{BB962C8B-B14F-4D97-AF65-F5344CB8AC3E}">
        <p14:creationId xmlns:p14="http://schemas.microsoft.com/office/powerpoint/2010/main" val="40225284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Procedure: Verify the Configuration</a:t>
            </a:r>
            <a:endParaRPr lang="en-US" dirty="0"/>
          </a:p>
        </p:txBody>
      </p:sp>
      <p:sp>
        <p:nvSpPr>
          <p:cNvPr id="7" name="文本占位符 6">
            <a:extLst>
              <a:ext uri="{FF2B5EF4-FFF2-40B4-BE49-F238E27FC236}">
                <a16:creationId xmlns:a16="http://schemas.microsoft.com/office/drawing/2014/main" xmlns="" id="{F1277C75-01AA-4606-8E5E-AEFD45A8F3B4}"/>
              </a:ext>
            </a:extLst>
          </p:cNvPr>
          <p:cNvSpPr>
            <a:spLocks noGrp="1"/>
          </p:cNvSpPr>
          <p:nvPr>
            <p:ph type="body" sz="quarter" idx="10"/>
          </p:nvPr>
        </p:nvSpPr>
        <p:spPr bwMode="gray">
          <a:xfrm>
            <a:off x="455612" y="1052514"/>
            <a:ext cx="11293476" cy="660539"/>
          </a:xfrm>
        </p:spPr>
        <p:txBody>
          <a:bodyPr/>
          <a:lstStyle/>
          <a:p>
            <a:r>
              <a:rPr lang="en-US" altLang="zh-CN" sz="1600" dirty="0"/>
              <a:t>The token (specified by </a:t>
            </a:r>
            <a:r>
              <a:rPr lang="en-US" altLang="zh-CN" sz="1600" dirty="0" err="1"/>
              <a:t>token_id</a:t>
            </a:r>
            <a:r>
              <a:rPr lang="en-US" altLang="zh-CN" sz="1600" dirty="0"/>
              <a:t>) is obtained by invoking the RESTful API.</a:t>
            </a:r>
          </a:p>
          <a:p>
            <a:endParaRPr lang="zh-CN" altLang="en-US" sz="1600" dirty="0"/>
          </a:p>
        </p:txBody>
      </p:sp>
      <p:sp>
        <p:nvSpPr>
          <p:cNvPr id="3" name="文本框 2">
            <a:extLst>
              <a:ext uri="{FF2B5EF4-FFF2-40B4-BE49-F238E27FC236}">
                <a16:creationId xmlns:a16="http://schemas.microsoft.com/office/drawing/2014/main" xmlns="" id="{773D837C-8D89-4B32-AD1E-4199EF71F59D}"/>
              </a:ext>
            </a:extLst>
          </p:cNvPr>
          <p:cNvSpPr txBox="1"/>
          <p:nvPr/>
        </p:nvSpPr>
        <p:spPr bwMode="gray">
          <a:xfrm>
            <a:off x="844550" y="2040044"/>
            <a:ext cx="8452021" cy="1938992"/>
          </a:xfrm>
          <a:prstGeom prst="rect">
            <a:avLst/>
          </a:prstGeom>
          <a:noFill/>
          <a:ln>
            <a:solidFill>
              <a:srgbClr val="30B5C5"/>
            </a:solidFill>
          </a:ln>
        </p:spPr>
        <p:txBody>
          <a:bodyPr wrap="square" rtlCol="0">
            <a:spAutoFit/>
          </a:bodyPr>
          <a:lstStyle>
            <a:defPPr>
              <a:defRPr lang="en-US"/>
            </a:defPPr>
            <a:lvl1pPr marR="0" lvl="0" defTabSz="914400" fontAlgn="auto">
              <a:lnSpc>
                <a:spcPct val="150000"/>
              </a:lnSpc>
              <a:spcBef>
                <a:spcPts val="0"/>
              </a:spcBef>
              <a:spcAft>
                <a:spcPts val="0"/>
              </a:spcAft>
              <a:buClrTx/>
              <a:buSzTx/>
              <a:tabLst/>
              <a:defRPr kumimoji="0" sz="1600" b="0" i="0" u="none" strike="noStrike" kern="0" cap="none" spc="0" normalizeH="0" baseline="0">
                <a:ln>
                  <a:noFill/>
                </a:ln>
                <a:solidFill>
                  <a:prstClr val="black"/>
                </a:solidFill>
                <a:effectLst/>
                <a:uLnTx/>
                <a:uFillTx/>
              </a:defRPr>
            </a:lvl1pPr>
          </a:lstStyle>
          <a:p>
            <a:r>
              <a:rPr lang="en-US" dirty="0"/>
              <a:t>[Get Token Id]</a:t>
            </a:r>
          </a:p>
          <a:p>
            <a:r>
              <a:rPr lang="en-US" dirty="0"/>
              <a:t>[Post_token_url]: https://139.9.213.72:18002/controller/v2/tokens</a:t>
            </a:r>
          </a:p>
          <a:p>
            <a:r>
              <a:rPr lang="en-US" dirty="0"/>
              <a:t>[Token_id]: x-rs5jvy7z47vsum042r2qc9vtaq44o9hgqohf3uca7z9clio5vvvz86al3s5dvs0aphpck5defw45uqpi3xdgddmn482kgajutf7vlfs649rw6k5c6r6l0a5i1g4b5j9c</a:t>
            </a:r>
          </a:p>
        </p:txBody>
      </p:sp>
    </p:spTree>
    <p:extLst>
      <p:ext uri="{BB962C8B-B14F-4D97-AF65-F5344CB8AC3E}">
        <p14:creationId xmlns:p14="http://schemas.microsoft.com/office/powerpoint/2010/main" val="22847286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t>(Single-answer question) Which of the following HTTP request methods does not need to contain request data in an HTTP request? </a:t>
            </a:r>
            <a:r>
              <a:rPr lang="en-US" altLang="zh-CN" dirty="0"/>
              <a:t>(     )</a:t>
            </a:r>
            <a:endParaRPr lang="en-US" dirty="0"/>
          </a:p>
          <a:p>
            <a:pPr lvl="1"/>
            <a:r>
              <a:rPr lang="en-US" dirty="0"/>
              <a:t>POST</a:t>
            </a:r>
          </a:p>
          <a:p>
            <a:pPr lvl="1"/>
            <a:r>
              <a:rPr lang="en-US" dirty="0"/>
              <a:t>GET</a:t>
            </a:r>
          </a:p>
          <a:p>
            <a:pPr lvl="1"/>
            <a:r>
              <a:rPr lang="en-US" dirty="0"/>
              <a:t>PUT</a:t>
            </a:r>
          </a:p>
          <a:p>
            <a:pPr lvl="1"/>
            <a:r>
              <a:rPr lang="en-US" dirty="0"/>
              <a:t>DELETE</a:t>
            </a:r>
          </a:p>
        </p:txBody>
      </p:sp>
    </p:spTree>
    <p:extLst>
      <p:ext uri="{BB962C8B-B14F-4D97-AF65-F5344CB8AC3E}">
        <p14:creationId xmlns:p14="http://schemas.microsoft.com/office/powerpoint/2010/main" val="36240237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dirty="0"/>
              <a:t>SDN innovates the network architecture. It uses a controller to build a more open, flexible, and simplified network.</a:t>
            </a:r>
          </a:p>
          <a:p>
            <a:r>
              <a:rPr lang="en-US" altLang="zh-CN" dirty="0"/>
              <a:t>REST is an architectural or design style rather than a standard. It provides only design principles and constraints.</a:t>
            </a:r>
          </a:p>
          <a:p>
            <a:r>
              <a:rPr lang="en-US" altLang="zh-CN" dirty="0"/>
              <a:t>REST makes full use of HTTP. The core of REST is to perform operations (such as GET, POST, PUT, and DELETE) on resources in multiple forms.</a:t>
            </a:r>
          </a:p>
          <a:p>
            <a:r>
              <a:rPr lang="en-US" altLang="zh-CN" dirty="0"/>
              <a:t>By invoking </a:t>
            </a:r>
            <a:r>
              <a:rPr lang="en-US" altLang="zh-CN" dirty="0" err="1"/>
              <a:t>RESTful</a:t>
            </a:r>
            <a:r>
              <a:rPr lang="en-US" altLang="zh-CN" dirty="0"/>
              <a:t> APIs, users can write Python scripts to implement automation as required.</a:t>
            </a:r>
            <a:endParaRPr lang="en-US" dirty="0"/>
          </a:p>
          <a:p>
            <a:endParaRPr lang="en-US" altLang="zh-CN" dirty="0"/>
          </a:p>
        </p:txBody>
      </p:sp>
    </p:spTree>
    <p:extLst>
      <p:ext uri="{BB962C8B-B14F-4D97-AF65-F5344CB8AC3E}">
        <p14:creationId xmlns:p14="http://schemas.microsoft.com/office/powerpoint/2010/main" val="25830973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5" y="1844675"/>
            <a:ext cx="10153650" cy="4356100"/>
          </a:xfrm>
        </p:spPr>
        <p:txBody>
          <a:bodyPr/>
          <a:lstStyle/>
          <a:p>
            <a:pPr marL="302279" indent="-302279">
              <a:buFont typeface="Wingdings" panose="05000000000000000000" pitchFamily="2" charset="2"/>
              <a:buChar char="l"/>
            </a:pPr>
            <a:r>
              <a:rPr lang="en-US" dirty="0">
                <a:sym typeface="Huawei Sans" panose="020C0503030203020204" pitchFamily="34" charset="0"/>
              </a:rPr>
              <a:t>REST dissertation</a:t>
            </a:r>
          </a:p>
          <a:p>
            <a:pPr lvl="1"/>
            <a:r>
              <a:rPr lang="en-US" dirty="0">
                <a:sym typeface="Huawei Sans" panose="020C0503030203020204" pitchFamily="34" charset="0"/>
              </a:rPr>
              <a:t>https://www.ics.uci.edu/~fielding/pubs/dissertation/rest_arch_style.htm</a:t>
            </a:r>
          </a:p>
          <a:p>
            <a:pPr marL="302279" indent="-302279">
              <a:buFont typeface="Wingdings" panose="05000000000000000000" pitchFamily="2" charset="2"/>
              <a:buChar char="l"/>
            </a:pPr>
            <a:r>
              <a:rPr lang="en-US" dirty="0">
                <a:sym typeface="Huawei Sans" panose="020C0503030203020204" pitchFamily="34" charset="0"/>
              </a:rPr>
              <a:t>RFC HTTP/1.1</a:t>
            </a:r>
          </a:p>
          <a:p>
            <a:pPr lvl="1"/>
            <a:r>
              <a:rPr lang="en-US" dirty="0">
                <a:sym typeface="Huawei Sans" panose="020C0503030203020204" pitchFamily="34" charset="0"/>
              </a:rPr>
              <a:t>https://www.ietf.org/rfc/rfc2616.html</a:t>
            </a:r>
          </a:p>
          <a:p>
            <a:pPr marL="302279" indent="-302279">
              <a:buFont typeface="Wingdings" panose="05000000000000000000" pitchFamily="2" charset="2"/>
              <a:buChar char="l"/>
            </a:pPr>
            <a:r>
              <a:rPr lang="en-US" dirty="0">
                <a:sym typeface="Huawei Sans" panose="020C0503030203020204" pitchFamily="34" charset="0"/>
              </a:rPr>
              <a:t>RFC HTTP/2</a:t>
            </a:r>
          </a:p>
          <a:p>
            <a:pPr lvl="1"/>
            <a:r>
              <a:rPr lang="en-US" dirty="0">
                <a:sym typeface="Huawei Sans" panose="020C0503030203020204" pitchFamily="34" charset="0"/>
              </a:rPr>
              <a:t>https://www.ietf.org/rfc/rfc7540.html</a:t>
            </a:r>
          </a:p>
          <a:p>
            <a:pPr marL="302279" indent="-302279">
              <a:buFont typeface="Wingdings" panose="05000000000000000000" pitchFamily="2" charset="2"/>
              <a:buChar char="l"/>
            </a:pPr>
            <a:r>
              <a:rPr lang="en-US" dirty="0">
                <a:sym typeface="Huawei Sans" panose="020C0503030203020204" pitchFamily="34" charset="0"/>
              </a:rPr>
              <a:t>RFC HTTPS</a:t>
            </a:r>
          </a:p>
          <a:p>
            <a:pPr lvl="1"/>
            <a:r>
              <a:rPr lang="en-US" dirty="0">
                <a:sym typeface="Huawei Sans" panose="020C0503030203020204" pitchFamily="34" charset="0"/>
              </a:rPr>
              <a:t>https://www.ietf.org/rfc/rfc2818.html</a:t>
            </a:r>
            <a:endParaRPr lang="en-US" altLang="zh-CN" dirty="0">
              <a:sym typeface="Huawei Sans" panose="020C0503030203020204" pitchFamily="34" charset="0"/>
            </a:endParaRPr>
          </a:p>
        </p:txBody>
      </p:sp>
    </p:spTree>
    <p:extLst>
      <p:ext uri="{BB962C8B-B14F-4D97-AF65-F5344CB8AC3E}">
        <p14:creationId xmlns:p14="http://schemas.microsoft.com/office/powerpoint/2010/main" val="30411343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5423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D5D1D86-B34E-4F5F-B673-E9AF5B53E77A}"/>
              </a:ext>
            </a:extLst>
          </p:cNvPr>
          <p:cNvSpPr>
            <a:spLocks noGrp="1"/>
          </p:cNvSpPr>
          <p:nvPr>
            <p:ph type="title"/>
          </p:nvPr>
        </p:nvSpPr>
        <p:spPr/>
        <p:txBody>
          <a:bodyPr/>
          <a:lstStyle/>
          <a:p>
            <a:r>
              <a:rPr lang="en-US"/>
              <a:t>Essential Requirements of SDN</a:t>
            </a:r>
            <a:endParaRPr lang="en-US" dirty="0"/>
          </a:p>
        </p:txBody>
      </p:sp>
      <p:sp>
        <p:nvSpPr>
          <p:cNvPr id="7" name="文本占位符 6">
            <a:extLst>
              <a:ext uri="{FF2B5EF4-FFF2-40B4-BE49-F238E27FC236}">
                <a16:creationId xmlns:a16="http://schemas.microsoft.com/office/drawing/2014/main" xmlns="" id="{331AE109-7999-4DAD-9F03-8A0AC7000416}"/>
              </a:ext>
            </a:extLst>
          </p:cNvPr>
          <p:cNvSpPr>
            <a:spLocks noGrp="1"/>
          </p:cNvSpPr>
          <p:nvPr>
            <p:ph type="body" sz="quarter" idx="10"/>
          </p:nvPr>
        </p:nvSpPr>
        <p:spPr>
          <a:xfrm>
            <a:off x="455612" y="1052514"/>
            <a:ext cx="11293476" cy="3594900"/>
          </a:xfrm>
        </p:spPr>
        <p:txBody>
          <a:bodyPr/>
          <a:lstStyle/>
          <a:p>
            <a:r>
              <a:rPr lang="en-US" altLang="zh-CN" sz="1600" dirty="0"/>
              <a:t>The essence of SDN is to make networks more open, flexible, and simple. It builds a core brain for a network and implements fast service deployment, traffic optimization, or network service openness through centralized control in the global view.</a:t>
            </a:r>
          </a:p>
          <a:p>
            <a:r>
              <a:rPr lang="en-US" altLang="zh-CN" sz="1600" dirty="0"/>
              <a:t>Highlights:</a:t>
            </a:r>
          </a:p>
          <a:p>
            <a:pPr lvl="1"/>
            <a:r>
              <a:rPr lang="en-US" altLang="zh-CN" sz="1400" dirty="0"/>
              <a:t>Provides centralized management, simplifying network management and O&amp;M.</a:t>
            </a:r>
          </a:p>
          <a:p>
            <a:pPr lvl="1"/>
            <a:r>
              <a:rPr lang="en-US" altLang="zh-CN" sz="1400" dirty="0"/>
              <a:t>Shields technical differences, simplifying network configuration and reducing O&amp;M costs.</a:t>
            </a:r>
          </a:p>
          <a:p>
            <a:pPr lvl="1"/>
            <a:r>
              <a:rPr lang="en-US" altLang="zh-CN" sz="1400" dirty="0"/>
              <a:t>Offers automatic optimization, improving network utilization.</a:t>
            </a:r>
          </a:p>
          <a:p>
            <a:pPr lvl="1"/>
            <a:r>
              <a:rPr lang="en-US" altLang="zh-CN" sz="1400" dirty="0"/>
              <a:t>Deploys services rapidly, shortening the service provisioning time.</a:t>
            </a:r>
          </a:p>
          <a:p>
            <a:pPr lvl="1"/>
            <a:r>
              <a:rPr lang="en-US" altLang="zh-CN" sz="1400" dirty="0"/>
              <a:t>Builds an open network, supporting open and programmable third-party applications.</a:t>
            </a:r>
          </a:p>
        </p:txBody>
      </p:sp>
      <p:sp>
        <p:nvSpPr>
          <p:cNvPr id="4" name="圆角矩形 75">
            <a:extLst>
              <a:ext uri="{FF2B5EF4-FFF2-40B4-BE49-F238E27FC236}">
                <a16:creationId xmlns:a16="http://schemas.microsoft.com/office/drawing/2014/main" xmlns="" id="{D86EE791-43AE-4604-A4B6-132C68E9FAE9}"/>
              </a:ext>
            </a:extLst>
          </p:cNvPr>
          <p:cNvSpPr/>
          <p:nvPr/>
        </p:nvSpPr>
        <p:spPr bwMode="gray">
          <a:xfrm>
            <a:off x="2558129" y="5197369"/>
            <a:ext cx="7075741" cy="435335"/>
          </a:xfrm>
          <a:prstGeom prst="roundRect">
            <a:avLst>
              <a:gd name="adj" fmla="val 10604"/>
            </a:avLst>
          </a:prstGeom>
          <a:solidFill>
            <a:srgbClr val="BEE9EE"/>
          </a:solidFill>
          <a:ln>
            <a:solidFill>
              <a:srgbClr val="94DAE2"/>
            </a:solidFill>
          </a:ln>
        </p:spPr>
        <p:txBody>
          <a:bodyPr wrap="square" rtlCol="0" anchor="ctr" anchorCtr="0">
            <a:noAutofit/>
          </a:bodyPr>
          <a:lstStyle/>
          <a:p>
            <a:pPr algn="ctr"/>
            <a:r>
              <a:rPr lang="en-US" sz="2000" b="1" dirty="0"/>
              <a:t>SDN transforms the network architecture.</a:t>
            </a:r>
          </a:p>
        </p:txBody>
      </p:sp>
    </p:spTree>
    <p:extLst>
      <p:ext uri="{BB962C8B-B14F-4D97-AF65-F5344CB8AC3E}">
        <p14:creationId xmlns:p14="http://schemas.microsoft.com/office/powerpoint/2010/main" val="19398754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2E8BB6-9A9E-4961-A5E3-2A659AC971A0}"/>
              </a:ext>
            </a:extLst>
          </p:cNvPr>
          <p:cNvSpPr>
            <a:spLocks noGrp="1"/>
          </p:cNvSpPr>
          <p:nvPr>
            <p:ph type="title"/>
          </p:nvPr>
        </p:nvSpPr>
        <p:spPr/>
        <p:txBody>
          <a:bodyPr/>
          <a:lstStyle/>
          <a:p>
            <a:r>
              <a:rPr lang="en-US"/>
              <a:t>SDN Architecture</a:t>
            </a:r>
            <a:endParaRPr lang="en-US" dirty="0"/>
          </a:p>
        </p:txBody>
      </p:sp>
      <p:sp>
        <p:nvSpPr>
          <p:cNvPr id="4" name="文本占位符 3">
            <a:extLst>
              <a:ext uri="{FF2B5EF4-FFF2-40B4-BE49-F238E27FC236}">
                <a16:creationId xmlns:a16="http://schemas.microsoft.com/office/drawing/2014/main" xmlns="" id="{51E1B9C8-EF6D-41C2-B1F7-7CC379BB5A94}"/>
              </a:ext>
            </a:extLst>
          </p:cNvPr>
          <p:cNvSpPr>
            <a:spLocks noGrp="1"/>
          </p:cNvSpPr>
          <p:nvPr>
            <p:ph type="body" sz="quarter" idx="10"/>
          </p:nvPr>
        </p:nvSpPr>
        <p:spPr>
          <a:xfrm>
            <a:off x="455612" y="1052514"/>
            <a:ext cx="11293476" cy="1435529"/>
          </a:xfrm>
        </p:spPr>
        <p:txBody>
          <a:bodyPr/>
          <a:lstStyle/>
          <a:p>
            <a:r>
              <a:rPr lang="en-US" altLang="zh-CN" sz="1600"/>
              <a:t>An SDN architecture consists of the application layer, control layer, and infrastructure layer. To communicate between these layers, SDN uses open interfaces where the northbound interfaces (NBIs) communicate between the infrastructure and control layers and the southbound interfaces (SBIs) communicates between the application and the control layers. OpenFlow is an SBI protocol.</a:t>
            </a:r>
          </a:p>
          <a:p>
            <a:endParaRPr lang="zh-CN" altLang="en-US" sz="1600" dirty="0"/>
          </a:p>
        </p:txBody>
      </p:sp>
      <p:grpSp>
        <p:nvGrpSpPr>
          <p:cNvPr id="31" name="组合 30">
            <a:extLst>
              <a:ext uri="{FF2B5EF4-FFF2-40B4-BE49-F238E27FC236}">
                <a16:creationId xmlns:a16="http://schemas.microsoft.com/office/drawing/2014/main" xmlns="" id="{2D193119-D583-4535-BB05-01A5A9E56C66}"/>
              </a:ext>
            </a:extLst>
          </p:cNvPr>
          <p:cNvGrpSpPr/>
          <p:nvPr/>
        </p:nvGrpSpPr>
        <p:grpSpPr bwMode="gray">
          <a:xfrm>
            <a:off x="1527607" y="2488043"/>
            <a:ext cx="9140697" cy="3707191"/>
            <a:chOff x="1252983" y="2091184"/>
            <a:chExt cx="9140697" cy="3707191"/>
          </a:xfrm>
        </p:grpSpPr>
        <p:sp>
          <p:nvSpPr>
            <p:cNvPr id="34" name="矩形 33">
              <a:extLst>
                <a:ext uri="{FF2B5EF4-FFF2-40B4-BE49-F238E27FC236}">
                  <a16:creationId xmlns:a16="http://schemas.microsoft.com/office/drawing/2014/main" xmlns="" id="{D5E74461-1F06-425F-ADF5-AE1F44C857AD}"/>
                </a:ext>
              </a:extLst>
            </p:cNvPr>
            <p:cNvSpPr/>
            <p:nvPr/>
          </p:nvSpPr>
          <p:spPr bwMode="gray">
            <a:xfrm>
              <a:off x="1252983" y="3554442"/>
              <a:ext cx="9140697" cy="951668"/>
            </a:xfrm>
            <a:prstGeom prst="rect">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35" name="矩形 34">
              <a:extLst>
                <a:ext uri="{FF2B5EF4-FFF2-40B4-BE49-F238E27FC236}">
                  <a16:creationId xmlns:a16="http://schemas.microsoft.com/office/drawing/2014/main" xmlns="" id="{CD0196A2-ABBE-4A86-9E88-CF12809916AA}"/>
                </a:ext>
              </a:extLst>
            </p:cNvPr>
            <p:cNvSpPr/>
            <p:nvPr/>
          </p:nvSpPr>
          <p:spPr bwMode="gray">
            <a:xfrm>
              <a:off x="1252983" y="4865467"/>
              <a:ext cx="9140697" cy="932908"/>
            </a:xfrm>
            <a:prstGeom prst="rect">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pic>
          <p:nvPicPr>
            <p:cNvPr id="36" name="图片 35">
              <a:extLst>
                <a:ext uri="{FF2B5EF4-FFF2-40B4-BE49-F238E27FC236}">
                  <a16:creationId xmlns:a16="http://schemas.microsoft.com/office/drawing/2014/main" xmlns="" id="{AE61AA98-F6DC-48F9-820C-3AC39D8D5AE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39039" y="3747867"/>
              <a:ext cx="540000" cy="442800"/>
            </a:xfrm>
            <a:prstGeom prst="rect">
              <a:avLst/>
            </a:prstGeom>
          </p:spPr>
        </p:pic>
        <p:grpSp>
          <p:nvGrpSpPr>
            <p:cNvPr id="37" name="组合 36">
              <a:extLst>
                <a:ext uri="{FF2B5EF4-FFF2-40B4-BE49-F238E27FC236}">
                  <a16:creationId xmlns:a16="http://schemas.microsoft.com/office/drawing/2014/main" xmlns="" id="{5EB5B506-9B1E-4703-BE06-F5A5D50AA11F}"/>
                </a:ext>
              </a:extLst>
            </p:cNvPr>
            <p:cNvGrpSpPr/>
            <p:nvPr/>
          </p:nvGrpSpPr>
          <p:grpSpPr bwMode="gray">
            <a:xfrm>
              <a:off x="2546237" y="5162149"/>
              <a:ext cx="5925604" cy="442800"/>
              <a:chOff x="1894208" y="5059936"/>
              <a:chExt cx="5925604" cy="442800"/>
            </a:xfrm>
          </p:grpSpPr>
          <p:pic>
            <p:nvPicPr>
              <p:cNvPr id="63" name="图片 62">
                <a:extLst>
                  <a:ext uri="{FF2B5EF4-FFF2-40B4-BE49-F238E27FC236}">
                    <a16:creationId xmlns:a16="http://schemas.microsoft.com/office/drawing/2014/main" xmlns="" id="{35141378-D8C8-455C-992E-1BF456A8585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894208" y="5059936"/>
                <a:ext cx="540000" cy="442800"/>
              </a:xfrm>
              <a:prstGeom prst="rect">
                <a:avLst/>
              </a:prstGeom>
            </p:spPr>
          </p:pic>
          <p:pic>
            <p:nvPicPr>
              <p:cNvPr id="64" name="图片 63">
                <a:extLst>
                  <a:ext uri="{FF2B5EF4-FFF2-40B4-BE49-F238E27FC236}">
                    <a16:creationId xmlns:a16="http://schemas.microsoft.com/office/drawing/2014/main" xmlns="" id="{055E2B68-D491-42EA-97A0-C937BA9F0FC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89409" y="5059936"/>
                <a:ext cx="540000" cy="442800"/>
              </a:xfrm>
              <a:prstGeom prst="rect">
                <a:avLst/>
              </a:prstGeom>
            </p:spPr>
          </p:pic>
          <p:pic>
            <p:nvPicPr>
              <p:cNvPr id="65" name="图片 64">
                <a:extLst>
                  <a:ext uri="{FF2B5EF4-FFF2-40B4-BE49-F238E27FC236}">
                    <a16:creationId xmlns:a16="http://schemas.microsoft.com/office/drawing/2014/main" xmlns="" id="{10C817F7-7888-45D7-A822-1A18E657AB7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84610" y="5059936"/>
                <a:ext cx="540000" cy="442800"/>
              </a:xfrm>
              <a:prstGeom prst="rect">
                <a:avLst/>
              </a:prstGeom>
            </p:spPr>
          </p:pic>
          <p:pic>
            <p:nvPicPr>
              <p:cNvPr id="66" name="图片 65">
                <a:extLst>
                  <a:ext uri="{FF2B5EF4-FFF2-40B4-BE49-F238E27FC236}">
                    <a16:creationId xmlns:a16="http://schemas.microsoft.com/office/drawing/2014/main" xmlns="" id="{9FE88E8E-38DE-41DD-BC0A-1C5D9EA928C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79812" y="5059936"/>
                <a:ext cx="540000" cy="442800"/>
              </a:xfrm>
              <a:prstGeom prst="rect">
                <a:avLst/>
              </a:prstGeom>
            </p:spPr>
          </p:pic>
          <p:cxnSp>
            <p:nvCxnSpPr>
              <p:cNvPr id="67" name="直接连接符 66">
                <a:extLst>
                  <a:ext uri="{FF2B5EF4-FFF2-40B4-BE49-F238E27FC236}">
                    <a16:creationId xmlns:a16="http://schemas.microsoft.com/office/drawing/2014/main" xmlns="" id="{D028A879-1FCC-401C-AB11-8CC9A47083C1}"/>
                  </a:ext>
                </a:extLst>
              </p:cNvPr>
              <p:cNvCxnSpPr>
                <a:stCxn id="63" idx="3"/>
                <a:endCxn id="64" idx="1"/>
              </p:cNvCxnSpPr>
              <p:nvPr/>
            </p:nvCxnSpPr>
            <p:spPr bwMode="gray">
              <a:xfrm>
                <a:off x="2434208" y="5281336"/>
                <a:ext cx="125520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892B4E99-A4DB-452A-A8D1-B2BF4FA41D59}"/>
                  </a:ext>
                </a:extLst>
              </p:cNvPr>
              <p:cNvCxnSpPr>
                <a:cxnSpLocks/>
                <a:stCxn id="64" idx="3"/>
                <a:endCxn id="65" idx="1"/>
              </p:cNvCxnSpPr>
              <p:nvPr/>
            </p:nvCxnSpPr>
            <p:spPr bwMode="gray">
              <a:xfrm>
                <a:off x="4229409" y="5281336"/>
                <a:ext cx="125520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CD232399-E12D-4314-B2DD-7E787861EEBB}"/>
                  </a:ext>
                </a:extLst>
              </p:cNvPr>
              <p:cNvCxnSpPr>
                <a:cxnSpLocks/>
                <a:stCxn id="65" idx="3"/>
                <a:endCxn id="66" idx="1"/>
              </p:cNvCxnSpPr>
              <p:nvPr/>
            </p:nvCxnSpPr>
            <p:spPr bwMode="gray">
              <a:xfrm>
                <a:off x="6024610" y="5281336"/>
                <a:ext cx="125520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a:extLst>
                <a:ext uri="{FF2B5EF4-FFF2-40B4-BE49-F238E27FC236}">
                  <a16:creationId xmlns:a16="http://schemas.microsoft.com/office/drawing/2014/main" xmlns="" id="{C07C02BE-A87B-4A3C-96E8-B38687ECD1F9}"/>
                </a:ext>
              </a:extLst>
            </p:cNvPr>
            <p:cNvCxnSpPr>
              <a:cxnSpLocks/>
              <a:stCxn id="63" idx="0"/>
              <a:endCxn id="36" idx="2"/>
            </p:cNvCxnSpPr>
            <p:nvPr/>
          </p:nvCxnSpPr>
          <p:spPr bwMode="gray">
            <a:xfrm flipV="1">
              <a:off x="2816237" y="4190667"/>
              <a:ext cx="2692802"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20D4563C-4B87-43CF-A1DE-5E3F325BA3CD}"/>
                </a:ext>
              </a:extLst>
            </p:cNvPr>
            <p:cNvCxnSpPr>
              <a:cxnSpLocks/>
              <a:stCxn id="64" idx="0"/>
              <a:endCxn id="36" idx="2"/>
            </p:cNvCxnSpPr>
            <p:nvPr/>
          </p:nvCxnSpPr>
          <p:spPr bwMode="gray">
            <a:xfrm flipV="1">
              <a:off x="4611438" y="4190667"/>
              <a:ext cx="897601"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34721F7A-BC15-4017-A2FB-191EF7B36317}"/>
                </a:ext>
              </a:extLst>
            </p:cNvPr>
            <p:cNvCxnSpPr>
              <a:cxnSpLocks/>
              <a:stCxn id="65" idx="0"/>
              <a:endCxn id="36" idx="2"/>
            </p:cNvCxnSpPr>
            <p:nvPr/>
          </p:nvCxnSpPr>
          <p:spPr bwMode="gray">
            <a:xfrm flipH="1" flipV="1">
              <a:off x="5509039" y="4190667"/>
              <a:ext cx="897600"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8F9975FC-10AD-4BBB-B1F2-6259A5F80394}"/>
                </a:ext>
              </a:extLst>
            </p:cNvPr>
            <p:cNvCxnSpPr>
              <a:cxnSpLocks/>
              <a:stCxn id="66" idx="0"/>
              <a:endCxn id="36" idx="2"/>
            </p:cNvCxnSpPr>
            <p:nvPr/>
          </p:nvCxnSpPr>
          <p:spPr bwMode="gray">
            <a:xfrm flipH="1" flipV="1">
              <a:off x="5509039" y="4190667"/>
              <a:ext cx="2692802" cy="971482"/>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xmlns="" id="{9C72D4AC-1DF3-4007-9AB5-4185BEEF0119}"/>
                </a:ext>
              </a:extLst>
            </p:cNvPr>
            <p:cNvSpPr/>
            <p:nvPr/>
          </p:nvSpPr>
          <p:spPr bwMode="gray">
            <a:xfrm>
              <a:off x="1252983" y="2091184"/>
              <a:ext cx="9140697" cy="980006"/>
            </a:xfrm>
            <a:prstGeom prst="rect">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53" name="Rectangle 712">
              <a:extLst>
                <a:ext uri="{FF2B5EF4-FFF2-40B4-BE49-F238E27FC236}">
                  <a16:creationId xmlns:a16="http://schemas.microsoft.com/office/drawing/2014/main" xmlns="" id="{8E24EE0E-D2A9-4576-BF87-5E2676132324}"/>
                </a:ext>
              </a:extLst>
            </p:cNvPr>
            <p:cNvSpPr/>
            <p:nvPr/>
          </p:nvSpPr>
          <p:spPr bwMode="gray">
            <a:xfrm>
              <a:off x="5012731" y="2365944"/>
              <a:ext cx="992615" cy="473933"/>
            </a:xfrm>
            <a:prstGeom prst="rect">
              <a:avLst/>
            </a:prstGeom>
            <a:solidFill>
              <a:srgbClr val="56C4D2"/>
            </a:solidFill>
            <a:ln w="9525" cap="flat" cmpd="sng" algn="ctr">
              <a:noFill/>
              <a:prstDash val="solid"/>
              <a:round/>
              <a:headEnd type="none" w="med" len="med"/>
              <a:tailEnd type="none" w="med" len="med"/>
            </a:ln>
            <a:effectLst/>
          </p:spPr>
          <p:txBody>
            <a:bodyPr vert="horz" wrap="square" lIns="68562" tIns="34281" rIns="68562" bIns="34281" numCol="1" rtlCol="0" anchor="ctr" anchorCtr="0" compatLnSpc="1">
              <a:prstTxWarp prst="textNoShape">
                <a:avLst/>
              </a:prstTxWarp>
            </a:bodyPr>
            <a:lstStyle/>
            <a:p>
              <a:pPr algn="ctr" defTabSz="685617"/>
              <a:r>
                <a:rPr lang="en-US" altLang="zh-CN" sz="1400" b="1" dirty="0">
                  <a:solidFill>
                    <a:schemeClr val="bg1"/>
                  </a:solidFill>
                  <a:ea typeface="+mn-ea"/>
                  <a:cs typeface="Huawei Sans" panose="020C0503030203020204" pitchFamily="34" charset="0"/>
                </a:rPr>
                <a:t>APP</a:t>
              </a:r>
              <a:endParaRPr lang="en-US" sz="1400" b="1" dirty="0">
                <a:solidFill>
                  <a:schemeClr val="bg1"/>
                </a:solidFill>
                <a:ea typeface="+mn-ea"/>
                <a:cs typeface="Huawei Sans" panose="020C0503030203020204" pitchFamily="34" charset="0"/>
              </a:endParaRPr>
            </a:p>
          </p:txBody>
        </p:sp>
        <p:cxnSp>
          <p:nvCxnSpPr>
            <p:cNvPr id="54" name="直接连接符 53">
              <a:extLst>
                <a:ext uri="{FF2B5EF4-FFF2-40B4-BE49-F238E27FC236}">
                  <a16:creationId xmlns:a16="http://schemas.microsoft.com/office/drawing/2014/main" xmlns="" id="{31B593D6-4E34-4811-A045-0FB1A48E1BC4}"/>
                </a:ext>
              </a:extLst>
            </p:cNvPr>
            <p:cNvCxnSpPr>
              <a:cxnSpLocks/>
              <a:stCxn id="36" idx="0"/>
              <a:endCxn id="53" idx="2"/>
            </p:cNvCxnSpPr>
            <p:nvPr/>
          </p:nvCxnSpPr>
          <p:spPr bwMode="gray">
            <a:xfrm flipV="1">
              <a:off x="5509039" y="2839877"/>
              <a:ext cx="0" cy="90799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xmlns="" id="{57C03B93-C494-4B23-9D54-C0277B94B665}"/>
                </a:ext>
              </a:extLst>
            </p:cNvPr>
            <p:cNvSpPr txBox="1"/>
            <p:nvPr/>
          </p:nvSpPr>
          <p:spPr bwMode="gray">
            <a:xfrm>
              <a:off x="1313633" y="2338644"/>
              <a:ext cx="1560042" cy="307777"/>
            </a:xfrm>
            <a:prstGeom prst="rect">
              <a:avLst/>
            </a:prstGeom>
            <a:noFill/>
          </p:spPr>
          <p:txBody>
            <a:bodyPr wrap="none" rtlCol="0">
              <a:spAutoFit/>
            </a:bodyPr>
            <a:lstStyle/>
            <a:p>
              <a:r>
                <a:rPr lang="en-US" altLang="zh-CN" sz="1400" dirty="0"/>
                <a:t>Application layer</a:t>
              </a:r>
              <a:endParaRPr lang="zh-CN" altLang="en-US" sz="1400" dirty="0"/>
            </a:p>
          </p:txBody>
        </p:sp>
        <p:sp>
          <p:nvSpPr>
            <p:cNvPr id="56" name="文本框 55">
              <a:extLst>
                <a:ext uri="{FF2B5EF4-FFF2-40B4-BE49-F238E27FC236}">
                  <a16:creationId xmlns:a16="http://schemas.microsoft.com/office/drawing/2014/main" xmlns="" id="{17E01C3D-8139-4514-A66C-1A57587E7720}"/>
                </a:ext>
              </a:extLst>
            </p:cNvPr>
            <p:cNvSpPr txBox="1"/>
            <p:nvPr/>
          </p:nvSpPr>
          <p:spPr bwMode="gray">
            <a:xfrm>
              <a:off x="1313633" y="3866538"/>
              <a:ext cx="1244251" cy="307777"/>
            </a:xfrm>
            <a:prstGeom prst="rect">
              <a:avLst/>
            </a:prstGeom>
            <a:noFill/>
          </p:spPr>
          <p:txBody>
            <a:bodyPr wrap="none" rtlCol="0">
              <a:spAutoFit/>
            </a:bodyPr>
            <a:lstStyle/>
            <a:p>
              <a:r>
                <a:rPr lang="en-US" altLang="zh-CN" sz="1400" dirty="0"/>
                <a:t>Control layer</a:t>
              </a:r>
              <a:endParaRPr lang="zh-CN" altLang="en-US" sz="1400" dirty="0"/>
            </a:p>
          </p:txBody>
        </p:sp>
        <p:sp>
          <p:nvSpPr>
            <p:cNvPr id="57" name="文本框 56">
              <a:extLst>
                <a:ext uri="{FF2B5EF4-FFF2-40B4-BE49-F238E27FC236}">
                  <a16:creationId xmlns:a16="http://schemas.microsoft.com/office/drawing/2014/main" xmlns="" id="{F2144A9D-BD3A-445C-83F0-C70D1067689E}"/>
                </a:ext>
              </a:extLst>
            </p:cNvPr>
            <p:cNvSpPr txBox="1"/>
            <p:nvPr/>
          </p:nvSpPr>
          <p:spPr bwMode="gray">
            <a:xfrm>
              <a:off x="1313633" y="5134442"/>
              <a:ext cx="1298753" cy="523220"/>
            </a:xfrm>
            <a:prstGeom prst="rect">
              <a:avLst/>
            </a:prstGeom>
            <a:noFill/>
          </p:spPr>
          <p:txBody>
            <a:bodyPr wrap="none" rtlCol="0">
              <a:spAutoFit/>
            </a:bodyPr>
            <a:lstStyle/>
            <a:p>
              <a:r>
                <a:rPr lang="en-US" altLang="zh-CN" sz="1400" dirty="0"/>
                <a:t>Infrastructure</a:t>
              </a:r>
            </a:p>
            <a:p>
              <a:r>
                <a:rPr lang="en-US" altLang="zh-CN" sz="1400" dirty="0"/>
                <a:t>layer</a:t>
              </a:r>
              <a:endParaRPr lang="zh-CN" altLang="en-US" sz="1400" dirty="0"/>
            </a:p>
          </p:txBody>
        </p:sp>
        <p:sp>
          <p:nvSpPr>
            <p:cNvPr id="58" name="文本框 57">
              <a:extLst>
                <a:ext uri="{FF2B5EF4-FFF2-40B4-BE49-F238E27FC236}">
                  <a16:creationId xmlns:a16="http://schemas.microsoft.com/office/drawing/2014/main" xmlns="" id="{E52BB144-1BF4-4759-9B7F-DAE8C5FA148D}"/>
                </a:ext>
              </a:extLst>
            </p:cNvPr>
            <p:cNvSpPr txBox="1"/>
            <p:nvPr/>
          </p:nvSpPr>
          <p:spPr bwMode="gray">
            <a:xfrm>
              <a:off x="7457086" y="3127464"/>
              <a:ext cx="522900" cy="338554"/>
            </a:xfrm>
            <a:prstGeom prst="rect">
              <a:avLst/>
            </a:prstGeom>
            <a:noFill/>
          </p:spPr>
          <p:txBody>
            <a:bodyPr wrap="none" rtlCol="0">
              <a:spAutoFit/>
            </a:bodyPr>
            <a:lstStyle/>
            <a:p>
              <a:r>
                <a:rPr lang="en-US" altLang="zh-CN" sz="1600" dirty="0"/>
                <a:t>NBI</a:t>
              </a:r>
              <a:endParaRPr lang="zh-CN" altLang="en-US" sz="1600" dirty="0"/>
            </a:p>
          </p:txBody>
        </p:sp>
        <p:sp>
          <p:nvSpPr>
            <p:cNvPr id="59" name="文本框 58">
              <a:extLst>
                <a:ext uri="{FF2B5EF4-FFF2-40B4-BE49-F238E27FC236}">
                  <a16:creationId xmlns:a16="http://schemas.microsoft.com/office/drawing/2014/main" xmlns="" id="{CA04A190-1E22-4102-8181-B498E738F306}"/>
                </a:ext>
              </a:extLst>
            </p:cNvPr>
            <p:cNvSpPr txBox="1"/>
            <p:nvPr/>
          </p:nvSpPr>
          <p:spPr bwMode="gray">
            <a:xfrm>
              <a:off x="7465037" y="4496135"/>
              <a:ext cx="474810" cy="338554"/>
            </a:xfrm>
            <a:prstGeom prst="rect">
              <a:avLst/>
            </a:prstGeom>
            <a:noFill/>
          </p:spPr>
          <p:txBody>
            <a:bodyPr wrap="none" rtlCol="0">
              <a:spAutoFit/>
            </a:bodyPr>
            <a:lstStyle/>
            <a:p>
              <a:r>
                <a:rPr lang="en-US" altLang="zh-CN" sz="1600" dirty="0"/>
                <a:t>SBI</a:t>
              </a:r>
              <a:endParaRPr lang="zh-CN" altLang="en-US" sz="1600" dirty="0"/>
            </a:p>
          </p:txBody>
        </p:sp>
        <p:sp>
          <p:nvSpPr>
            <p:cNvPr id="60" name="文本框 59">
              <a:extLst>
                <a:ext uri="{FF2B5EF4-FFF2-40B4-BE49-F238E27FC236}">
                  <a16:creationId xmlns:a16="http://schemas.microsoft.com/office/drawing/2014/main" xmlns="" id="{7F88A041-5524-47F0-9A96-13E73D317DBA}"/>
                </a:ext>
              </a:extLst>
            </p:cNvPr>
            <p:cNvSpPr txBox="1"/>
            <p:nvPr/>
          </p:nvSpPr>
          <p:spPr bwMode="gray">
            <a:xfrm>
              <a:off x="8740556" y="5162149"/>
              <a:ext cx="1534394" cy="307777"/>
            </a:xfrm>
            <a:prstGeom prst="rect">
              <a:avLst/>
            </a:prstGeom>
            <a:solidFill>
              <a:srgbClr val="56C4D2"/>
            </a:solidFill>
            <a:ln>
              <a:noFill/>
            </a:ln>
          </p:spPr>
          <p:txBody>
            <a:bodyPr wrap="none" rtlCol="0">
              <a:spAutoFit/>
            </a:bodyPr>
            <a:lstStyle/>
            <a:p>
              <a:r>
                <a:rPr lang="en-US" altLang="zh-CN" sz="1400" b="1" dirty="0">
                  <a:solidFill>
                    <a:schemeClr val="bg1"/>
                  </a:solidFill>
                </a:rPr>
                <a:t>Data forwarding</a:t>
              </a:r>
              <a:endParaRPr lang="zh-CN" altLang="en-US" sz="1400" b="1" dirty="0">
                <a:solidFill>
                  <a:schemeClr val="bg1"/>
                </a:solidFill>
              </a:endParaRPr>
            </a:p>
          </p:txBody>
        </p:sp>
        <p:sp>
          <p:nvSpPr>
            <p:cNvPr id="61" name="文本框 60">
              <a:extLst>
                <a:ext uri="{FF2B5EF4-FFF2-40B4-BE49-F238E27FC236}">
                  <a16:creationId xmlns:a16="http://schemas.microsoft.com/office/drawing/2014/main" xmlns="" id="{E629797B-9FFA-4065-A78F-EB1C65BD334F}"/>
                </a:ext>
              </a:extLst>
            </p:cNvPr>
            <p:cNvSpPr txBox="1"/>
            <p:nvPr/>
          </p:nvSpPr>
          <p:spPr bwMode="gray">
            <a:xfrm>
              <a:off x="8740556" y="3884156"/>
              <a:ext cx="1534394" cy="523220"/>
            </a:xfrm>
            <a:prstGeom prst="rect">
              <a:avLst/>
            </a:prstGeom>
            <a:solidFill>
              <a:srgbClr val="56C4D2"/>
            </a:solidFill>
            <a:ln>
              <a:noFill/>
            </a:ln>
          </p:spPr>
          <p:txBody>
            <a:bodyPr wrap="square" rtlCol="0">
              <a:spAutoFit/>
            </a:bodyPr>
            <a:lstStyle/>
            <a:p>
              <a:pPr algn="ctr"/>
              <a:r>
                <a:rPr lang="en-US" altLang="zh-CN" sz="1400" b="1" dirty="0">
                  <a:solidFill>
                    <a:schemeClr val="bg1"/>
                  </a:solidFill>
                </a:rPr>
                <a:t>Service </a:t>
              </a:r>
            </a:p>
            <a:p>
              <a:pPr algn="ctr"/>
              <a:r>
                <a:rPr lang="en-US" altLang="zh-CN" sz="1400" b="1" dirty="0">
                  <a:solidFill>
                    <a:schemeClr val="bg1"/>
                  </a:solidFill>
                </a:rPr>
                <a:t>orchestration</a:t>
              </a:r>
              <a:endParaRPr lang="zh-CN" altLang="en-US" sz="1400" b="1" dirty="0">
                <a:solidFill>
                  <a:schemeClr val="bg1"/>
                </a:solidFill>
              </a:endParaRPr>
            </a:p>
          </p:txBody>
        </p:sp>
        <p:sp>
          <p:nvSpPr>
            <p:cNvPr id="62" name="文本框 61">
              <a:extLst>
                <a:ext uri="{FF2B5EF4-FFF2-40B4-BE49-F238E27FC236}">
                  <a16:creationId xmlns:a16="http://schemas.microsoft.com/office/drawing/2014/main" xmlns="" id="{3FC17FAE-C912-44E0-8860-7F610B022A81}"/>
                </a:ext>
              </a:extLst>
            </p:cNvPr>
            <p:cNvSpPr txBox="1"/>
            <p:nvPr/>
          </p:nvSpPr>
          <p:spPr bwMode="gray">
            <a:xfrm>
              <a:off x="8740556" y="2403287"/>
              <a:ext cx="1534394" cy="523220"/>
            </a:xfrm>
            <a:prstGeom prst="rect">
              <a:avLst/>
            </a:prstGeom>
            <a:solidFill>
              <a:srgbClr val="56C4D2"/>
            </a:solidFill>
            <a:ln>
              <a:noFill/>
            </a:ln>
          </p:spPr>
          <p:txBody>
            <a:bodyPr wrap="square" rtlCol="0">
              <a:spAutoFit/>
            </a:bodyPr>
            <a:lstStyle/>
            <a:p>
              <a:pPr algn="ctr"/>
              <a:r>
                <a:rPr lang="en-US" altLang="zh-CN" sz="1400" b="1" dirty="0">
                  <a:solidFill>
                    <a:schemeClr val="bg1"/>
                  </a:solidFill>
                </a:rPr>
                <a:t>Service </a:t>
              </a:r>
            </a:p>
            <a:p>
              <a:pPr algn="ctr"/>
              <a:r>
                <a:rPr lang="en-US" altLang="zh-CN" sz="1400" b="1" dirty="0">
                  <a:solidFill>
                    <a:schemeClr val="bg1"/>
                  </a:solidFill>
                </a:rPr>
                <a:t>collaboration</a:t>
              </a:r>
              <a:endParaRPr lang="zh-CN" altLang="en-US" sz="1400" b="1" dirty="0">
                <a:solidFill>
                  <a:schemeClr val="bg1"/>
                </a:solidFill>
              </a:endParaRPr>
            </a:p>
          </p:txBody>
        </p:sp>
      </p:grpSp>
    </p:spTree>
    <p:extLst>
      <p:ext uri="{BB962C8B-B14F-4D97-AF65-F5344CB8AC3E}">
        <p14:creationId xmlns:p14="http://schemas.microsoft.com/office/powerpoint/2010/main" val="752550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C7CF14-11F6-4F73-91EF-F24700646205}"/>
              </a:ext>
            </a:extLst>
          </p:cNvPr>
          <p:cNvSpPr>
            <a:spLocks noGrp="1"/>
          </p:cNvSpPr>
          <p:nvPr>
            <p:ph type="title"/>
          </p:nvPr>
        </p:nvSpPr>
        <p:spPr/>
        <p:txBody>
          <a:bodyPr/>
          <a:lstStyle/>
          <a:p>
            <a:r>
              <a:rPr lang="en-US"/>
              <a:t>Huawei SDN Network Architecture</a:t>
            </a:r>
            <a:endParaRPr lang="en-US" dirty="0"/>
          </a:p>
        </p:txBody>
      </p:sp>
      <p:sp>
        <p:nvSpPr>
          <p:cNvPr id="5" name="文本占位符 4">
            <a:extLst>
              <a:ext uri="{FF2B5EF4-FFF2-40B4-BE49-F238E27FC236}">
                <a16:creationId xmlns:a16="http://schemas.microsoft.com/office/drawing/2014/main" xmlns="" id="{1BDDA813-714F-44E9-9D94-C4268AEC9C79}"/>
              </a:ext>
            </a:extLst>
          </p:cNvPr>
          <p:cNvSpPr>
            <a:spLocks noGrp="1"/>
          </p:cNvSpPr>
          <p:nvPr>
            <p:ph type="body" sz="quarter" idx="10"/>
          </p:nvPr>
        </p:nvSpPr>
        <p:spPr>
          <a:xfrm>
            <a:off x="455612" y="1052514"/>
            <a:ext cx="11293476" cy="814163"/>
          </a:xfrm>
        </p:spPr>
        <p:txBody>
          <a:bodyPr/>
          <a:lstStyle/>
          <a:p>
            <a:r>
              <a:rPr lang="en-US" altLang="zh-CN" sz="1600"/>
              <a:t>Huawei SDN network architecture supports various SBIs and NBIs, including OpenFlow, OVSDB, NETCONF, PCEP, RESTful, SNMP, BGP, JSON-RPC, and RESTCONF interfaces.</a:t>
            </a:r>
            <a:endParaRPr lang="zh-CN" altLang="en-US" sz="1600" dirty="0"/>
          </a:p>
        </p:txBody>
      </p:sp>
      <p:grpSp>
        <p:nvGrpSpPr>
          <p:cNvPr id="6" name="组合 5">
            <a:extLst>
              <a:ext uri="{FF2B5EF4-FFF2-40B4-BE49-F238E27FC236}">
                <a16:creationId xmlns:a16="http://schemas.microsoft.com/office/drawing/2014/main" xmlns="" id="{A9C078C7-09C1-4E33-BA3A-9FA83E0ACAAE}"/>
              </a:ext>
            </a:extLst>
          </p:cNvPr>
          <p:cNvGrpSpPr/>
          <p:nvPr/>
        </p:nvGrpSpPr>
        <p:grpSpPr bwMode="gray">
          <a:xfrm>
            <a:off x="804440" y="1861815"/>
            <a:ext cx="10518761" cy="4256108"/>
            <a:chOff x="804440" y="2129722"/>
            <a:chExt cx="10518761" cy="4256108"/>
          </a:xfrm>
        </p:grpSpPr>
        <p:sp>
          <p:nvSpPr>
            <p:cNvPr id="106" name="Rectangle 9">
              <a:extLst>
                <a:ext uri="{FF2B5EF4-FFF2-40B4-BE49-F238E27FC236}">
                  <a16:creationId xmlns:a16="http://schemas.microsoft.com/office/drawing/2014/main" xmlns="" id="{11CE9C91-D28C-4D5E-BB76-D855DB052313}"/>
                </a:ext>
              </a:extLst>
            </p:cNvPr>
            <p:cNvSpPr/>
            <p:nvPr/>
          </p:nvSpPr>
          <p:spPr bwMode="gray">
            <a:xfrm>
              <a:off x="816337" y="5194812"/>
              <a:ext cx="10503666" cy="654909"/>
            </a:xfrm>
            <a:prstGeom prst="rect">
              <a:avLst/>
            </a:prstGeom>
            <a:noFill/>
            <a:ln w="12700" cap="flat" cmpd="sng" algn="ctr">
              <a:solidFill>
                <a:srgbClr val="94DAE2"/>
              </a:solidFill>
              <a:prstDash val="solid"/>
            </a:ln>
            <a:effectLst/>
          </p:spPr>
          <p:txBody>
            <a:bodyPr rtlCol="0" anchor="ctr"/>
            <a:lstStyle/>
            <a:p>
              <a:pPr algn="ctr" defTabSz="457200" fontAlgn="base">
                <a:spcBef>
                  <a:spcPct val="0"/>
                </a:spcBef>
                <a:spcAft>
                  <a:spcPct val="0"/>
                </a:spcAft>
              </a:pPr>
              <a:endParaRPr lang="en-US" sz="1200" kern="0" dirty="0">
                <a:solidFill>
                  <a:srgbClr val="FFFFFF"/>
                </a:solidFill>
                <a:ea typeface="微软雅黑" panose="020B0503020204020204" pitchFamily="34" charset="-122"/>
              </a:endParaRPr>
            </a:p>
          </p:txBody>
        </p:sp>
        <p:sp>
          <p:nvSpPr>
            <p:cNvPr id="3" name="矩形 2">
              <a:extLst>
                <a:ext uri="{FF2B5EF4-FFF2-40B4-BE49-F238E27FC236}">
                  <a16:creationId xmlns:a16="http://schemas.microsoft.com/office/drawing/2014/main" xmlns="" id="{7AD7D211-ABB7-424E-8EB8-44091846EF88}"/>
                </a:ext>
              </a:extLst>
            </p:cNvPr>
            <p:cNvSpPr/>
            <p:nvPr/>
          </p:nvSpPr>
          <p:spPr bwMode="gray">
            <a:xfrm>
              <a:off x="804440" y="3749315"/>
              <a:ext cx="10518761" cy="982285"/>
            </a:xfrm>
            <a:prstGeom prst="rect">
              <a:avLst/>
            </a:prstGeom>
            <a:noFill/>
            <a:ln w="12700" cap="flat" cmpd="sng" algn="ctr">
              <a:solidFill>
                <a:srgbClr val="94DAE2"/>
              </a:solidFill>
              <a:prstDash val="solid"/>
            </a:ln>
            <a:effectLst/>
          </p:spPr>
          <p:txBody>
            <a:bodyPr rtlCol="0" anchor="ctr"/>
            <a:lstStyle/>
            <a:p>
              <a:pPr algn="ctr" defTabSz="457200" fontAlgn="base">
                <a:spcBef>
                  <a:spcPct val="0"/>
                </a:spcBef>
                <a:spcAft>
                  <a:spcPct val="0"/>
                </a:spcAft>
              </a:pPr>
              <a:endParaRPr lang="en-US" altLang="zh-CN" sz="1200" kern="0" dirty="0">
                <a:solidFill>
                  <a:srgbClr val="FFFFFF"/>
                </a:solidFill>
                <a:ea typeface="微软雅黑" panose="020B0503020204020204" pitchFamily="34" charset="-122"/>
              </a:endParaRPr>
            </a:p>
          </p:txBody>
        </p:sp>
        <p:sp>
          <p:nvSpPr>
            <p:cNvPr id="4" name="Rectangle 7">
              <a:extLst>
                <a:ext uri="{FF2B5EF4-FFF2-40B4-BE49-F238E27FC236}">
                  <a16:creationId xmlns:a16="http://schemas.microsoft.com/office/drawing/2014/main" xmlns="" id="{6C0CA4DA-312A-417C-A8ED-FB316ECF6849}"/>
                </a:ext>
              </a:extLst>
            </p:cNvPr>
            <p:cNvSpPr/>
            <p:nvPr/>
          </p:nvSpPr>
          <p:spPr bwMode="gray">
            <a:xfrm>
              <a:off x="816336" y="2129722"/>
              <a:ext cx="1291100" cy="640080"/>
            </a:xfrm>
            <a:prstGeom prst="rect">
              <a:avLst/>
            </a:prstGeom>
            <a:noFill/>
            <a:ln w="12700" cap="flat" cmpd="sng" algn="ctr">
              <a:solidFill>
                <a:srgbClr val="94DAE2"/>
              </a:solidFill>
              <a:prstDash val="solid"/>
            </a:ln>
            <a:effectLst/>
          </p:spPr>
          <p:txBody>
            <a:bodyPr rtlCol="0" anchor="ctr"/>
            <a:lstStyle/>
            <a:p>
              <a:pPr algn="ctr" defTabSz="457200" fontAlgn="base">
                <a:spcBef>
                  <a:spcPct val="0"/>
                </a:spcBef>
                <a:spcAft>
                  <a:spcPct val="0"/>
                </a:spcAft>
              </a:pPr>
              <a:r>
                <a:rPr lang="en-US" sz="1500" kern="0"/>
                <a:t>Network </a:t>
              </a:r>
            </a:p>
            <a:p>
              <a:pPr algn="ctr" defTabSz="457200" fontAlgn="base">
                <a:spcBef>
                  <a:spcPct val="0"/>
                </a:spcBef>
                <a:spcAft>
                  <a:spcPct val="0"/>
                </a:spcAft>
              </a:pPr>
              <a:r>
                <a:rPr lang="en-US" sz="1500" kern="0"/>
                <a:t>application</a:t>
              </a:r>
              <a:endParaRPr lang="en-US" sz="1500" kern="0" dirty="0"/>
            </a:p>
          </p:txBody>
        </p:sp>
        <p:sp>
          <p:nvSpPr>
            <p:cNvPr id="11" name="矩形 10">
              <a:extLst>
                <a:ext uri="{FF2B5EF4-FFF2-40B4-BE49-F238E27FC236}">
                  <a16:creationId xmlns:a16="http://schemas.microsoft.com/office/drawing/2014/main" xmlns="" id="{2EEF94F8-064A-4D73-8DD0-E063AF0F4EAC}"/>
                </a:ext>
              </a:extLst>
            </p:cNvPr>
            <p:cNvSpPr/>
            <p:nvPr/>
          </p:nvSpPr>
          <p:spPr bwMode="gray">
            <a:xfrm>
              <a:off x="804440" y="5882295"/>
              <a:ext cx="1312642" cy="442305"/>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Forwarding device</a:t>
              </a:r>
            </a:p>
          </p:txBody>
        </p:sp>
        <p:sp>
          <p:nvSpPr>
            <p:cNvPr id="12" name="矩形 11">
              <a:extLst>
                <a:ext uri="{FF2B5EF4-FFF2-40B4-BE49-F238E27FC236}">
                  <a16:creationId xmlns:a16="http://schemas.microsoft.com/office/drawing/2014/main" xmlns="" id="{A0E7EB6D-2314-4C60-9B68-511F7C55B139}"/>
                </a:ext>
              </a:extLst>
            </p:cNvPr>
            <p:cNvSpPr/>
            <p:nvPr/>
          </p:nvSpPr>
          <p:spPr bwMode="gray">
            <a:xfrm>
              <a:off x="2164242" y="5882295"/>
              <a:ext cx="9155705" cy="442305"/>
            </a:xfrm>
            <a:prstGeom prst="rect">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pic>
          <p:nvPicPr>
            <p:cNvPr id="13" name="图片 12">
              <a:extLst>
                <a:ext uri="{FF2B5EF4-FFF2-40B4-BE49-F238E27FC236}">
                  <a16:creationId xmlns:a16="http://schemas.microsoft.com/office/drawing/2014/main" xmlns="" id="{44DA7ECD-1C18-4C68-8879-191588D2EE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00803" y="5911319"/>
              <a:ext cx="307859" cy="307859"/>
            </a:xfrm>
            <a:prstGeom prst="rect">
              <a:avLst/>
            </a:prstGeom>
          </p:spPr>
        </p:pic>
        <p:sp>
          <p:nvSpPr>
            <p:cNvPr id="14" name="Freeform 13">
              <a:extLst>
                <a:ext uri="{FF2B5EF4-FFF2-40B4-BE49-F238E27FC236}">
                  <a16:creationId xmlns:a16="http://schemas.microsoft.com/office/drawing/2014/main" xmlns="" id="{767FC378-79EE-4CB3-B6F4-130F3349656A}"/>
                </a:ext>
              </a:extLst>
            </p:cNvPr>
            <p:cNvSpPr>
              <a:spLocks noChangeAspect="1" noEditPoints="1"/>
            </p:cNvSpPr>
            <p:nvPr/>
          </p:nvSpPr>
          <p:spPr bwMode="gray">
            <a:xfrm>
              <a:off x="3576159" y="6058575"/>
              <a:ext cx="660378" cy="134819"/>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ysClr val="window" lastClr="FFFFFF"/>
            </a:solidFill>
            <a:ln w="9525">
              <a:noFill/>
              <a:round/>
              <a:headEnd/>
              <a:tailEnd/>
            </a:ln>
          </p:spPr>
          <p:txBody>
            <a:bodyPr lIns="89342" tIns="44671" rIns="89342" bIns="44671" anchor="ctr">
              <a:noAutofit/>
            </a:bodyPr>
            <a:lstStyle/>
            <a:p>
              <a:pPr marL="0" marR="0" lvl="0" indent="0" defTabSz="669791"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noProof="0" dirty="0">
                <a:ln>
                  <a:noFill/>
                </a:ln>
                <a:solidFill>
                  <a:schemeClr val="bg1"/>
                </a:solidFill>
                <a:effectLst/>
                <a:uLnTx/>
                <a:uFillTx/>
              </a:endParaRPr>
            </a:p>
          </p:txBody>
        </p:sp>
        <p:sp>
          <p:nvSpPr>
            <p:cNvPr id="15" name="矩形 14">
              <a:extLst>
                <a:ext uri="{FF2B5EF4-FFF2-40B4-BE49-F238E27FC236}">
                  <a16:creationId xmlns:a16="http://schemas.microsoft.com/office/drawing/2014/main" xmlns="" id="{FAF66CB0-E805-4A4B-A463-58F6779D1A7C}"/>
                </a:ext>
              </a:extLst>
            </p:cNvPr>
            <p:cNvSpPr/>
            <p:nvPr/>
          </p:nvSpPr>
          <p:spPr bwMode="gray">
            <a:xfrm>
              <a:off x="4206141" y="5970332"/>
              <a:ext cx="798180"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Switch</a:t>
              </a:r>
            </a:p>
          </p:txBody>
        </p:sp>
        <p:sp>
          <p:nvSpPr>
            <p:cNvPr id="16" name="矩形 15">
              <a:extLst>
                <a:ext uri="{FF2B5EF4-FFF2-40B4-BE49-F238E27FC236}">
                  <a16:creationId xmlns:a16="http://schemas.microsoft.com/office/drawing/2014/main" xmlns="" id="{18855332-7488-4146-9EB9-F2443BF1FED8}"/>
                </a:ext>
              </a:extLst>
            </p:cNvPr>
            <p:cNvSpPr/>
            <p:nvPr/>
          </p:nvSpPr>
          <p:spPr bwMode="gray">
            <a:xfrm>
              <a:off x="5296728" y="5970332"/>
              <a:ext cx="798180"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CPE</a:t>
              </a:r>
            </a:p>
          </p:txBody>
        </p:sp>
        <p:pic>
          <p:nvPicPr>
            <p:cNvPr id="17" name="图片 16">
              <a:extLst>
                <a:ext uri="{FF2B5EF4-FFF2-40B4-BE49-F238E27FC236}">
                  <a16:creationId xmlns:a16="http://schemas.microsoft.com/office/drawing/2014/main" xmlns="" id="{3FBB14E5-1081-4AC1-8DEA-52A6268ABA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614186" y="5873950"/>
              <a:ext cx="406050" cy="406050"/>
            </a:xfrm>
            <a:prstGeom prst="rect">
              <a:avLst/>
            </a:prstGeom>
          </p:spPr>
        </p:pic>
        <p:sp>
          <p:nvSpPr>
            <p:cNvPr id="18" name="矩形 17">
              <a:extLst>
                <a:ext uri="{FF2B5EF4-FFF2-40B4-BE49-F238E27FC236}">
                  <a16:creationId xmlns:a16="http://schemas.microsoft.com/office/drawing/2014/main" xmlns="" id="{480AF3A9-DA2C-4036-BCE9-992F2A9763D7}"/>
                </a:ext>
              </a:extLst>
            </p:cNvPr>
            <p:cNvSpPr/>
            <p:nvPr/>
          </p:nvSpPr>
          <p:spPr bwMode="gray">
            <a:xfrm>
              <a:off x="2723444" y="5970332"/>
              <a:ext cx="798180"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AP</a:t>
              </a:r>
            </a:p>
          </p:txBody>
        </p:sp>
        <p:grpSp>
          <p:nvGrpSpPr>
            <p:cNvPr id="28" name="组合 189">
              <a:extLst>
                <a:ext uri="{FF2B5EF4-FFF2-40B4-BE49-F238E27FC236}">
                  <a16:creationId xmlns:a16="http://schemas.microsoft.com/office/drawing/2014/main" xmlns="" id="{78D9021A-60B9-4FB3-9CF3-FFD42FB591CC}"/>
                </a:ext>
              </a:extLst>
            </p:cNvPr>
            <p:cNvGrpSpPr/>
            <p:nvPr/>
          </p:nvGrpSpPr>
          <p:grpSpPr bwMode="gray">
            <a:xfrm>
              <a:off x="6707883" y="6105355"/>
              <a:ext cx="53443" cy="9270"/>
              <a:chOff x="10707167" y="1194489"/>
              <a:chExt cx="196850" cy="36513"/>
            </a:xfrm>
            <a:solidFill>
              <a:schemeClr val="bg1"/>
            </a:solidFill>
          </p:grpSpPr>
          <p:sp>
            <p:nvSpPr>
              <p:cNvPr id="36" name="Freeform 6">
                <a:extLst>
                  <a:ext uri="{FF2B5EF4-FFF2-40B4-BE49-F238E27FC236}">
                    <a16:creationId xmlns:a16="http://schemas.microsoft.com/office/drawing/2014/main" xmlns="" id="{5BB64919-298D-4F5B-9F8F-0287C92565C7}"/>
                  </a:ext>
                </a:extLst>
              </p:cNvPr>
              <p:cNvSpPr>
                <a:spLocks/>
              </p:cNvSpPr>
              <p:nvPr/>
            </p:nvSpPr>
            <p:spPr bwMode="gray">
              <a:xfrm>
                <a:off x="10707167" y="1194489"/>
                <a:ext cx="36513" cy="36513"/>
              </a:xfrm>
              <a:custGeom>
                <a:avLst/>
                <a:gdLst/>
                <a:ahLst/>
                <a:cxnLst>
                  <a:cxn ang="0">
                    <a:pos x="189" y="343"/>
                  </a:cxn>
                  <a:cxn ang="0">
                    <a:pos x="222" y="336"/>
                  </a:cxn>
                  <a:cxn ang="0">
                    <a:pos x="253" y="322"/>
                  </a:cxn>
                  <a:cxn ang="0">
                    <a:pos x="280" y="304"/>
                  </a:cxn>
                  <a:cxn ang="0">
                    <a:pos x="304" y="282"/>
                  </a:cxn>
                  <a:cxn ang="0">
                    <a:pos x="322" y="254"/>
                  </a:cxn>
                  <a:cxn ang="0">
                    <a:pos x="335" y="224"/>
                  </a:cxn>
                  <a:cxn ang="0">
                    <a:pos x="341" y="190"/>
                  </a:cxn>
                  <a:cxn ang="0">
                    <a:pos x="341" y="154"/>
                  </a:cxn>
                  <a:cxn ang="0">
                    <a:pos x="335" y="122"/>
                  </a:cxn>
                  <a:cxn ang="0">
                    <a:pos x="322" y="91"/>
                  </a:cxn>
                  <a:cxn ang="0">
                    <a:pos x="304" y="64"/>
                  </a:cxn>
                  <a:cxn ang="0">
                    <a:pos x="280" y="40"/>
                  </a:cxn>
                  <a:cxn ang="0">
                    <a:pos x="253" y="22"/>
                  </a:cxn>
                  <a:cxn ang="0">
                    <a:pos x="222" y="9"/>
                  </a:cxn>
                  <a:cxn ang="0">
                    <a:pos x="189" y="1"/>
                  </a:cxn>
                  <a:cxn ang="0">
                    <a:pos x="154" y="1"/>
                  </a:cxn>
                  <a:cxn ang="0">
                    <a:pos x="121" y="9"/>
                  </a:cxn>
                  <a:cxn ang="0">
                    <a:pos x="90" y="22"/>
                  </a:cxn>
                  <a:cxn ang="0">
                    <a:pos x="63" y="40"/>
                  </a:cxn>
                  <a:cxn ang="0">
                    <a:pos x="39" y="64"/>
                  </a:cxn>
                  <a:cxn ang="0">
                    <a:pos x="21" y="91"/>
                  </a:cxn>
                  <a:cxn ang="0">
                    <a:pos x="9" y="122"/>
                  </a:cxn>
                  <a:cxn ang="0">
                    <a:pos x="2" y="154"/>
                  </a:cxn>
                  <a:cxn ang="0">
                    <a:pos x="2" y="190"/>
                  </a:cxn>
                  <a:cxn ang="0">
                    <a:pos x="9" y="224"/>
                  </a:cxn>
                  <a:cxn ang="0">
                    <a:pos x="21" y="254"/>
                  </a:cxn>
                  <a:cxn ang="0">
                    <a:pos x="39" y="282"/>
                  </a:cxn>
                  <a:cxn ang="0">
                    <a:pos x="63" y="304"/>
                  </a:cxn>
                  <a:cxn ang="0">
                    <a:pos x="90" y="322"/>
                  </a:cxn>
                  <a:cxn ang="0">
                    <a:pos x="121" y="336"/>
                  </a:cxn>
                  <a:cxn ang="0">
                    <a:pos x="154" y="343"/>
                  </a:cxn>
                </a:cxnLst>
                <a:rect l="0" t="0" r="r" b="b"/>
                <a:pathLst>
                  <a:path w="342" h="344">
                    <a:moveTo>
                      <a:pt x="171" y="344"/>
                    </a:moveTo>
                    <a:lnTo>
                      <a:pt x="189" y="343"/>
                    </a:lnTo>
                    <a:lnTo>
                      <a:pt x="206" y="340"/>
                    </a:lnTo>
                    <a:lnTo>
                      <a:pt x="222" y="336"/>
                    </a:lnTo>
                    <a:lnTo>
                      <a:pt x="238" y="331"/>
                    </a:lnTo>
                    <a:lnTo>
                      <a:pt x="253" y="322"/>
                    </a:lnTo>
                    <a:lnTo>
                      <a:pt x="267" y="314"/>
                    </a:lnTo>
                    <a:lnTo>
                      <a:pt x="280" y="304"/>
                    </a:lnTo>
                    <a:lnTo>
                      <a:pt x="292" y="293"/>
                    </a:lnTo>
                    <a:lnTo>
                      <a:pt x="304" y="282"/>
                    </a:lnTo>
                    <a:lnTo>
                      <a:pt x="313" y="268"/>
                    </a:lnTo>
                    <a:lnTo>
                      <a:pt x="322" y="254"/>
                    </a:lnTo>
                    <a:lnTo>
                      <a:pt x="329" y="239"/>
                    </a:lnTo>
                    <a:lnTo>
                      <a:pt x="335" y="224"/>
                    </a:lnTo>
                    <a:lnTo>
                      <a:pt x="339" y="206"/>
                    </a:lnTo>
                    <a:lnTo>
                      <a:pt x="341" y="190"/>
                    </a:lnTo>
                    <a:lnTo>
                      <a:pt x="342" y="173"/>
                    </a:lnTo>
                    <a:lnTo>
                      <a:pt x="341" y="154"/>
                    </a:lnTo>
                    <a:lnTo>
                      <a:pt x="339" y="138"/>
                    </a:lnTo>
                    <a:lnTo>
                      <a:pt x="335" y="122"/>
                    </a:lnTo>
                    <a:lnTo>
                      <a:pt x="329" y="105"/>
                    </a:lnTo>
                    <a:lnTo>
                      <a:pt x="322" y="91"/>
                    </a:lnTo>
                    <a:lnTo>
                      <a:pt x="313" y="77"/>
                    </a:lnTo>
                    <a:lnTo>
                      <a:pt x="304" y="64"/>
                    </a:lnTo>
                    <a:lnTo>
                      <a:pt x="292" y="51"/>
                    </a:lnTo>
                    <a:lnTo>
                      <a:pt x="280" y="40"/>
                    </a:lnTo>
                    <a:lnTo>
                      <a:pt x="267" y="30"/>
                    </a:lnTo>
                    <a:lnTo>
                      <a:pt x="253" y="22"/>
                    </a:lnTo>
                    <a:lnTo>
                      <a:pt x="238" y="15"/>
                    </a:lnTo>
                    <a:lnTo>
                      <a:pt x="222" y="9"/>
                    </a:lnTo>
                    <a:lnTo>
                      <a:pt x="206" y="4"/>
                    </a:lnTo>
                    <a:lnTo>
                      <a:pt x="189" y="1"/>
                    </a:lnTo>
                    <a:lnTo>
                      <a:pt x="171" y="0"/>
                    </a:lnTo>
                    <a:lnTo>
                      <a:pt x="154" y="1"/>
                    </a:lnTo>
                    <a:lnTo>
                      <a:pt x="137" y="4"/>
                    </a:lnTo>
                    <a:lnTo>
                      <a:pt x="121" y="9"/>
                    </a:lnTo>
                    <a:lnTo>
                      <a:pt x="105" y="15"/>
                    </a:lnTo>
                    <a:lnTo>
                      <a:pt x="90" y="22"/>
                    </a:lnTo>
                    <a:lnTo>
                      <a:pt x="76" y="30"/>
                    </a:lnTo>
                    <a:lnTo>
                      <a:pt x="63" y="40"/>
                    </a:lnTo>
                    <a:lnTo>
                      <a:pt x="50" y="51"/>
                    </a:lnTo>
                    <a:lnTo>
                      <a:pt x="39" y="64"/>
                    </a:lnTo>
                    <a:lnTo>
                      <a:pt x="30" y="77"/>
                    </a:lnTo>
                    <a:lnTo>
                      <a:pt x="21" y="91"/>
                    </a:lnTo>
                    <a:lnTo>
                      <a:pt x="14" y="105"/>
                    </a:lnTo>
                    <a:lnTo>
                      <a:pt x="9" y="122"/>
                    </a:lnTo>
                    <a:lnTo>
                      <a:pt x="4" y="138"/>
                    </a:lnTo>
                    <a:lnTo>
                      <a:pt x="2" y="154"/>
                    </a:lnTo>
                    <a:lnTo>
                      <a:pt x="0" y="173"/>
                    </a:lnTo>
                    <a:lnTo>
                      <a:pt x="2" y="190"/>
                    </a:lnTo>
                    <a:lnTo>
                      <a:pt x="4" y="206"/>
                    </a:lnTo>
                    <a:lnTo>
                      <a:pt x="9" y="224"/>
                    </a:lnTo>
                    <a:lnTo>
                      <a:pt x="14" y="239"/>
                    </a:lnTo>
                    <a:lnTo>
                      <a:pt x="21" y="254"/>
                    </a:lnTo>
                    <a:lnTo>
                      <a:pt x="30" y="268"/>
                    </a:lnTo>
                    <a:lnTo>
                      <a:pt x="39" y="282"/>
                    </a:lnTo>
                    <a:lnTo>
                      <a:pt x="50" y="293"/>
                    </a:lnTo>
                    <a:lnTo>
                      <a:pt x="63" y="304"/>
                    </a:lnTo>
                    <a:lnTo>
                      <a:pt x="76" y="314"/>
                    </a:lnTo>
                    <a:lnTo>
                      <a:pt x="90" y="322"/>
                    </a:lnTo>
                    <a:lnTo>
                      <a:pt x="105" y="331"/>
                    </a:lnTo>
                    <a:lnTo>
                      <a:pt x="121" y="336"/>
                    </a:lnTo>
                    <a:lnTo>
                      <a:pt x="137" y="340"/>
                    </a:lnTo>
                    <a:lnTo>
                      <a:pt x="154" y="343"/>
                    </a:lnTo>
                    <a:lnTo>
                      <a:pt x="171"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7" name="Freeform 7">
                <a:extLst>
                  <a:ext uri="{FF2B5EF4-FFF2-40B4-BE49-F238E27FC236}">
                    <a16:creationId xmlns:a16="http://schemas.microsoft.com/office/drawing/2014/main" xmlns="" id="{185C8977-593C-4DFB-AC98-CE80DB256C88}"/>
                  </a:ext>
                </a:extLst>
              </p:cNvPr>
              <p:cNvSpPr>
                <a:spLocks/>
              </p:cNvSpPr>
              <p:nvPr/>
            </p:nvSpPr>
            <p:spPr bwMode="gray">
              <a:xfrm>
                <a:off x="10761142" y="1194489"/>
                <a:ext cx="36513" cy="36513"/>
              </a:xfrm>
              <a:custGeom>
                <a:avLst/>
                <a:gdLst/>
                <a:ahLst/>
                <a:cxnLst>
                  <a:cxn ang="0">
                    <a:pos x="189" y="343"/>
                  </a:cxn>
                  <a:cxn ang="0">
                    <a:pos x="222" y="336"/>
                  </a:cxn>
                  <a:cxn ang="0">
                    <a:pos x="253" y="322"/>
                  </a:cxn>
                  <a:cxn ang="0">
                    <a:pos x="280" y="304"/>
                  </a:cxn>
                  <a:cxn ang="0">
                    <a:pos x="303" y="282"/>
                  </a:cxn>
                  <a:cxn ang="0">
                    <a:pos x="321" y="254"/>
                  </a:cxn>
                  <a:cxn ang="0">
                    <a:pos x="335" y="224"/>
                  </a:cxn>
                  <a:cxn ang="0">
                    <a:pos x="342" y="190"/>
                  </a:cxn>
                  <a:cxn ang="0">
                    <a:pos x="342" y="154"/>
                  </a:cxn>
                  <a:cxn ang="0">
                    <a:pos x="335" y="122"/>
                  </a:cxn>
                  <a:cxn ang="0">
                    <a:pos x="321" y="91"/>
                  </a:cxn>
                  <a:cxn ang="0">
                    <a:pos x="303" y="64"/>
                  </a:cxn>
                  <a:cxn ang="0">
                    <a:pos x="280" y="40"/>
                  </a:cxn>
                  <a:cxn ang="0">
                    <a:pos x="253" y="22"/>
                  </a:cxn>
                  <a:cxn ang="0">
                    <a:pos x="222" y="9"/>
                  </a:cxn>
                  <a:cxn ang="0">
                    <a:pos x="189" y="1"/>
                  </a:cxn>
                  <a:cxn ang="0">
                    <a:pos x="154" y="1"/>
                  </a:cxn>
                  <a:cxn ang="0">
                    <a:pos x="121" y="9"/>
                  </a:cxn>
                  <a:cxn ang="0">
                    <a:pos x="90" y="22"/>
                  </a:cxn>
                  <a:cxn ang="0">
                    <a:pos x="63" y="40"/>
                  </a:cxn>
                  <a:cxn ang="0">
                    <a:pos x="40" y="64"/>
                  </a:cxn>
                  <a:cxn ang="0">
                    <a:pos x="21" y="91"/>
                  </a:cxn>
                  <a:cxn ang="0">
                    <a:pos x="8" y="122"/>
                  </a:cxn>
                  <a:cxn ang="0">
                    <a:pos x="1" y="154"/>
                  </a:cxn>
                  <a:cxn ang="0">
                    <a:pos x="1" y="190"/>
                  </a:cxn>
                  <a:cxn ang="0">
                    <a:pos x="8" y="224"/>
                  </a:cxn>
                  <a:cxn ang="0">
                    <a:pos x="21" y="254"/>
                  </a:cxn>
                  <a:cxn ang="0">
                    <a:pos x="40" y="282"/>
                  </a:cxn>
                  <a:cxn ang="0">
                    <a:pos x="63" y="304"/>
                  </a:cxn>
                  <a:cxn ang="0">
                    <a:pos x="90" y="322"/>
                  </a:cxn>
                  <a:cxn ang="0">
                    <a:pos x="121" y="336"/>
                  </a:cxn>
                  <a:cxn ang="0">
                    <a:pos x="154" y="343"/>
                  </a:cxn>
                </a:cxnLst>
                <a:rect l="0" t="0" r="r" b="b"/>
                <a:pathLst>
                  <a:path w="343" h="344">
                    <a:moveTo>
                      <a:pt x="172" y="344"/>
                    </a:moveTo>
                    <a:lnTo>
                      <a:pt x="189" y="343"/>
                    </a:lnTo>
                    <a:lnTo>
                      <a:pt x="205" y="340"/>
                    </a:lnTo>
                    <a:lnTo>
                      <a:pt x="222" y="336"/>
                    </a:lnTo>
                    <a:lnTo>
                      <a:pt x="238" y="331"/>
                    </a:lnTo>
                    <a:lnTo>
                      <a:pt x="253" y="322"/>
                    </a:lnTo>
                    <a:lnTo>
                      <a:pt x="267" y="314"/>
                    </a:lnTo>
                    <a:lnTo>
                      <a:pt x="280" y="304"/>
                    </a:lnTo>
                    <a:lnTo>
                      <a:pt x="292" y="293"/>
                    </a:lnTo>
                    <a:lnTo>
                      <a:pt x="303" y="282"/>
                    </a:lnTo>
                    <a:lnTo>
                      <a:pt x="313" y="268"/>
                    </a:lnTo>
                    <a:lnTo>
                      <a:pt x="321" y="254"/>
                    </a:lnTo>
                    <a:lnTo>
                      <a:pt x="330" y="239"/>
                    </a:lnTo>
                    <a:lnTo>
                      <a:pt x="335" y="224"/>
                    </a:lnTo>
                    <a:lnTo>
                      <a:pt x="339" y="206"/>
                    </a:lnTo>
                    <a:lnTo>
                      <a:pt x="342" y="190"/>
                    </a:lnTo>
                    <a:lnTo>
                      <a:pt x="343" y="173"/>
                    </a:lnTo>
                    <a:lnTo>
                      <a:pt x="342" y="154"/>
                    </a:lnTo>
                    <a:lnTo>
                      <a:pt x="339" y="138"/>
                    </a:lnTo>
                    <a:lnTo>
                      <a:pt x="335" y="122"/>
                    </a:lnTo>
                    <a:lnTo>
                      <a:pt x="330" y="105"/>
                    </a:lnTo>
                    <a:lnTo>
                      <a:pt x="321" y="91"/>
                    </a:lnTo>
                    <a:lnTo>
                      <a:pt x="313" y="77"/>
                    </a:lnTo>
                    <a:lnTo>
                      <a:pt x="303" y="64"/>
                    </a:lnTo>
                    <a:lnTo>
                      <a:pt x="292" y="51"/>
                    </a:lnTo>
                    <a:lnTo>
                      <a:pt x="280" y="40"/>
                    </a:lnTo>
                    <a:lnTo>
                      <a:pt x="267" y="30"/>
                    </a:lnTo>
                    <a:lnTo>
                      <a:pt x="253" y="22"/>
                    </a:lnTo>
                    <a:lnTo>
                      <a:pt x="238" y="15"/>
                    </a:lnTo>
                    <a:lnTo>
                      <a:pt x="222" y="9"/>
                    </a:lnTo>
                    <a:lnTo>
                      <a:pt x="205" y="4"/>
                    </a:lnTo>
                    <a:lnTo>
                      <a:pt x="189" y="1"/>
                    </a:lnTo>
                    <a:lnTo>
                      <a:pt x="172" y="0"/>
                    </a:lnTo>
                    <a:lnTo>
                      <a:pt x="154" y="1"/>
                    </a:lnTo>
                    <a:lnTo>
                      <a:pt x="137" y="4"/>
                    </a:lnTo>
                    <a:lnTo>
                      <a:pt x="121" y="9"/>
                    </a:lnTo>
                    <a:lnTo>
                      <a:pt x="105" y="15"/>
                    </a:lnTo>
                    <a:lnTo>
                      <a:pt x="90" y="22"/>
                    </a:lnTo>
                    <a:lnTo>
                      <a:pt x="76" y="30"/>
                    </a:lnTo>
                    <a:lnTo>
                      <a:pt x="63" y="40"/>
                    </a:lnTo>
                    <a:lnTo>
                      <a:pt x="51" y="51"/>
                    </a:lnTo>
                    <a:lnTo>
                      <a:pt x="40" y="64"/>
                    </a:lnTo>
                    <a:lnTo>
                      <a:pt x="30" y="77"/>
                    </a:lnTo>
                    <a:lnTo>
                      <a:pt x="21" y="91"/>
                    </a:lnTo>
                    <a:lnTo>
                      <a:pt x="14" y="105"/>
                    </a:lnTo>
                    <a:lnTo>
                      <a:pt x="8" y="122"/>
                    </a:lnTo>
                    <a:lnTo>
                      <a:pt x="4" y="138"/>
                    </a:lnTo>
                    <a:lnTo>
                      <a:pt x="1" y="154"/>
                    </a:lnTo>
                    <a:lnTo>
                      <a:pt x="0" y="173"/>
                    </a:lnTo>
                    <a:lnTo>
                      <a:pt x="1" y="190"/>
                    </a:lnTo>
                    <a:lnTo>
                      <a:pt x="4" y="206"/>
                    </a:lnTo>
                    <a:lnTo>
                      <a:pt x="8" y="224"/>
                    </a:lnTo>
                    <a:lnTo>
                      <a:pt x="14" y="239"/>
                    </a:lnTo>
                    <a:lnTo>
                      <a:pt x="21" y="254"/>
                    </a:lnTo>
                    <a:lnTo>
                      <a:pt x="30" y="268"/>
                    </a:lnTo>
                    <a:lnTo>
                      <a:pt x="40" y="282"/>
                    </a:lnTo>
                    <a:lnTo>
                      <a:pt x="51" y="293"/>
                    </a:lnTo>
                    <a:lnTo>
                      <a:pt x="63" y="304"/>
                    </a:lnTo>
                    <a:lnTo>
                      <a:pt x="76" y="314"/>
                    </a:lnTo>
                    <a:lnTo>
                      <a:pt x="90" y="322"/>
                    </a:lnTo>
                    <a:lnTo>
                      <a:pt x="105" y="331"/>
                    </a:lnTo>
                    <a:lnTo>
                      <a:pt x="121" y="336"/>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8" name="Freeform 8">
                <a:extLst>
                  <a:ext uri="{FF2B5EF4-FFF2-40B4-BE49-F238E27FC236}">
                    <a16:creationId xmlns:a16="http://schemas.microsoft.com/office/drawing/2014/main" xmlns="" id="{EF87B5FD-9F01-4425-B435-D83E96AEC8FC}"/>
                  </a:ext>
                </a:extLst>
              </p:cNvPr>
              <p:cNvSpPr>
                <a:spLocks/>
              </p:cNvSpPr>
              <p:nvPr/>
            </p:nvSpPr>
            <p:spPr bwMode="gray">
              <a:xfrm>
                <a:off x="10813529" y="1194489"/>
                <a:ext cx="36513" cy="36513"/>
              </a:xfrm>
              <a:custGeom>
                <a:avLst/>
                <a:gdLst/>
                <a:ahLst/>
                <a:cxnLst>
                  <a:cxn ang="0">
                    <a:pos x="188" y="343"/>
                  </a:cxn>
                  <a:cxn ang="0">
                    <a:pos x="221" y="336"/>
                  </a:cxn>
                  <a:cxn ang="0">
                    <a:pos x="252" y="322"/>
                  </a:cxn>
                  <a:cxn ang="0">
                    <a:pos x="279" y="304"/>
                  </a:cxn>
                  <a:cxn ang="0">
                    <a:pos x="303" y="282"/>
                  </a:cxn>
                  <a:cxn ang="0">
                    <a:pos x="321" y="254"/>
                  </a:cxn>
                  <a:cxn ang="0">
                    <a:pos x="334" y="224"/>
                  </a:cxn>
                  <a:cxn ang="0">
                    <a:pos x="340" y="190"/>
                  </a:cxn>
                  <a:cxn ang="0">
                    <a:pos x="340" y="154"/>
                  </a:cxn>
                  <a:cxn ang="0">
                    <a:pos x="334" y="122"/>
                  </a:cxn>
                  <a:cxn ang="0">
                    <a:pos x="321" y="91"/>
                  </a:cxn>
                  <a:cxn ang="0">
                    <a:pos x="303" y="64"/>
                  </a:cxn>
                  <a:cxn ang="0">
                    <a:pos x="279" y="40"/>
                  </a:cxn>
                  <a:cxn ang="0">
                    <a:pos x="252" y="22"/>
                  </a:cxn>
                  <a:cxn ang="0">
                    <a:pos x="221" y="9"/>
                  </a:cxn>
                  <a:cxn ang="0">
                    <a:pos x="188" y="1"/>
                  </a:cxn>
                  <a:cxn ang="0">
                    <a:pos x="153" y="1"/>
                  </a:cxn>
                  <a:cxn ang="0">
                    <a:pos x="120" y="9"/>
                  </a:cxn>
                  <a:cxn ang="0">
                    <a:pos x="89" y="22"/>
                  </a:cxn>
                  <a:cxn ang="0">
                    <a:pos x="62" y="40"/>
                  </a:cxn>
                  <a:cxn ang="0">
                    <a:pos x="38" y="64"/>
                  </a:cxn>
                  <a:cxn ang="0">
                    <a:pos x="20" y="91"/>
                  </a:cxn>
                  <a:cxn ang="0">
                    <a:pos x="7" y="122"/>
                  </a:cxn>
                  <a:cxn ang="0">
                    <a:pos x="1" y="154"/>
                  </a:cxn>
                  <a:cxn ang="0">
                    <a:pos x="1" y="190"/>
                  </a:cxn>
                  <a:cxn ang="0">
                    <a:pos x="7" y="224"/>
                  </a:cxn>
                  <a:cxn ang="0">
                    <a:pos x="20" y="254"/>
                  </a:cxn>
                  <a:cxn ang="0">
                    <a:pos x="38" y="282"/>
                  </a:cxn>
                  <a:cxn ang="0">
                    <a:pos x="62" y="304"/>
                  </a:cxn>
                  <a:cxn ang="0">
                    <a:pos x="89" y="322"/>
                  </a:cxn>
                  <a:cxn ang="0">
                    <a:pos x="120" y="336"/>
                  </a:cxn>
                  <a:cxn ang="0">
                    <a:pos x="153" y="343"/>
                  </a:cxn>
                </a:cxnLst>
                <a:rect l="0" t="0" r="r" b="b"/>
                <a:pathLst>
                  <a:path w="341" h="344">
                    <a:moveTo>
                      <a:pt x="170" y="344"/>
                    </a:moveTo>
                    <a:lnTo>
                      <a:pt x="188" y="343"/>
                    </a:lnTo>
                    <a:lnTo>
                      <a:pt x="205" y="340"/>
                    </a:lnTo>
                    <a:lnTo>
                      <a:pt x="221" y="336"/>
                    </a:lnTo>
                    <a:lnTo>
                      <a:pt x="237" y="331"/>
                    </a:lnTo>
                    <a:lnTo>
                      <a:pt x="252" y="322"/>
                    </a:lnTo>
                    <a:lnTo>
                      <a:pt x="266" y="314"/>
                    </a:lnTo>
                    <a:lnTo>
                      <a:pt x="279" y="304"/>
                    </a:lnTo>
                    <a:lnTo>
                      <a:pt x="291" y="293"/>
                    </a:lnTo>
                    <a:lnTo>
                      <a:pt x="303" y="282"/>
                    </a:lnTo>
                    <a:lnTo>
                      <a:pt x="312" y="268"/>
                    </a:lnTo>
                    <a:lnTo>
                      <a:pt x="321" y="254"/>
                    </a:lnTo>
                    <a:lnTo>
                      <a:pt x="328" y="239"/>
                    </a:lnTo>
                    <a:lnTo>
                      <a:pt x="334" y="224"/>
                    </a:lnTo>
                    <a:lnTo>
                      <a:pt x="338" y="206"/>
                    </a:lnTo>
                    <a:lnTo>
                      <a:pt x="340" y="190"/>
                    </a:lnTo>
                    <a:lnTo>
                      <a:pt x="341" y="173"/>
                    </a:lnTo>
                    <a:lnTo>
                      <a:pt x="340" y="154"/>
                    </a:lnTo>
                    <a:lnTo>
                      <a:pt x="338" y="138"/>
                    </a:lnTo>
                    <a:lnTo>
                      <a:pt x="334" y="122"/>
                    </a:lnTo>
                    <a:lnTo>
                      <a:pt x="328" y="105"/>
                    </a:lnTo>
                    <a:lnTo>
                      <a:pt x="321" y="91"/>
                    </a:lnTo>
                    <a:lnTo>
                      <a:pt x="312" y="77"/>
                    </a:lnTo>
                    <a:lnTo>
                      <a:pt x="303" y="64"/>
                    </a:lnTo>
                    <a:lnTo>
                      <a:pt x="291" y="51"/>
                    </a:lnTo>
                    <a:lnTo>
                      <a:pt x="279" y="40"/>
                    </a:lnTo>
                    <a:lnTo>
                      <a:pt x="266" y="30"/>
                    </a:lnTo>
                    <a:lnTo>
                      <a:pt x="252" y="22"/>
                    </a:lnTo>
                    <a:lnTo>
                      <a:pt x="237" y="15"/>
                    </a:lnTo>
                    <a:lnTo>
                      <a:pt x="221" y="9"/>
                    </a:lnTo>
                    <a:lnTo>
                      <a:pt x="205" y="4"/>
                    </a:lnTo>
                    <a:lnTo>
                      <a:pt x="188" y="1"/>
                    </a:lnTo>
                    <a:lnTo>
                      <a:pt x="170" y="0"/>
                    </a:lnTo>
                    <a:lnTo>
                      <a:pt x="153" y="1"/>
                    </a:lnTo>
                    <a:lnTo>
                      <a:pt x="136" y="4"/>
                    </a:lnTo>
                    <a:lnTo>
                      <a:pt x="120" y="9"/>
                    </a:lnTo>
                    <a:lnTo>
                      <a:pt x="104" y="15"/>
                    </a:lnTo>
                    <a:lnTo>
                      <a:pt x="89" y="22"/>
                    </a:lnTo>
                    <a:lnTo>
                      <a:pt x="75" y="30"/>
                    </a:lnTo>
                    <a:lnTo>
                      <a:pt x="62" y="40"/>
                    </a:lnTo>
                    <a:lnTo>
                      <a:pt x="49" y="51"/>
                    </a:lnTo>
                    <a:lnTo>
                      <a:pt x="38" y="64"/>
                    </a:lnTo>
                    <a:lnTo>
                      <a:pt x="29" y="77"/>
                    </a:lnTo>
                    <a:lnTo>
                      <a:pt x="20" y="91"/>
                    </a:lnTo>
                    <a:lnTo>
                      <a:pt x="13" y="105"/>
                    </a:lnTo>
                    <a:lnTo>
                      <a:pt x="7" y="122"/>
                    </a:lnTo>
                    <a:lnTo>
                      <a:pt x="3" y="138"/>
                    </a:lnTo>
                    <a:lnTo>
                      <a:pt x="1" y="154"/>
                    </a:lnTo>
                    <a:lnTo>
                      <a:pt x="0" y="173"/>
                    </a:lnTo>
                    <a:lnTo>
                      <a:pt x="1" y="190"/>
                    </a:lnTo>
                    <a:lnTo>
                      <a:pt x="3" y="206"/>
                    </a:lnTo>
                    <a:lnTo>
                      <a:pt x="7" y="224"/>
                    </a:lnTo>
                    <a:lnTo>
                      <a:pt x="13" y="239"/>
                    </a:lnTo>
                    <a:lnTo>
                      <a:pt x="20" y="254"/>
                    </a:lnTo>
                    <a:lnTo>
                      <a:pt x="29" y="268"/>
                    </a:lnTo>
                    <a:lnTo>
                      <a:pt x="38" y="282"/>
                    </a:lnTo>
                    <a:lnTo>
                      <a:pt x="49" y="293"/>
                    </a:lnTo>
                    <a:lnTo>
                      <a:pt x="62" y="304"/>
                    </a:lnTo>
                    <a:lnTo>
                      <a:pt x="75" y="314"/>
                    </a:lnTo>
                    <a:lnTo>
                      <a:pt x="89" y="322"/>
                    </a:lnTo>
                    <a:lnTo>
                      <a:pt x="104" y="331"/>
                    </a:lnTo>
                    <a:lnTo>
                      <a:pt x="120" y="336"/>
                    </a:lnTo>
                    <a:lnTo>
                      <a:pt x="136" y="340"/>
                    </a:lnTo>
                    <a:lnTo>
                      <a:pt x="153" y="343"/>
                    </a:lnTo>
                    <a:lnTo>
                      <a:pt x="170"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9" name="Freeform 9">
                <a:extLst>
                  <a:ext uri="{FF2B5EF4-FFF2-40B4-BE49-F238E27FC236}">
                    <a16:creationId xmlns:a16="http://schemas.microsoft.com/office/drawing/2014/main" xmlns="" id="{27E2F33C-A10E-457B-A416-C1D2C379F877}"/>
                  </a:ext>
                </a:extLst>
              </p:cNvPr>
              <p:cNvSpPr>
                <a:spLocks/>
              </p:cNvSpPr>
              <p:nvPr/>
            </p:nvSpPr>
            <p:spPr bwMode="gray">
              <a:xfrm>
                <a:off x="10867504" y="1194489"/>
                <a:ext cx="36513" cy="36513"/>
              </a:xfrm>
              <a:custGeom>
                <a:avLst/>
                <a:gdLst/>
                <a:ahLst/>
                <a:cxnLst>
                  <a:cxn ang="0">
                    <a:pos x="189" y="343"/>
                  </a:cxn>
                  <a:cxn ang="0">
                    <a:pos x="222" y="336"/>
                  </a:cxn>
                  <a:cxn ang="0">
                    <a:pos x="253" y="322"/>
                  </a:cxn>
                  <a:cxn ang="0">
                    <a:pos x="280" y="304"/>
                  </a:cxn>
                  <a:cxn ang="0">
                    <a:pos x="303" y="282"/>
                  </a:cxn>
                  <a:cxn ang="0">
                    <a:pos x="322" y="254"/>
                  </a:cxn>
                  <a:cxn ang="0">
                    <a:pos x="335" y="224"/>
                  </a:cxn>
                  <a:cxn ang="0">
                    <a:pos x="342" y="190"/>
                  </a:cxn>
                  <a:cxn ang="0">
                    <a:pos x="342" y="154"/>
                  </a:cxn>
                  <a:cxn ang="0">
                    <a:pos x="335" y="122"/>
                  </a:cxn>
                  <a:cxn ang="0">
                    <a:pos x="322" y="91"/>
                  </a:cxn>
                  <a:cxn ang="0">
                    <a:pos x="303" y="64"/>
                  </a:cxn>
                  <a:cxn ang="0">
                    <a:pos x="280" y="40"/>
                  </a:cxn>
                  <a:cxn ang="0">
                    <a:pos x="253" y="22"/>
                  </a:cxn>
                  <a:cxn ang="0">
                    <a:pos x="222" y="9"/>
                  </a:cxn>
                  <a:cxn ang="0">
                    <a:pos x="189" y="1"/>
                  </a:cxn>
                  <a:cxn ang="0">
                    <a:pos x="154" y="1"/>
                  </a:cxn>
                  <a:cxn ang="0">
                    <a:pos x="121" y="9"/>
                  </a:cxn>
                  <a:cxn ang="0">
                    <a:pos x="90" y="22"/>
                  </a:cxn>
                  <a:cxn ang="0">
                    <a:pos x="63" y="40"/>
                  </a:cxn>
                  <a:cxn ang="0">
                    <a:pos x="40" y="64"/>
                  </a:cxn>
                  <a:cxn ang="0">
                    <a:pos x="21" y="91"/>
                  </a:cxn>
                  <a:cxn ang="0">
                    <a:pos x="8" y="122"/>
                  </a:cxn>
                  <a:cxn ang="0">
                    <a:pos x="1" y="154"/>
                  </a:cxn>
                  <a:cxn ang="0">
                    <a:pos x="1" y="190"/>
                  </a:cxn>
                  <a:cxn ang="0">
                    <a:pos x="8" y="224"/>
                  </a:cxn>
                  <a:cxn ang="0">
                    <a:pos x="21" y="254"/>
                  </a:cxn>
                  <a:cxn ang="0">
                    <a:pos x="40" y="282"/>
                  </a:cxn>
                  <a:cxn ang="0">
                    <a:pos x="63" y="304"/>
                  </a:cxn>
                  <a:cxn ang="0">
                    <a:pos x="90" y="322"/>
                  </a:cxn>
                  <a:cxn ang="0">
                    <a:pos x="121" y="336"/>
                  </a:cxn>
                  <a:cxn ang="0">
                    <a:pos x="154" y="343"/>
                  </a:cxn>
                </a:cxnLst>
                <a:rect l="0" t="0" r="r" b="b"/>
                <a:pathLst>
                  <a:path w="343" h="344">
                    <a:moveTo>
                      <a:pt x="172" y="344"/>
                    </a:moveTo>
                    <a:lnTo>
                      <a:pt x="189" y="343"/>
                    </a:lnTo>
                    <a:lnTo>
                      <a:pt x="206" y="340"/>
                    </a:lnTo>
                    <a:lnTo>
                      <a:pt x="222" y="336"/>
                    </a:lnTo>
                    <a:lnTo>
                      <a:pt x="238" y="331"/>
                    </a:lnTo>
                    <a:lnTo>
                      <a:pt x="253" y="322"/>
                    </a:lnTo>
                    <a:lnTo>
                      <a:pt x="267" y="314"/>
                    </a:lnTo>
                    <a:lnTo>
                      <a:pt x="280" y="304"/>
                    </a:lnTo>
                    <a:lnTo>
                      <a:pt x="292" y="293"/>
                    </a:lnTo>
                    <a:lnTo>
                      <a:pt x="303" y="282"/>
                    </a:lnTo>
                    <a:lnTo>
                      <a:pt x="313" y="268"/>
                    </a:lnTo>
                    <a:lnTo>
                      <a:pt x="322" y="254"/>
                    </a:lnTo>
                    <a:lnTo>
                      <a:pt x="329" y="239"/>
                    </a:lnTo>
                    <a:lnTo>
                      <a:pt x="335" y="224"/>
                    </a:lnTo>
                    <a:lnTo>
                      <a:pt x="339" y="206"/>
                    </a:lnTo>
                    <a:lnTo>
                      <a:pt x="342" y="190"/>
                    </a:lnTo>
                    <a:lnTo>
                      <a:pt x="343" y="173"/>
                    </a:lnTo>
                    <a:lnTo>
                      <a:pt x="342" y="154"/>
                    </a:lnTo>
                    <a:lnTo>
                      <a:pt x="339" y="138"/>
                    </a:lnTo>
                    <a:lnTo>
                      <a:pt x="335" y="122"/>
                    </a:lnTo>
                    <a:lnTo>
                      <a:pt x="329" y="105"/>
                    </a:lnTo>
                    <a:lnTo>
                      <a:pt x="322" y="91"/>
                    </a:lnTo>
                    <a:lnTo>
                      <a:pt x="313" y="77"/>
                    </a:lnTo>
                    <a:lnTo>
                      <a:pt x="303" y="64"/>
                    </a:lnTo>
                    <a:lnTo>
                      <a:pt x="292" y="51"/>
                    </a:lnTo>
                    <a:lnTo>
                      <a:pt x="280" y="40"/>
                    </a:lnTo>
                    <a:lnTo>
                      <a:pt x="267" y="30"/>
                    </a:lnTo>
                    <a:lnTo>
                      <a:pt x="253" y="22"/>
                    </a:lnTo>
                    <a:lnTo>
                      <a:pt x="238" y="15"/>
                    </a:lnTo>
                    <a:lnTo>
                      <a:pt x="222" y="9"/>
                    </a:lnTo>
                    <a:lnTo>
                      <a:pt x="206" y="4"/>
                    </a:lnTo>
                    <a:lnTo>
                      <a:pt x="189" y="1"/>
                    </a:lnTo>
                    <a:lnTo>
                      <a:pt x="172" y="0"/>
                    </a:lnTo>
                    <a:lnTo>
                      <a:pt x="154" y="1"/>
                    </a:lnTo>
                    <a:lnTo>
                      <a:pt x="137" y="4"/>
                    </a:lnTo>
                    <a:lnTo>
                      <a:pt x="121" y="9"/>
                    </a:lnTo>
                    <a:lnTo>
                      <a:pt x="105" y="15"/>
                    </a:lnTo>
                    <a:lnTo>
                      <a:pt x="90" y="22"/>
                    </a:lnTo>
                    <a:lnTo>
                      <a:pt x="76" y="30"/>
                    </a:lnTo>
                    <a:lnTo>
                      <a:pt x="63" y="40"/>
                    </a:lnTo>
                    <a:lnTo>
                      <a:pt x="51" y="51"/>
                    </a:lnTo>
                    <a:lnTo>
                      <a:pt x="40" y="64"/>
                    </a:lnTo>
                    <a:lnTo>
                      <a:pt x="30" y="77"/>
                    </a:lnTo>
                    <a:lnTo>
                      <a:pt x="21" y="91"/>
                    </a:lnTo>
                    <a:lnTo>
                      <a:pt x="14" y="105"/>
                    </a:lnTo>
                    <a:lnTo>
                      <a:pt x="8" y="122"/>
                    </a:lnTo>
                    <a:lnTo>
                      <a:pt x="4" y="138"/>
                    </a:lnTo>
                    <a:lnTo>
                      <a:pt x="1" y="154"/>
                    </a:lnTo>
                    <a:lnTo>
                      <a:pt x="0" y="173"/>
                    </a:lnTo>
                    <a:lnTo>
                      <a:pt x="1" y="190"/>
                    </a:lnTo>
                    <a:lnTo>
                      <a:pt x="4" y="206"/>
                    </a:lnTo>
                    <a:lnTo>
                      <a:pt x="8" y="224"/>
                    </a:lnTo>
                    <a:lnTo>
                      <a:pt x="14" y="239"/>
                    </a:lnTo>
                    <a:lnTo>
                      <a:pt x="21" y="254"/>
                    </a:lnTo>
                    <a:lnTo>
                      <a:pt x="30" y="268"/>
                    </a:lnTo>
                    <a:lnTo>
                      <a:pt x="40" y="282"/>
                    </a:lnTo>
                    <a:lnTo>
                      <a:pt x="51" y="293"/>
                    </a:lnTo>
                    <a:lnTo>
                      <a:pt x="63" y="304"/>
                    </a:lnTo>
                    <a:lnTo>
                      <a:pt x="76" y="314"/>
                    </a:lnTo>
                    <a:lnTo>
                      <a:pt x="90" y="322"/>
                    </a:lnTo>
                    <a:lnTo>
                      <a:pt x="105" y="331"/>
                    </a:lnTo>
                    <a:lnTo>
                      <a:pt x="121" y="336"/>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grpSp>
        <p:grpSp>
          <p:nvGrpSpPr>
            <p:cNvPr id="29" name="组合 188">
              <a:extLst>
                <a:ext uri="{FF2B5EF4-FFF2-40B4-BE49-F238E27FC236}">
                  <a16:creationId xmlns:a16="http://schemas.microsoft.com/office/drawing/2014/main" xmlns="" id="{F772E709-7AEA-4153-B2F4-902D5DE4B43C}"/>
                </a:ext>
              </a:extLst>
            </p:cNvPr>
            <p:cNvGrpSpPr/>
            <p:nvPr/>
          </p:nvGrpSpPr>
          <p:grpSpPr bwMode="gray">
            <a:xfrm>
              <a:off x="6707883" y="6169038"/>
              <a:ext cx="53443" cy="9270"/>
              <a:chOff x="10707167" y="1445314"/>
              <a:chExt cx="196850" cy="36513"/>
            </a:xfrm>
            <a:solidFill>
              <a:schemeClr val="bg1"/>
            </a:solidFill>
          </p:grpSpPr>
          <p:sp>
            <p:nvSpPr>
              <p:cNvPr id="32" name="Freeform 10">
                <a:extLst>
                  <a:ext uri="{FF2B5EF4-FFF2-40B4-BE49-F238E27FC236}">
                    <a16:creationId xmlns:a16="http://schemas.microsoft.com/office/drawing/2014/main" xmlns="" id="{AD2DE920-CC85-43A6-9E8F-12E3B8DA74DD}"/>
                  </a:ext>
                </a:extLst>
              </p:cNvPr>
              <p:cNvSpPr>
                <a:spLocks/>
              </p:cNvSpPr>
              <p:nvPr/>
            </p:nvSpPr>
            <p:spPr bwMode="gray">
              <a:xfrm>
                <a:off x="10707167" y="1445314"/>
                <a:ext cx="36513" cy="36513"/>
              </a:xfrm>
              <a:custGeom>
                <a:avLst/>
                <a:gdLst/>
                <a:ahLst/>
                <a:cxnLst>
                  <a:cxn ang="0">
                    <a:pos x="189" y="343"/>
                  </a:cxn>
                  <a:cxn ang="0">
                    <a:pos x="222" y="335"/>
                  </a:cxn>
                  <a:cxn ang="0">
                    <a:pos x="253" y="322"/>
                  </a:cxn>
                  <a:cxn ang="0">
                    <a:pos x="280" y="304"/>
                  </a:cxn>
                  <a:cxn ang="0">
                    <a:pos x="304" y="280"/>
                  </a:cxn>
                  <a:cxn ang="0">
                    <a:pos x="322" y="253"/>
                  </a:cxn>
                  <a:cxn ang="0">
                    <a:pos x="335" y="222"/>
                  </a:cxn>
                  <a:cxn ang="0">
                    <a:pos x="341" y="190"/>
                  </a:cxn>
                  <a:cxn ang="0">
                    <a:pos x="341" y="154"/>
                  </a:cxn>
                  <a:cxn ang="0">
                    <a:pos x="335" y="122"/>
                  </a:cxn>
                  <a:cxn ang="0">
                    <a:pos x="322" y="90"/>
                  </a:cxn>
                  <a:cxn ang="0">
                    <a:pos x="304" y="63"/>
                  </a:cxn>
                  <a:cxn ang="0">
                    <a:pos x="280" y="40"/>
                  </a:cxn>
                  <a:cxn ang="0">
                    <a:pos x="253" y="22"/>
                  </a:cxn>
                  <a:cxn ang="0">
                    <a:pos x="222" y="8"/>
                  </a:cxn>
                  <a:cxn ang="0">
                    <a:pos x="189" y="1"/>
                  </a:cxn>
                  <a:cxn ang="0">
                    <a:pos x="154" y="1"/>
                  </a:cxn>
                  <a:cxn ang="0">
                    <a:pos x="121" y="8"/>
                  </a:cxn>
                  <a:cxn ang="0">
                    <a:pos x="90" y="22"/>
                  </a:cxn>
                  <a:cxn ang="0">
                    <a:pos x="63" y="40"/>
                  </a:cxn>
                  <a:cxn ang="0">
                    <a:pos x="39" y="63"/>
                  </a:cxn>
                  <a:cxn ang="0">
                    <a:pos x="21" y="90"/>
                  </a:cxn>
                  <a:cxn ang="0">
                    <a:pos x="9" y="122"/>
                  </a:cxn>
                  <a:cxn ang="0">
                    <a:pos x="2" y="154"/>
                  </a:cxn>
                  <a:cxn ang="0">
                    <a:pos x="2" y="190"/>
                  </a:cxn>
                  <a:cxn ang="0">
                    <a:pos x="9" y="222"/>
                  </a:cxn>
                  <a:cxn ang="0">
                    <a:pos x="21" y="253"/>
                  </a:cxn>
                  <a:cxn ang="0">
                    <a:pos x="39" y="280"/>
                  </a:cxn>
                  <a:cxn ang="0">
                    <a:pos x="63" y="304"/>
                  </a:cxn>
                  <a:cxn ang="0">
                    <a:pos x="90" y="322"/>
                  </a:cxn>
                  <a:cxn ang="0">
                    <a:pos x="121" y="335"/>
                  </a:cxn>
                  <a:cxn ang="0">
                    <a:pos x="154" y="343"/>
                  </a:cxn>
                </a:cxnLst>
                <a:rect l="0" t="0" r="r" b="b"/>
                <a:pathLst>
                  <a:path w="342" h="344">
                    <a:moveTo>
                      <a:pt x="171" y="344"/>
                    </a:moveTo>
                    <a:lnTo>
                      <a:pt x="189" y="343"/>
                    </a:lnTo>
                    <a:lnTo>
                      <a:pt x="206" y="340"/>
                    </a:lnTo>
                    <a:lnTo>
                      <a:pt x="222" y="335"/>
                    </a:lnTo>
                    <a:lnTo>
                      <a:pt x="238" y="329"/>
                    </a:lnTo>
                    <a:lnTo>
                      <a:pt x="253" y="322"/>
                    </a:lnTo>
                    <a:lnTo>
                      <a:pt x="267" y="314"/>
                    </a:lnTo>
                    <a:lnTo>
                      <a:pt x="280" y="304"/>
                    </a:lnTo>
                    <a:lnTo>
                      <a:pt x="292" y="293"/>
                    </a:lnTo>
                    <a:lnTo>
                      <a:pt x="304" y="280"/>
                    </a:lnTo>
                    <a:lnTo>
                      <a:pt x="313" y="267"/>
                    </a:lnTo>
                    <a:lnTo>
                      <a:pt x="322" y="253"/>
                    </a:lnTo>
                    <a:lnTo>
                      <a:pt x="329" y="239"/>
                    </a:lnTo>
                    <a:lnTo>
                      <a:pt x="335" y="222"/>
                    </a:lnTo>
                    <a:lnTo>
                      <a:pt x="339" y="206"/>
                    </a:lnTo>
                    <a:lnTo>
                      <a:pt x="341" y="190"/>
                    </a:lnTo>
                    <a:lnTo>
                      <a:pt x="342" y="171"/>
                    </a:lnTo>
                    <a:lnTo>
                      <a:pt x="341" y="154"/>
                    </a:lnTo>
                    <a:lnTo>
                      <a:pt x="339" y="138"/>
                    </a:lnTo>
                    <a:lnTo>
                      <a:pt x="335" y="122"/>
                    </a:lnTo>
                    <a:lnTo>
                      <a:pt x="329" y="105"/>
                    </a:lnTo>
                    <a:lnTo>
                      <a:pt x="322" y="90"/>
                    </a:lnTo>
                    <a:lnTo>
                      <a:pt x="313" y="76"/>
                    </a:lnTo>
                    <a:lnTo>
                      <a:pt x="304" y="63"/>
                    </a:lnTo>
                    <a:lnTo>
                      <a:pt x="292" y="51"/>
                    </a:lnTo>
                    <a:lnTo>
                      <a:pt x="280" y="40"/>
                    </a:lnTo>
                    <a:lnTo>
                      <a:pt x="267" y="30"/>
                    </a:lnTo>
                    <a:lnTo>
                      <a:pt x="253" y="22"/>
                    </a:lnTo>
                    <a:lnTo>
                      <a:pt x="238" y="13"/>
                    </a:lnTo>
                    <a:lnTo>
                      <a:pt x="222" y="8"/>
                    </a:lnTo>
                    <a:lnTo>
                      <a:pt x="206" y="4"/>
                    </a:lnTo>
                    <a:lnTo>
                      <a:pt x="189" y="1"/>
                    </a:lnTo>
                    <a:lnTo>
                      <a:pt x="171" y="0"/>
                    </a:lnTo>
                    <a:lnTo>
                      <a:pt x="154" y="1"/>
                    </a:lnTo>
                    <a:lnTo>
                      <a:pt x="137" y="4"/>
                    </a:lnTo>
                    <a:lnTo>
                      <a:pt x="121" y="8"/>
                    </a:lnTo>
                    <a:lnTo>
                      <a:pt x="105" y="13"/>
                    </a:lnTo>
                    <a:lnTo>
                      <a:pt x="90" y="22"/>
                    </a:lnTo>
                    <a:lnTo>
                      <a:pt x="76" y="30"/>
                    </a:lnTo>
                    <a:lnTo>
                      <a:pt x="63" y="40"/>
                    </a:lnTo>
                    <a:lnTo>
                      <a:pt x="50" y="51"/>
                    </a:lnTo>
                    <a:lnTo>
                      <a:pt x="39" y="63"/>
                    </a:lnTo>
                    <a:lnTo>
                      <a:pt x="30" y="76"/>
                    </a:lnTo>
                    <a:lnTo>
                      <a:pt x="21" y="90"/>
                    </a:lnTo>
                    <a:lnTo>
                      <a:pt x="14" y="105"/>
                    </a:lnTo>
                    <a:lnTo>
                      <a:pt x="9" y="122"/>
                    </a:lnTo>
                    <a:lnTo>
                      <a:pt x="4" y="138"/>
                    </a:lnTo>
                    <a:lnTo>
                      <a:pt x="2" y="154"/>
                    </a:lnTo>
                    <a:lnTo>
                      <a:pt x="0" y="171"/>
                    </a:lnTo>
                    <a:lnTo>
                      <a:pt x="2" y="190"/>
                    </a:lnTo>
                    <a:lnTo>
                      <a:pt x="4" y="206"/>
                    </a:lnTo>
                    <a:lnTo>
                      <a:pt x="9" y="222"/>
                    </a:lnTo>
                    <a:lnTo>
                      <a:pt x="14" y="239"/>
                    </a:lnTo>
                    <a:lnTo>
                      <a:pt x="21" y="253"/>
                    </a:lnTo>
                    <a:lnTo>
                      <a:pt x="30" y="267"/>
                    </a:lnTo>
                    <a:lnTo>
                      <a:pt x="39" y="280"/>
                    </a:lnTo>
                    <a:lnTo>
                      <a:pt x="50" y="293"/>
                    </a:lnTo>
                    <a:lnTo>
                      <a:pt x="63" y="304"/>
                    </a:lnTo>
                    <a:lnTo>
                      <a:pt x="76" y="314"/>
                    </a:lnTo>
                    <a:lnTo>
                      <a:pt x="90" y="322"/>
                    </a:lnTo>
                    <a:lnTo>
                      <a:pt x="105" y="329"/>
                    </a:lnTo>
                    <a:lnTo>
                      <a:pt x="121" y="335"/>
                    </a:lnTo>
                    <a:lnTo>
                      <a:pt x="137" y="340"/>
                    </a:lnTo>
                    <a:lnTo>
                      <a:pt x="154" y="343"/>
                    </a:lnTo>
                    <a:lnTo>
                      <a:pt x="171"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3" name="Freeform 11">
                <a:extLst>
                  <a:ext uri="{FF2B5EF4-FFF2-40B4-BE49-F238E27FC236}">
                    <a16:creationId xmlns:a16="http://schemas.microsoft.com/office/drawing/2014/main" xmlns="" id="{FF837FE9-333F-4DAE-908F-07C6D84BFF4D}"/>
                  </a:ext>
                </a:extLst>
              </p:cNvPr>
              <p:cNvSpPr>
                <a:spLocks/>
              </p:cNvSpPr>
              <p:nvPr/>
            </p:nvSpPr>
            <p:spPr bwMode="gray">
              <a:xfrm>
                <a:off x="10761142" y="1445314"/>
                <a:ext cx="36513" cy="36513"/>
              </a:xfrm>
              <a:custGeom>
                <a:avLst/>
                <a:gdLst/>
                <a:ahLst/>
                <a:cxnLst>
                  <a:cxn ang="0">
                    <a:pos x="189" y="343"/>
                  </a:cxn>
                  <a:cxn ang="0">
                    <a:pos x="222" y="335"/>
                  </a:cxn>
                  <a:cxn ang="0">
                    <a:pos x="253" y="322"/>
                  </a:cxn>
                  <a:cxn ang="0">
                    <a:pos x="280" y="304"/>
                  </a:cxn>
                  <a:cxn ang="0">
                    <a:pos x="303" y="280"/>
                  </a:cxn>
                  <a:cxn ang="0">
                    <a:pos x="321" y="253"/>
                  </a:cxn>
                  <a:cxn ang="0">
                    <a:pos x="335" y="222"/>
                  </a:cxn>
                  <a:cxn ang="0">
                    <a:pos x="342" y="190"/>
                  </a:cxn>
                  <a:cxn ang="0">
                    <a:pos x="342" y="154"/>
                  </a:cxn>
                  <a:cxn ang="0">
                    <a:pos x="335" y="122"/>
                  </a:cxn>
                  <a:cxn ang="0">
                    <a:pos x="321"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5" y="340"/>
                    </a:lnTo>
                    <a:lnTo>
                      <a:pt x="222" y="335"/>
                    </a:lnTo>
                    <a:lnTo>
                      <a:pt x="238" y="329"/>
                    </a:lnTo>
                    <a:lnTo>
                      <a:pt x="253" y="322"/>
                    </a:lnTo>
                    <a:lnTo>
                      <a:pt x="267" y="314"/>
                    </a:lnTo>
                    <a:lnTo>
                      <a:pt x="280" y="304"/>
                    </a:lnTo>
                    <a:lnTo>
                      <a:pt x="292" y="293"/>
                    </a:lnTo>
                    <a:lnTo>
                      <a:pt x="303" y="280"/>
                    </a:lnTo>
                    <a:lnTo>
                      <a:pt x="313" y="267"/>
                    </a:lnTo>
                    <a:lnTo>
                      <a:pt x="321" y="253"/>
                    </a:lnTo>
                    <a:lnTo>
                      <a:pt x="330" y="239"/>
                    </a:lnTo>
                    <a:lnTo>
                      <a:pt x="335" y="222"/>
                    </a:lnTo>
                    <a:lnTo>
                      <a:pt x="339" y="206"/>
                    </a:lnTo>
                    <a:lnTo>
                      <a:pt x="342" y="190"/>
                    </a:lnTo>
                    <a:lnTo>
                      <a:pt x="343" y="171"/>
                    </a:lnTo>
                    <a:lnTo>
                      <a:pt x="342" y="154"/>
                    </a:lnTo>
                    <a:lnTo>
                      <a:pt x="339" y="138"/>
                    </a:lnTo>
                    <a:lnTo>
                      <a:pt x="335" y="122"/>
                    </a:lnTo>
                    <a:lnTo>
                      <a:pt x="330" y="105"/>
                    </a:lnTo>
                    <a:lnTo>
                      <a:pt x="321" y="90"/>
                    </a:lnTo>
                    <a:lnTo>
                      <a:pt x="313" y="76"/>
                    </a:lnTo>
                    <a:lnTo>
                      <a:pt x="303" y="63"/>
                    </a:lnTo>
                    <a:lnTo>
                      <a:pt x="292" y="51"/>
                    </a:lnTo>
                    <a:lnTo>
                      <a:pt x="280" y="40"/>
                    </a:lnTo>
                    <a:lnTo>
                      <a:pt x="267" y="30"/>
                    </a:lnTo>
                    <a:lnTo>
                      <a:pt x="253" y="22"/>
                    </a:lnTo>
                    <a:lnTo>
                      <a:pt x="238" y="13"/>
                    </a:lnTo>
                    <a:lnTo>
                      <a:pt x="222" y="8"/>
                    </a:lnTo>
                    <a:lnTo>
                      <a:pt x="205"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4" name="Freeform 12">
                <a:extLst>
                  <a:ext uri="{FF2B5EF4-FFF2-40B4-BE49-F238E27FC236}">
                    <a16:creationId xmlns:a16="http://schemas.microsoft.com/office/drawing/2014/main" xmlns="" id="{1D4FE60F-BFB3-4344-8557-A30E11E6C347}"/>
                  </a:ext>
                </a:extLst>
              </p:cNvPr>
              <p:cNvSpPr>
                <a:spLocks/>
              </p:cNvSpPr>
              <p:nvPr/>
            </p:nvSpPr>
            <p:spPr bwMode="gray">
              <a:xfrm>
                <a:off x="10813529" y="1445314"/>
                <a:ext cx="36513" cy="36513"/>
              </a:xfrm>
              <a:custGeom>
                <a:avLst/>
                <a:gdLst/>
                <a:ahLst/>
                <a:cxnLst>
                  <a:cxn ang="0">
                    <a:pos x="188" y="343"/>
                  </a:cxn>
                  <a:cxn ang="0">
                    <a:pos x="221" y="335"/>
                  </a:cxn>
                  <a:cxn ang="0">
                    <a:pos x="252" y="322"/>
                  </a:cxn>
                  <a:cxn ang="0">
                    <a:pos x="279" y="304"/>
                  </a:cxn>
                  <a:cxn ang="0">
                    <a:pos x="303" y="280"/>
                  </a:cxn>
                  <a:cxn ang="0">
                    <a:pos x="321" y="253"/>
                  </a:cxn>
                  <a:cxn ang="0">
                    <a:pos x="334" y="222"/>
                  </a:cxn>
                  <a:cxn ang="0">
                    <a:pos x="340" y="190"/>
                  </a:cxn>
                  <a:cxn ang="0">
                    <a:pos x="340" y="154"/>
                  </a:cxn>
                  <a:cxn ang="0">
                    <a:pos x="334" y="122"/>
                  </a:cxn>
                  <a:cxn ang="0">
                    <a:pos x="321" y="90"/>
                  </a:cxn>
                  <a:cxn ang="0">
                    <a:pos x="303" y="63"/>
                  </a:cxn>
                  <a:cxn ang="0">
                    <a:pos x="279" y="40"/>
                  </a:cxn>
                  <a:cxn ang="0">
                    <a:pos x="252" y="22"/>
                  </a:cxn>
                  <a:cxn ang="0">
                    <a:pos x="221" y="8"/>
                  </a:cxn>
                  <a:cxn ang="0">
                    <a:pos x="188" y="1"/>
                  </a:cxn>
                  <a:cxn ang="0">
                    <a:pos x="153" y="1"/>
                  </a:cxn>
                  <a:cxn ang="0">
                    <a:pos x="120" y="8"/>
                  </a:cxn>
                  <a:cxn ang="0">
                    <a:pos x="89" y="22"/>
                  </a:cxn>
                  <a:cxn ang="0">
                    <a:pos x="62" y="40"/>
                  </a:cxn>
                  <a:cxn ang="0">
                    <a:pos x="38" y="63"/>
                  </a:cxn>
                  <a:cxn ang="0">
                    <a:pos x="20" y="90"/>
                  </a:cxn>
                  <a:cxn ang="0">
                    <a:pos x="7" y="122"/>
                  </a:cxn>
                  <a:cxn ang="0">
                    <a:pos x="1" y="154"/>
                  </a:cxn>
                  <a:cxn ang="0">
                    <a:pos x="1" y="190"/>
                  </a:cxn>
                  <a:cxn ang="0">
                    <a:pos x="7" y="222"/>
                  </a:cxn>
                  <a:cxn ang="0">
                    <a:pos x="20" y="253"/>
                  </a:cxn>
                  <a:cxn ang="0">
                    <a:pos x="38" y="280"/>
                  </a:cxn>
                  <a:cxn ang="0">
                    <a:pos x="62" y="304"/>
                  </a:cxn>
                  <a:cxn ang="0">
                    <a:pos x="89" y="322"/>
                  </a:cxn>
                  <a:cxn ang="0">
                    <a:pos x="120" y="335"/>
                  </a:cxn>
                  <a:cxn ang="0">
                    <a:pos x="153" y="343"/>
                  </a:cxn>
                </a:cxnLst>
                <a:rect l="0" t="0" r="r" b="b"/>
                <a:pathLst>
                  <a:path w="341" h="344">
                    <a:moveTo>
                      <a:pt x="170" y="344"/>
                    </a:moveTo>
                    <a:lnTo>
                      <a:pt x="188" y="343"/>
                    </a:lnTo>
                    <a:lnTo>
                      <a:pt x="205" y="340"/>
                    </a:lnTo>
                    <a:lnTo>
                      <a:pt x="221" y="335"/>
                    </a:lnTo>
                    <a:lnTo>
                      <a:pt x="237" y="329"/>
                    </a:lnTo>
                    <a:lnTo>
                      <a:pt x="252" y="322"/>
                    </a:lnTo>
                    <a:lnTo>
                      <a:pt x="266" y="314"/>
                    </a:lnTo>
                    <a:lnTo>
                      <a:pt x="279" y="304"/>
                    </a:lnTo>
                    <a:lnTo>
                      <a:pt x="291" y="293"/>
                    </a:lnTo>
                    <a:lnTo>
                      <a:pt x="303" y="280"/>
                    </a:lnTo>
                    <a:lnTo>
                      <a:pt x="312" y="267"/>
                    </a:lnTo>
                    <a:lnTo>
                      <a:pt x="321" y="253"/>
                    </a:lnTo>
                    <a:lnTo>
                      <a:pt x="328" y="239"/>
                    </a:lnTo>
                    <a:lnTo>
                      <a:pt x="334" y="222"/>
                    </a:lnTo>
                    <a:lnTo>
                      <a:pt x="338" y="206"/>
                    </a:lnTo>
                    <a:lnTo>
                      <a:pt x="340" y="190"/>
                    </a:lnTo>
                    <a:lnTo>
                      <a:pt x="341" y="171"/>
                    </a:lnTo>
                    <a:lnTo>
                      <a:pt x="340" y="154"/>
                    </a:lnTo>
                    <a:lnTo>
                      <a:pt x="338" y="138"/>
                    </a:lnTo>
                    <a:lnTo>
                      <a:pt x="334" y="122"/>
                    </a:lnTo>
                    <a:lnTo>
                      <a:pt x="328" y="105"/>
                    </a:lnTo>
                    <a:lnTo>
                      <a:pt x="321" y="90"/>
                    </a:lnTo>
                    <a:lnTo>
                      <a:pt x="312" y="76"/>
                    </a:lnTo>
                    <a:lnTo>
                      <a:pt x="303" y="63"/>
                    </a:lnTo>
                    <a:lnTo>
                      <a:pt x="291" y="51"/>
                    </a:lnTo>
                    <a:lnTo>
                      <a:pt x="279" y="40"/>
                    </a:lnTo>
                    <a:lnTo>
                      <a:pt x="266" y="30"/>
                    </a:lnTo>
                    <a:lnTo>
                      <a:pt x="252" y="22"/>
                    </a:lnTo>
                    <a:lnTo>
                      <a:pt x="237" y="13"/>
                    </a:lnTo>
                    <a:lnTo>
                      <a:pt x="221" y="8"/>
                    </a:lnTo>
                    <a:lnTo>
                      <a:pt x="205" y="4"/>
                    </a:lnTo>
                    <a:lnTo>
                      <a:pt x="188" y="1"/>
                    </a:lnTo>
                    <a:lnTo>
                      <a:pt x="170" y="0"/>
                    </a:lnTo>
                    <a:lnTo>
                      <a:pt x="153" y="1"/>
                    </a:lnTo>
                    <a:lnTo>
                      <a:pt x="136" y="4"/>
                    </a:lnTo>
                    <a:lnTo>
                      <a:pt x="120" y="8"/>
                    </a:lnTo>
                    <a:lnTo>
                      <a:pt x="104" y="13"/>
                    </a:lnTo>
                    <a:lnTo>
                      <a:pt x="89" y="22"/>
                    </a:lnTo>
                    <a:lnTo>
                      <a:pt x="75" y="30"/>
                    </a:lnTo>
                    <a:lnTo>
                      <a:pt x="62" y="40"/>
                    </a:lnTo>
                    <a:lnTo>
                      <a:pt x="49" y="51"/>
                    </a:lnTo>
                    <a:lnTo>
                      <a:pt x="38" y="63"/>
                    </a:lnTo>
                    <a:lnTo>
                      <a:pt x="29" y="76"/>
                    </a:lnTo>
                    <a:lnTo>
                      <a:pt x="20" y="90"/>
                    </a:lnTo>
                    <a:lnTo>
                      <a:pt x="13" y="105"/>
                    </a:lnTo>
                    <a:lnTo>
                      <a:pt x="7" y="122"/>
                    </a:lnTo>
                    <a:lnTo>
                      <a:pt x="3" y="138"/>
                    </a:lnTo>
                    <a:lnTo>
                      <a:pt x="1" y="154"/>
                    </a:lnTo>
                    <a:lnTo>
                      <a:pt x="0" y="171"/>
                    </a:lnTo>
                    <a:lnTo>
                      <a:pt x="1" y="190"/>
                    </a:lnTo>
                    <a:lnTo>
                      <a:pt x="3" y="206"/>
                    </a:lnTo>
                    <a:lnTo>
                      <a:pt x="7" y="222"/>
                    </a:lnTo>
                    <a:lnTo>
                      <a:pt x="13" y="239"/>
                    </a:lnTo>
                    <a:lnTo>
                      <a:pt x="20" y="253"/>
                    </a:lnTo>
                    <a:lnTo>
                      <a:pt x="29" y="267"/>
                    </a:lnTo>
                    <a:lnTo>
                      <a:pt x="38" y="280"/>
                    </a:lnTo>
                    <a:lnTo>
                      <a:pt x="49" y="293"/>
                    </a:lnTo>
                    <a:lnTo>
                      <a:pt x="62" y="304"/>
                    </a:lnTo>
                    <a:lnTo>
                      <a:pt x="75" y="314"/>
                    </a:lnTo>
                    <a:lnTo>
                      <a:pt x="89" y="322"/>
                    </a:lnTo>
                    <a:lnTo>
                      <a:pt x="104" y="329"/>
                    </a:lnTo>
                    <a:lnTo>
                      <a:pt x="120" y="335"/>
                    </a:lnTo>
                    <a:lnTo>
                      <a:pt x="136" y="340"/>
                    </a:lnTo>
                    <a:lnTo>
                      <a:pt x="153" y="343"/>
                    </a:lnTo>
                    <a:lnTo>
                      <a:pt x="170"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5" name="Freeform 13">
                <a:extLst>
                  <a:ext uri="{FF2B5EF4-FFF2-40B4-BE49-F238E27FC236}">
                    <a16:creationId xmlns:a16="http://schemas.microsoft.com/office/drawing/2014/main" xmlns="" id="{310B1168-F98D-4FFD-8C1A-0F6839FD3F39}"/>
                  </a:ext>
                </a:extLst>
              </p:cNvPr>
              <p:cNvSpPr>
                <a:spLocks/>
              </p:cNvSpPr>
              <p:nvPr/>
            </p:nvSpPr>
            <p:spPr bwMode="gray">
              <a:xfrm>
                <a:off x="10867504" y="1445314"/>
                <a:ext cx="36513" cy="36513"/>
              </a:xfrm>
              <a:custGeom>
                <a:avLst/>
                <a:gdLst/>
                <a:ahLst/>
                <a:cxnLst>
                  <a:cxn ang="0">
                    <a:pos x="189" y="343"/>
                  </a:cxn>
                  <a:cxn ang="0">
                    <a:pos x="222" y="335"/>
                  </a:cxn>
                  <a:cxn ang="0">
                    <a:pos x="253" y="322"/>
                  </a:cxn>
                  <a:cxn ang="0">
                    <a:pos x="280" y="304"/>
                  </a:cxn>
                  <a:cxn ang="0">
                    <a:pos x="303" y="280"/>
                  </a:cxn>
                  <a:cxn ang="0">
                    <a:pos x="322" y="253"/>
                  </a:cxn>
                  <a:cxn ang="0">
                    <a:pos x="335" y="222"/>
                  </a:cxn>
                  <a:cxn ang="0">
                    <a:pos x="342" y="190"/>
                  </a:cxn>
                  <a:cxn ang="0">
                    <a:pos x="342" y="154"/>
                  </a:cxn>
                  <a:cxn ang="0">
                    <a:pos x="335" y="122"/>
                  </a:cxn>
                  <a:cxn ang="0">
                    <a:pos x="322"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6" y="340"/>
                    </a:lnTo>
                    <a:lnTo>
                      <a:pt x="222" y="335"/>
                    </a:lnTo>
                    <a:lnTo>
                      <a:pt x="238" y="329"/>
                    </a:lnTo>
                    <a:lnTo>
                      <a:pt x="253" y="322"/>
                    </a:lnTo>
                    <a:lnTo>
                      <a:pt x="267" y="314"/>
                    </a:lnTo>
                    <a:lnTo>
                      <a:pt x="280" y="304"/>
                    </a:lnTo>
                    <a:lnTo>
                      <a:pt x="292" y="293"/>
                    </a:lnTo>
                    <a:lnTo>
                      <a:pt x="303" y="280"/>
                    </a:lnTo>
                    <a:lnTo>
                      <a:pt x="313" y="267"/>
                    </a:lnTo>
                    <a:lnTo>
                      <a:pt x="322" y="253"/>
                    </a:lnTo>
                    <a:lnTo>
                      <a:pt x="329" y="239"/>
                    </a:lnTo>
                    <a:lnTo>
                      <a:pt x="335" y="222"/>
                    </a:lnTo>
                    <a:lnTo>
                      <a:pt x="339" y="206"/>
                    </a:lnTo>
                    <a:lnTo>
                      <a:pt x="342" y="190"/>
                    </a:lnTo>
                    <a:lnTo>
                      <a:pt x="343" y="171"/>
                    </a:lnTo>
                    <a:lnTo>
                      <a:pt x="342" y="154"/>
                    </a:lnTo>
                    <a:lnTo>
                      <a:pt x="339" y="138"/>
                    </a:lnTo>
                    <a:lnTo>
                      <a:pt x="335" y="122"/>
                    </a:lnTo>
                    <a:lnTo>
                      <a:pt x="329" y="105"/>
                    </a:lnTo>
                    <a:lnTo>
                      <a:pt x="322" y="90"/>
                    </a:lnTo>
                    <a:lnTo>
                      <a:pt x="313" y="76"/>
                    </a:lnTo>
                    <a:lnTo>
                      <a:pt x="303" y="63"/>
                    </a:lnTo>
                    <a:lnTo>
                      <a:pt x="292" y="51"/>
                    </a:lnTo>
                    <a:lnTo>
                      <a:pt x="280" y="40"/>
                    </a:lnTo>
                    <a:lnTo>
                      <a:pt x="267" y="30"/>
                    </a:lnTo>
                    <a:lnTo>
                      <a:pt x="253" y="22"/>
                    </a:lnTo>
                    <a:lnTo>
                      <a:pt x="238" y="13"/>
                    </a:lnTo>
                    <a:lnTo>
                      <a:pt x="222" y="8"/>
                    </a:lnTo>
                    <a:lnTo>
                      <a:pt x="206"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grpSp>
        <p:sp>
          <p:nvSpPr>
            <p:cNvPr id="30" name="Freeform 14">
              <a:extLst>
                <a:ext uri="{FF2B5EF4-FFF2-40B4-BE49-F238E27FC236}">
                  <a16:creationId xmlns:a16="http://schemas.microsoft.com/office/drawing/2014/main" xmlns="" id="{C10AAB72-FB44-4A1B-B0E0-2E6D34C60A0B}"/>
                </a:ext>
              </a:extLst>
            </p:cNvPr>
            <p:cNvSpPr>
              <a:spLocks noEditPoints="1"/>
            </p:cNvSpPr>
            <p:nvPr/>
          </p:nvSpPr>
          <p:spPr bwMode="gray">
            <a:xfrm>
              <a:off x="6368691" y="6064678"/>
              <a:ext cx="467629" cy="66101"/>
            </a:xfrm>
            <a:custGeom>
              <a:avLst/>
              <a:gdLst/>
              <a:ahLst/>
              <a:cxnLst>
                <a:cxn ang="0">
                  <a:pos x="15920" y="15"/>
                </a:cxn>
                <a:cxn ang="0">
                  <a:pos x="16066" y="82"/>
                </a:cxn>
                <a:cxn ang="0">
                  <a:pos x="16180" y="191"/>
                </a:cxn>
                <a:cxn ang="0">
                  <a:pos x="16254" y="333"/>
                </a:cxn>
                <a:cxn ang="0">
                  <a:pos x="16275" y="1979"/>
                </a:cxn>
                <a:cxn ang="0">
                  <a:pos x="16247" y="2142"/>
                </a:cxn>
                <a:cxn ang="0">
                  <a:pos x="16166" y="2279"/>
                </a:cxn>
                <a:cxn ang="0">
                  <a:pos x="16047" y="2384"/>
                </a:cxn>
                <a:cxn ang="0">
                  <a:pos x="15897" y="2443"/>
                </a:cxn>
                <a:cxn ang="0">
                  <a:pos x="425" y="2450"/>
                </a:cxn>
                <a:cxn ang="0">
                  <a:pos x="269" y="2406"/>
                </a:cxn>
                <a:cxn ang="0">
                  <a:pos x="139" y="2313"/>
                </a:cxn>
                <a:cxn ang="0">
                  <a:pos x="47" y="2184"/>
                </a:cxn>
                <a:cxn ang="0">
                  <a:pos x="2" y="2027"/>
                </a:cxn>
                <a:cxn ang="0">
                  <a:pos x="9" y="379"/>
                </a:cxn>
                <a:cxn ang="0">
                  <a:pos x="68" y="228"/>
                </a:cxn>
                <a:cxn ang="0">
                  <a:pos x="173" y="109"/>
                </a:cxn>
                <a:cxn ang="0">
                  <a:pos x="310" y="29"/>
                </a:cxn>
                <a:cxn ang="0">
                  <a:pos x="473" y="0"/>
                </a:cxn>
                <a:cxn ang="0">
                  <a:pos x="3118" y="686"/>
                </a:cxn>
                <a:cxn ang="0">
                  <a:pos x="3301" y="780"/>
                </a:cxn>
                <a:cxn ang="0">
                  <a:pos x="3442" y="928"/>
                </a:cxn>
                <a:cxn ang="0">
                  <a:pos x="3528" y="1118"/>
                </a:cxn>
                <a:cxn ang="0">
                  <a:pos x="3544" y="1333"/>
                </a:cxn>
                <a:cxn ang="0">
                  <a:pos x="3487" y="1535"/>
                </a:cxn>
                <a:cxn ang="0">
                  <a:pos x="3368" y="1703"/>
                </a:cxn>
                <a:cxn ang="0">
                  <a:pos x="3200" y="1822"/>
                </a:cxn>
                <a:cxn ang="0">
                  <a:pos x="2999" y="1879"/>
                </a:cxn>
                <a:cxn ang="0">
                  <a:pos x="2784" y="1863"/>
                </a:cxn>
                <a:cxn ang="0">
                  <a:pos x="2595" y="1778"/>
                </a:cxn>
                <a:cxn ang="0">
                  <a:pos x="2446" y="1636"/>
                </a:cxn>
                <a:cxn ang="0">
                  <a:pos x="2353" y="1452"/>
                </a:cxn>
                <a:cxn ang="0">
                  <a:pos x="2326" y="1239"/>
                </a:cxn>
                <a:cxn ang="0">
                  <a:pos x="2373" y="1032"/>
                </a:cxn>
                <a:cxn ang="0">
                  <a:pos x="2484" y="859"/>
                </a:cxn>
                <a:cxn ang="0">
                  <a:pos x="2646" y="733"/>
                </a:cxn>
                <a:cxn ang="0">
                  <a:pos x="2843" y="665"/>
                </a:cxn>
                <a:cxn ang="0">
                  <a:pos x="14482" y="476"/>
                </a:cxn>
                <a:cxn ang="0">
                  <a:pos x="14578" y="503"/>
                </a:cxn>
                <a:cxn ang="0">
                  <a:pos x="14659" y="560"/>
                </a:cxn>
                <a:cxn ang="0">
                  <a:pos x="14716" y="640"/>
                </a:cxn>
                <a:cxn ang="0">
                  <a:pos x="14743" y="737"/>
                </a:cxn>
                <a:cxn ang="0">
                  <a:pos x="14739" y="1758"/>
                </a:cxn>
                <a:cxn ang="0">
                  <a:pos x="14702" y="1850"/>
                </a:cxn>
                <a:cxn ang="0">
                  <a:pos x="14638" y="1925"/>
                </a:cxn>
                <a:cxn ang="0">
                  <a:pos x="14553" y="1974"/>
                </a:cxn>
                <a:cxn ang="0">
                  <a:pos x="14452" y="1991"/>
                </a:cxn>
                <a:cxn ang="0">
                  <a:pos x="7495" y="1979"/>
                </a:cxn>
                <a:cxn ang="0">
                  <a:pos x="7407" y="1933"/>
                </a:cxn>
                <a:cxn ang="0">
                  <a:pos x="7339" y="1862"/>
                </a:cxn>
                <a:cxn ang="0">
                  <a:pos x="7298" y="1772"/>
                </a:cxn>
                <a:cxn ang="0">
                  <a:pos x="7289" y="752"/>
                </a:cxn>
                <a:cxn ang="0">
                  <a:pos x="7312" y="653"/>
                </a:cxn>
                <a:cxn ang="0">
                  <a:pos x="7365" y="571"/>
                </a:cxn>
                <a:cxn ang="0">
                  <a:pos x="7443" y="509"/>
                </a:cxn>
                <a:cxn ang="0">
                  <a:pos x="7537" y="477"/>
                </a:cxn>
              </a:cxnLst>
              <a:rect l="0" t="0" r="r" b="b"/>
              <a:pathLst>
                <a:path w="16275" h="2453">
                  <a:moveTo>
                    <a:pt x="473" y="0"/>
                  </a:moveTo>
                  <a:lnTo>
                    <a:pt x="15802" y="0"/>
                  </a:lnTo>
                  <a:lnTo>
                    <a:pt x="15826" y="1"/>
                  </a:lnTo>
                  <a:lnTo>
                    <a:pt x="15850" y="2"/>
                  </a:lnTo>
                  <a:lnTo>
                    <a:pt x="15874" y="5"/>
                  </a:lnTo>
                  <a:lnTo>
                    <a:pt x="15897" y="10"/>
                  </a:lnTo>
                  <a:lnTo>
                    <a:pt x="15920" y="15"/>
                  </a:lnTo>
                  <a:lnTo>
                    <a:pt x="15942" y="21"/>
                  </a:lnTo>
                  <a:lnTo>
                    <a:pt x="15964" y="29"/>
                  </a:lnTo>
                  <a:lnTo>
                    <a:pt x="15986" y="38"/>
                  </a:lnTo>
                  <a:lnTo>
                    <a:pt x="16006" y="47"/>
                  </a:lnTo>
                  <a:lnTo>
                    <a:pt x="16027" y="57"/>
                  </a:lnTo>
                  <a:lnTo>
                    <a:pt x="16047" y="69"/>
                  </a:lnTo>
                  <a:lnTo>
                    <a:pt x="16066" y="82"/>
                  </a:lnTo>
                  <a:lnTo>
                    <a:pt x="16085" y="95"/>
                  </a:lnTo>
                  <a:lnTo>
                    <a:pt x="16102" y="109"/>
                  </a:lnTo>
                  <a:lnTo>
                    <a:pt x="16119" y="123"/>
                  </a:lnTo>
                  <a:lnTo>
                    <a:pt x="16136" y="140"/>
                  </a:lnTo>
                  <a:lnTo>
                    <a:pt x="16152" y="156"/>
                  </a:lnTo>
                  <a:lnTo>
                    <a:pt x="16166" y="173"/>
                  </a:lnTo>
                  <a:lnTo>
                    <a:pt x="16180" y="191"/>
                  </a:lnTo>
                  <a:lnTo>
                    <a:pt x="16194" y="210"/>
                  </a:lnTo>
                  <a:lnTo>
                    <a:pt x="16206" y="228"/>
                  </a:lnTo>
                  <a:lnTo>
                    <a:pt x="16218" y="249"/>
                  </a:lnTo>
                  <a:lnTo>
                    <a:pt x="16228" y="269"/>
                  </a:lnTo>
                  <a:lnTo>
                    <a:pt x="16237" y="289"/>
                  </a:lnTo>
                  <a:lnTo>
                    <a:pt x="16247" y="312"/>
                  </a:lnTo>
                  <a:lnTo>
                    <a:pt x="16254" y="333"/>
                  </a:lnTo>
                  <a:lnTo>
                    <a:pt x="16260" y="356"/>
                  </a:lnTo>
                  <a:lnTo>
                    <a:pt x="16265" y="379"/>
                  </a:lnTo>
                  <a:lnTo>
                    <a:pt x="16270" y="401"/>
                  </a:lnTo>
                  <a:lnTo>
                    <a:pt x="16273" y="426"/>
                  </a:lnTo>
                  <a:lnTo>
                    <a:pt x="16274" y="449"/>
                  </a:lnTo>
                  <a:lnTo>
                    <a:pt x="16275" y="474"/>
                  </a:lnTo>
                  <a:lnTo>
                    <a:pt x="16275" y="1979"/>
                  </a:lnTo>
                  <a:lnTo>
                    <a:pt x="16274" y="2003"/>
                  </a:lnTo>
                  <a:lnTo>
                    <a:pt x="16273" y="2027"/>
                  </a:lnTo>
                  <a:lnTo>
                    <a:pt x="16270" y="2051"/>
                  </a:lnTo>
                  <a:lnTo>
                    <a:pt x="16265" y="2073"/>
                  </a:lnTo>
                  <a:lnTo>
                    <a:pt x="16260" y="2097"/>
                  </a:lnTo>
                  <a:lnTo>
                    <a:pt x="16254" y="2119"/>
                  </a:lnTo>
                  <a:lnTo>
                    <a:pt x="16247" y="2142"/>
                  </a:lnTo>
                  <a:lnTo>
                    <a:pt x="16237" y="2163"/>
                  </a:lnTo>
                  <a:lnTo>
                    <a:pt x="16228" y="2184"/>
                  </a:lnTo>
                  <a:lnTo>
                    <a:pt x="16218" y="2204"/>
                  </a:lnTo>
                  <a:lnTo>
                    <a:pt x="16206" y="2224"/>
                  </a:lnTo>
                  <a:lnTo>
                    <a:pt x="16194" y="2244"/>
                  </a:lnTo>
                  <a:lnTo>
                    <a:pt x="16180" y="2262"/>
                  </a:lnTo>
                  <a:lnTo>
                    <a:pt x="16166" y="2279"/>
                  </a:lnTo>
                  <a:lnTo>
                    <a:pt x="16152" y="2297"/>
                  </a:lnTo>
                  <a:lnTo>
                    <a:pt x="16136" y="2313"/>
                  </a:lnTo>
                  <a:lnTo>
                    <a:pt x="16119" y="2329"/>
                  </a:lnTo>
                  <a:lnTo>
                    <a:pt x="16102" y="2344"/>
                  </a:lnTo>
                  <a:lnTo>
                    <a:pt x="16085" y="2358"/>
                  </a:lnTo>
                  <a:lnTo>
                    <a:pt x="16066" y="2371"/>
                  </a:lnTo>
                  <a:lnTo>
                    <a:pt x="16047" y="2384"/>
                  </a:lnTo>
                  <a:lnTo>
                    <a:pt x="16027" y="2395"/>
                  </a:lnTo>
                  <a:lnTo>
                    <a:pt x="16006" y="2406"/>
                  </a:lnTo>
                  <a:lnTo>
                    <a:pt x="15986" y="2415"/>
                  </a:lnTo>
                  <a:lnTo>
                    <a:pt x="15964" y="2424"/>
                  </a:lnTo>
                  <a:lnTo>
                    <a:pt x="15942" y="2431"/>
                  </a:lnTo>
                  <a:lnTo>
                    <a:pt x="15920" y="2437"/>
                  </a:lnTo>
                  <a:lnTo>
                    <a:pt x="15897" y="2443"/>
                  </a:lnTo>
                  <a:lnTo>
                    <a:pt x="15874" y="2447"/>
                  </a:lnTo>
                  <a:lnTo>
                    <a:pt x="15850" y="2450"/>
                  </a:lnTo>
                  <a:lnTo>
                    <a:pt x="15826" y="2451"/>
                  </a:lnTo>
                  <a:lnTo>
                    <a:pt x="15802" y="2453"/>
                  </a:lnTo>
                  <a:lnTo>
                    <a:pt x="473" y="2453"/>
                  </a:lnTo>
                  <a:lnTo>
                    <a:pt x="449" y="2451"/>
                  </a:lnTo>
                  <a:lnTo>
                    <a:pt x="425" y="2450"/>
                  </a:lnTo>
                  <a:lnTo>
                    <a:pt x="401" y="2447"/>
                  </a:lnTo>
                  <a:lnTo>
                    <a:pt x="378" y="2443"/>
                  </a:lnTo>
                  <a:lnTo>
                    <a:pt x="355" y="2437"/>
                  </a:lnTo>
                  <a:lnTo>
                    <a:pt x="333" y="2431"/>
                  </a:lnTo>
                  <a:lnTo>
                    <a:pt x="310" y="2424"/>
                  </a:lnTo>
                  <a:lnTo>
                    <a:pt x="289" y="2415"/>
                  </a:lnTo>
                  <a:lnTo>
                    <a:pt x="269" y="2406"/>
                  </a:lnTo>
                  <a:lnTo>
                    <a:pt x="248" y="2395"/>
                  </a:lnTo>
                  <a:lnTo>
                    <a:pt x="228" y="2384"/>
                  </a:lnTo>
                  <a:lnTo>
                    <a:pt x="209" y="2371"/>
                  </a:lnTo>
                  <a:lnTo>
                    <a:pt x="190" y="2358"/>
                  </a:lnTo>
                  <a:lnTo>
                    <a:pt x="173" y="2344"/>
                  </a:lnTo>
                  <a:lnTo>
                    <a:pt x="156" y="2329"/>
                  </a:lnTo>
                  <a:lnTo>
                    <a:pt x="139" y="2313"/>
                  </a:lnTo>
                  <a:lnTo>
                    <a:pt x="123" y="2297"/>
                  </a:lnTo>
                  <a:lnTo>
                    <a:pt x="108" y="2279"/>
                  </a:lnTo>
                  <a:lnTo>
                    <a:pt x="95" y="2262"/>
                  </a:lnTo>
                  <a:lnTo>
                    <a:pt x="81" y="2244"/>
                  </a:lnTo>
                  <a:lnTo>
                    <a:pt x="68" y="2224"/>
                  </a:lnTo>
                  <a:lnTo>
                    <a:pt x="57" y="2204"/>
                  </a:lnTo>
                  <a:lnTo>
                    <a:pt x="47" y="2184"/>
                  </a:lnTo>
                  <a:lnTo>
                    <a:pt x="38" y="2163"/>
                  </a:lnTo>
                  <a:lnTo>
                    <a:pt x="28" y="2142"/>
                  </a:lnTo>
                  <a:lnTo>
                    <a:pt x="21" y="2119"/>
                  </a:lnTo>
                  <a:lnTo>
                    <a:pt x="15" y="2097"/>
                  </a:lnTo>
                  <a:lnTo>
                    <a:pt x="9" y="2073"/>
                  </a:lnTo>
                  <a:lnTo>
                    <a:pt x="5" y="2051"/>
                  </a:lnTo>
                  <a:lnTo>
                    <a:pt x="2" y="2027"/>
                  </a:lnTo>
                  <a:lnTo>
                    <a:pt x="1" y="2003"/>
                  </a:lnTo>
                  <a:lnTo>
                    <a:pt x="0" y="1979"/>
                  </a:lnTo>
                  <a:lnTo>
                    <a:pt x="0" y="474"/>
                  </a:lnTo>
                  <a:lnTo>
                    <a:pt x="1" y="449"/>
                  </a:lnTo>
                  <a:lnTo>
                    <a:pt x="2" y="426"/>
                  </a:lnTo>
                  <a:lnTo>
                    <a:pt x="5" y="401"/>
                  </a:lnTo>
                  <a:lnTo>
                    <a:pt x="9" y="379"/>
                  </a:lnTo>
                  <a:lnTo>
                    <a:pt x="15" y="356"/>
                  </a:lnTo>
                  <a:lnTo>
                    <a:pt x="21" y="333"/>
                  </a:lnTo>
                  <a:lnTo>
                    <a:pt x="28" y="312"/>
                  </a:lnTo>
                  <a:lnTo>
                    <a:pt x="38" y="289"/>
                  </a:lnTo>
                  <a:lnTo>
                    <a:pt x="47" y="269"/>
                  </a:lnTo>
                  <a:lnTo>
                    <a:pt x="57" y="249"/>
                  </a:lnTo>
                  <a:lnTo>
                    <a:pt x="68" y="228"/>
                  </a:lnTo>
                  <a:lnTo>
                    <a:pt x="81" y="210"/>
                  </a:lnTo>
                  <a:lnTo>
                    <a:pt x="95" y="191"/>
                  </a:lnTo>
                  <a:lnTo>
                    <a:pt x="108" y="173"/>
                  </a:lnTo>
                  <a:lnTo>
                    <a:pt x="123" y="156"/>
                  </a:lnTo>
                  <a:lnTo>
                    <a:pt x="139" y="140"/>
                  </a:lnTo>
                  <a:lnTo>
                    <a:pt x="156" y="123"/>
                  </a:lnTo>
                  <a:lnTo>
                    <a:pt x="173" y="109"/>
                  </a:lnTo>
                  <a:lnTo>
                    <a:pt x="190" y="95"/>
                  </a:lnTo>
                  <a:lnTo>
                    <a:pt x="209" y="82"/>
                  </a:lnTo>
                  <a:lnTo>
                    <a:pt x="228" y="69"/>
                  </a:lnTo>
                  <a:lnTo>
                    <a:pt x="248" y="57"/>
                  </a:lnTo>
                  <a:lnTo>
                    <a:pt x="269" y="47"/>
                  </a:lnTo>
                  <a:lnTo>
                    <a:pt x="289" y="38"/>
                  </a:lnTo>
                  <a:lnTo>
                    <a:pt x="310" y="29"/>
                  </a:lnTo>
                  <a:lnTo>
                    <a:pt x="333" y="21"/>
                  </a:lnTo>
                  <a:lnTo>
                    <a:pt x="355" y="15"/>
                  </a:lnTo>
                  <a:lnTo>
                    <a:pt x="378" y="10"/>
                  </a:lnTo>
                  <a:lnTo>
                    <a:pt x="401" y="5"/>
                  </a:lnTo>
                  <a:lnTo>
                    <a:pt x="425" y="2"/>
                  </a:lnTo>
                  <a:lnTo>
                    <a:pt x="449" y="1"/>
                  </a:lnTo>
                  <a:lnTo>
                    <a:pt x="473" y="0"/>
                  </a:lnTo>
                  <a:close/>
                  <a:moveTo>
                    <a:pt x="2937" y="658"/>
                  </a:moveTo>
                  <a:lnTo>
                    <a:pt x="2967" y="659"/>
                  </a:lnTo>
                  <a:lnTo>
                    <a:pt x="2999" y="661"/>
                  </a:lnTo>
                  <a:lnTo>
                    <a:pt x="3029" y="665"/>
                  </a:lnTo>
                  <a:lnTo>
                    <a:pt x="3059" y="670"/>
                  </a:lnTo>
                  <a:lnTo>
                    <a:pt x="3088" y="678"/>
                  </a:lnTo>
                  <a:lnTo>
                    <a:pt x="3118" y="686"/>
                  </a:lnTo>
                  <a:lnTo>
                    <a:pt x="3146" y="696"/>
                  </a:lnTo>
                  <a:lnTo>
                    <a:pt x="3174" y="706"/>
                  </a:lnTo>
                  <a:lnTo>
                    <a:pt x="3200" y="719"/>
                  </a:lnTo>
                  <a:lnTo>
                    <a:pt x="3227" y="733"/>
                  </a:lnTo>
                  <a:lnTo>
                    <a:pt x="3252" y="747"/>
                  </a:lnTo>
                  <a:lnTo>
                    <a:pt x="3277" y="763"/>
                  </a:lnTo>
                  <a:lnTo>
                    <a:pt x="3301" y="780"/>
                  </a:lnTo>
                  <a:lnTo>
                    <a:pt x="3324" y="799"/>
                  </a:lnTo>
                  <a:lnTo>
                    <a:pt x="3347" y="817"/>
                  </a:lnTo>
                  <a:lnTo>
                    <a:pt x="3368" y="838"/>
                  </a:lnTo>
                  <a:lnTo>
                    <a:pt x="3388" y="859"/>
                  </a:lnTo>
                  <a:lnTo>
                    <a:pt x="3408" y="881"/>
                  </a:lnTo>
                  <a:lnTo>
                    <a:pt x="3425" y="905"/>
                  </a:lnTo>
                  <a:lnTo>
                    <a:pt x="3442" y="928"/>
                  </a:lnTo>
                  <a:lnTo>
                    <a:pt x="3458" y="954"/>
                  </a:lnTo>
                  <a:lnTo>
                    <a:pt x="3473" y="979"/>
                  </a:lnTo>
                  <a:lnTo>
                    <a:pt x="3487" y="1006"/>
                  </a:lnTo>
                  <a:lnTo>
                    <a:pt x="3499" y="1032"/>
                  </a:lnTo>
                  <a:lnTo>
                    <a:pt x="3509" y="1061"/>
                  </a:lnTo>
                  <a:lnTo>
                    <a:pt x="3519" y="1089"/>
                  </a:lnTo>
                  <a:lnTo>
                    <a:pt x="3528" y="1118"/>
                  </a:lnTo>
                  <a:lnTo>
                    <a:pt x="3535" y="1147"/>
                  </a:lnTo>
                  <a:lnTo>
                    <a:pt x="3540" y="1178"/>
                  </a:lnTo>
                  <a:lnTo>
                    <a:pt x="3544" y="1208"/>
                  </a:lnTo>
                  <a:lnTo>
                    <a:pt x="3546" y="1239"/>
                  </a:lnTo>
                  <a:lnTo>
                    <a:pt x="3547" y="1271"/>
                  </a:lnTo>
                  <a:lnTo>
                    <a:pt x="3546" y="1302"/>
                  </a:lnTo>
                  <a:lnTo>
                    <a:pt x="3544" y="1333"/>
                  </a:lnTo>
                  <a:lnTo>
                    <a:pt x="3540" y="1363"/>
                  </a:lnTo>
                  <a:lnTo>
                    <a:pt x="3535" y="1394"/>
                  </a:lnTo>
                  <a:lnTo>
                    <a:pt x="3528" y="1423"/>
                  </a:lnTo>
                  <a:lnTo>
                    <a:pt x="3519" y="1452"/>
                  </a:lnTo>
                  <a:lnTo>
                    <a:pt x="3509" y="1480"/>
                  </a:lnTo>
                  <a:lnTo>
                    <a:pt x="3499" y="1508"/>
                  </a:lnTo>
                  <a:lnTo>
                    <a:pt x="3487" y="1535"/>
                  </a:lnTo>
                  <a:lnTo>
                    <a:pt x="3473" y="1562"/>
                  </a:lnTo>
                  <a:lnTo>
                    <a:pt x="3458" y="1587"/>
                  </a:lnTo>
                  <a:lnTo>
                    <a:pt x="3442" y="1612"/>
                  </a:lnTo>
                  <a:lnTo>
                    <a:pt x="3425" y="1636"/>
                  </a:lnTo>
                  <a:lnTo>
                    <a:pt x="3408" y="1659"/>
                  </a:lnTo>
                  <a:lnTo>
                    <a:pt x="3388" y="1681"/>
                  </a:lnTo>
                  <a:lnTo>
                    <a:pt x="3368" y="1703"/>
                  </a:lnTo>
                  <a:lnTo>
                    <a:pt x="3347" y="1723"/>
                  </a:lnTo>
                  <a:lnTo>
                    <a:pt x="3324" y="1742"/>
                  </a:lnTo>
                  <a:lnTo>
                    <a:pt x="3301" y="1761"/>
                  </a:lnTo>
                  <a:lnTo>
                    <a:pt x="3277" y="1778"/>
                  </a:lnTo>
                  <a:lnTo>
                    <a:pt x="3252" y="1793"/>
                  </a:lnTo>
                  <a:lnTo>
                    <a:pt x="3227" y="1809"/>
                  </a:lnTo>
                  <a:lnTo>
                    <a:pt x="3200" y="1822"/>
                  </a:lnTo>
                  <a:lnTo>
                    <a:pt x="3174" y="1834"/>
                  </a:lnTo>
                  <a:lnTo>
                    <a:pt x="3146" y="1845"/>
                  </a:lnTo>
                  <a:lnTo>
                    <a:pt x="3118" y="1854"/>
                  </a:lnTo>
                  <a:lnTo>
                    <a:pt x="3088" y="1863"/>
                  </a:lnTo>
                  <a:lnTo>
                    <a:pt x="3059" y="1870"/>
                  </a:lnTo>
                  <a:lnTo>
                    <a:pt x="3029" y="1875"/>
                  </a:lnTo>
                  <a:lnTo>
                    <a:pt x="2999" y="1879"/>
                  </a:lnTo>
                  <a:lnTo>
                    <a:pt x="2967" y="1882"/>
                  </a:lnTo>
                  <a:lnTo>
                    <a:pt x="2937" y="1882"/>
                  </a:lnTo>
                  <a:lnTo>
                    <a:pt x="2905" y="1882"/>
                  </a:lnTo>
                  <a:lnTo>
                    <a:pt x="2874" y="1879"/>
                  </a:lnTo>
                  <a:lnTo>
                    <a:pt x="2843" y="1875"/>
                  </a:lnTo>
                  <a:lnTo>
                    <a:pt x="2814" y="1870"/>
                  </a:lnTo>
                  <a:lnTo>
                    <a:pt x="2784" y="1863"/>
                  </a:lnTo>
                  <a:lnTo>
                    <a:pt x="2755" y="1854"/>
                  </a:lnTo>
                  <a:lnTo>
                    <a:pt x="2726" y="1845"/>
                  </a:lnTo>
                  <a:lnTo>
                    <a:pt x="2699" y="1834"/>
                  </a:lnTo>
                  <a:lnTo>
                    <a:pt x="2671" y="1822"/>
                  </a:lnTo>
                  <a:lnTo>
                    <a:pt x="2646" y="1809"/>
                  </a:lnTo>
                  <a:lnTo>
                    <a:pt x="2619" y="1793"/>
                  </a:lnTo>
                  <a:lnTo>
                    <a:pt x="2595" y="1778"/>
                  </a:lnTo>
                  <a:lnTo>
                    <a:pt x="2570" y="1761"/>
                  </a:lnTo>
                  <a:lnTo>
                    <a:pt x="2548" y="1742"/>
                  </a:lnTo>
                  <a:lnTo>
                    <a:pt x="2526" y="1723"/>
                  </a:lnTo>
                  <a:lnTo>
                    <a:pt x="2504" y="1703"/>
                  </a:lnTo>
                  <a:lnTo>
                    <a:pt x="2484" y="1681"/>
                  </a:lnTo>
                  <a:lnTo>
                    <a:pt x="2465" y="1659"/>
                  </a:lnTo>
                  <a:lnTo>
                    <a:pt x="2446" y="1636"/>
                  </a:lnTo>
                  <a:lnTo>
                    <a:pt x="2430" y="1612"/>
                  </a:lnTo>
                  <a:lnTo>
                    <a:pt x="2414" y="1587"/>
                  </a:lnTo>
                  <a:lnTo>
                    <a:pt x="2399" y="1562"/>
                  </a:lnTo>
                  <a:lnTo>
                    <a:pt x="2385" y="1535"/>
                  </a:lnTo>
                  <a:lnTo>
                    <a:pt x="2373" y="1508"/>
                  </a:lnTo>
                  <a:lnTo>
                    <a:pt x="2362" y="1480"/>
                  </a:lnTo>
                  <a:lnTo>
                    <a:pt x="2353" y="1452"/>
                  </a:lnTo>
                  <a:lnTo>
                    <a:pt x="2345" y="1423"/>
                  </a:lnTo>
                  <a:lnTo>
                    <a:pt x="2337" y="1394"/>
                  </a:lnTo>
                  <a:lnTo>
                    <a:pt x="2332" y="1363"/>
                  </a:lnTo>
                  <a:lnTo>
                    <a:pt x="2328" y="1333"/>
                  </a:lnTo>
                  <a:lnTo>
                    <a:pt x="2326" y="1302"/>
                  </a:lnTo>
                  <a:lnTo>
                    <a:pt x="2325" y="1271"/>
                  </a:lnTo>
                  <a:lnTo>
                    <a:pt x="2326" y="1239"/>
                  </a:lnTo>
                  <a:lnTo>
                    <a:pt x="2328" y="1208"/>
                  </a:lnTo>
                  <a:lnTo>
                    <a:pt x="2332" y="1178"/>
                  </a:lnTo>
                  <a:lnTo>
                    <a:pt x="2337" y="1147"/>
                  </a:lnTo>
                  <a:lnTo>
                    <a:pt x="2345" y="1118"/>
                  </a:lnTo>
                  <a:lnTo>
                    <a:pt x="2353" y="1089"/>
                  </a:lnTo>
                  <a:lnTo>
                    <a:pt x="2362" y="1061"/>
                  </a:lnTo>
                  <a:lnTo>
                    <a:pt x="2373" y="1032"/>
                  </a:lnTo>
                  <a:lnTo>
                    <a:pt x="2385" y="1006"/>
                  </a:lnTo>
                  <a:lnTo>
                    <a:pt x="2399" y="979"/>
                  </a:lnTo>
                  <a:lnTo>
                    <a:pt x="2414" y="954"/>
                  </a:lnTo>
                  <a:lnTo>
                    <a:pt x="2430" y="928"/>
                  </a:lnTo>
                  <a:lnTo>
                    <a:pt x="2446" y="905"/>
                  </a:lnTo>
                  <a:lnTo>
                    <a:pt x="2465" y="881"/>
                  </a:lnTo>
                  <a:lnTo>
                    <a:pt x="2484" y="859"/>
                  </a:lnTo>
                  <a:lnTo>
                    <a:pt x="2504" y="838"/>
                  </a:lnTo>
                  <a:lnTo>
                    <a:pt x="2526" y="817"/>
                  </a:lnTo>
                  <a:lnTo>
                    <a:pt x="2548" y="799"/>
                  </a:lnTo>
                  <a:lnTo>
                    <a:pt x="2570" y="780"/>
                  </a:lnTo>
                  <a:lnTo>
                    <a:pt x="2595" y="763"/>
                  </a:lnTo>
                  <a:lnTo>
                    <a:pt x="2619" y="747"/>
                  </a:lnTo>
                  <a:lnTo>
                    <a:pt x="2646" y="733"/>
                  </a:lnTo>
                  <a:lnTo>
                    <a:pt x="2671" y="719"/>
                  </a:lnTo>
                  <a:lnTo>
                    <a:pt x="2699" y="706"/>
                  </a:lnTo>
                  <a:lnTo>
                    <a:pt x="2726" y="696"/>
                  </a:lnTo>
                  <a:lnTo>
                    <a:pt x="2755" y="686"/>
                  </a:lnTo>
                  <a:lnTo>
                    <a:pt x="2784" y="678"/>
                  </a:lnTo>
                  <a:lnTo>
                    <a:pt x="2814" y="670"/>
                  </a:lnTo>
                  <a:lnTo>
                    <a:pt x="2843" y="665"/>
                  </a:lnTo>
                  <a:lnTo>
                    <a:pt x="2874" y="661"/>
                  </a:lnTo>
                  <a:lnTo>
                    <a:pt x="2905" y="659"/>
                  </a:lnTo>
                  <a:lnTo>
                    <a:pt x="2937" y="658"/>
                  </a:lnTo>
                  <a:close/>
                  <a:moveTo>
                    <a:pt x="7582" y="474"/>
                  </a:moveTo>
                  <a:lnTo>
                    <a:pt x="14452" y="474"/>
                  </a:lnTo>
                  <a:lnTo>
                    <a:pt x="14467" y="474"/>
                  </a:lnTo>
                  <a:lnTo>
                    <a:pt x="14482" y="476"/>
                  </a:lnTo>
                  <a:lnTo>
                    <a:pt x="14497" y="477"/>
                  </a:lnTo>
                  <a:lnTo>
                    <a:pt x="14511" y="480"/>
                  </a:lnTo>
                  <a:lnTo>
                    <a:pt x="14525" y="483"/>
                  </a:lnTo>
                  <a:lnTo>
                    <a:pt x="14539" y="487"/>
                  </a:lnTo>
                  <a:lnTo>
                    <a:pt x="14553" y="492"/>
                  </a:lnTo>
                  <a:lnTo>
                    <a:pt x="14566" y="497"/>
                  </a:lnTo>
                  <a:lnTo>
                    <a:pt x="14578" y="503"/>
                  </a:lnTo>
                  <a:lnTo>
                    <a:pt x="14592" y="509"/>
                  </a:lnTo>
                  <a:lnTo>
                    <a:pt x="14604" y="517"/>
                  </a:lnTo>
                  <a:lnTo>
                    <a:pt x="14616" y="524"/>
                  </a:lnTo>
                  <a:lnTo>
                    <a:pt x="14627" y="532"/>
                  </a:lnTo>
                  <a:lnTo>
                    <a:pt x="14638" y="541"/>
                  </a:lnTo>
                  <a:lnTo>
                    <a:pt x="14649" y="550"/>
                  </a:lnTo>
                  <a:lnTo>
                    <a:pt x="14659" y="560"/>
                  </a:lnTo>
                  <a:lnTo>
                    <a:pt x="14669" y="571"/>
                  </a:lnTo>
                  <a:lnTo>
                    <a:pt x="14678" y="581"/>
                  </a:lnTo>
                  <a:lnTo>
                    <a:pt x="14686" y="592"/>
                  </a:lnTo>
                  <a:lnTo>
                    <a:pt x="14694" y="603"/>
                  </a:lnTo>
                  <a:lnTo>
                    <a:pt x="14702" y="615"/>
                  </a:lnTo>
                  <a:lnTo>
                    <a:pt x="14710" y="628"/>
                  </a:lnTo>
                  <a:lnTo>
                    <a:pt x="14716" y="640"/>
                  </a:lnTo>
                  <a:lnTo>
                    <a:pt x="14722" y="653"/>
                  </a:lnTo>
                  <a:lnTo>
                    <a:pt x="14727" y="666"/>
                  </a:lnTo>
                  <a:lnTo>
                    <a:pt x="14732" y="680"/>
                  </a:lnTo>
                  <a:lnTo>
                    <a:pt x="14736" y="694"/>
                  </a:lnTo>
                  <a:lnTo>
                    <a:pt x="14739" y="708"/>
                  </a:lnTo>
                  <a:lnTo>
                    <a:pt x="14741" y="722"/>
                  </a:lnTo>
                  <a:lnTo>
                    <a:pt x="14743" y="737"/>
                  </a:lnTo>
                  <a:lnTo>
                    <a:pt x="14744" y="752"/>
                  </a:lnTo>
                  <a:lnTo>
                    <a:pt x="14745" y="767"/>
                  </a:lnTo>
                  <a:lnTo>
                    <a:pt x="14745" y="1699"/>
                  </a:lnTo>
                  <a:lnTo>
                    <a:pt x="14744" y="1714"/>
                  </a:lnTo>
                  <a:lnTo>
                    <a:pt x="14743" y="1728"/>
                  </a:lnTo>
                  <a:lnTo>
                    <a:pt x="14741" y="1742"/>
                  </a:lnTo>
                  <a:lnTo>
                    <a:pt x="14739" y="1758"/>
                  </a:lnTo>
                  <a:lnTo>
                    <a:pt x="14736" y="1771"/>
                  </a:lnTo>
                  <a:lnTo>
                    <a:pt x="14732" y="1785"/>
                  </a:lnTo>
                  <a:lnTo>
                    <a:pt x="14727" y="1798"/>
                  </a:lnTo>
                  <a:lnTo>
                    <a:pt x="14722" y="1812"/>
                  </a:lnTo>
                  <a:lnTo>
                    <a:pt x="14716" y="1825"/>
                  </a:lnTo>
                  <a:lnTo>
                    <a:pt x="14710" y="1838"/>
                  </a:lnTo>
                  <a:lnTo>
                    <a:pt x="14702" y="1850"/>
                  </a:lnTo>
                  <a:lnTo>
                    <a:pt x="14694" y="1862"/>
                  </a:lnTo>
                  <a:lnTo>
                    <a:pt x="14686" y="1874"/>
                  </a:lnTo>
                  <a:lnTo>
                    <a:pt x="14678" y="1885"/>
                  </a:lnTo>
                  <a:lnTo>
                    <a:pt x="14669" y="1895"/>
                  </a:lnTo>
                  <a:lnTo>
                    <a:pt x="14659" y="1905"/>
                  </a:lnTo>
                  <a:lnTo>
                    <a:pt x="14649" y="1916"/>
                  </a:lnTo>
                  <a:lnTo>
                    <a:pt x="14638" y="1925"/>
                  </a:lnTo>
                  <a:lnTo>
                    <a:pt x="14627" y="1933"/>
                  </a:lnTo>
                  <a:lnTo>
                    <a:pt x="14616" y="1941"/>
                  </a:lnTo>
                  <a:lnTo>
                    <a:pt x="14604" y="1949"/>
                  </a:lnTo>
                  <a:lnTo>
                    <a:pt x="14592" y="1956"/>
                  </a:lnTo>
                  <a:lnTo>
                    <a:pt x="14578" y="1962"/>
                  </a:lnTo>
                  <a:lnTo>
                    <a:pt x="14566" y="1969"/>
                  </a:lnTo>
                  <a:lnTo>
                    <a:pt x="14553" y="1974"/>
                  </a:lnTo>
                  <a:lnTo>
                    <a:pt x="14539" y="1979"/>
                  </a:lnTo>
                  <a:lnTo>
                    <a:pt x="14525" y="1982"/>
                  </a:lnTo>
                  <a:lnTo>
                    <a:pt x="14511" y="1986"/>
                  </a:lnTo>
                  <a:lnTo>
                    <a:pt x="14497" y="1988"/>
                  </a:lnTo>
                  <a:lnTo>
                    <a:pt x="14482" y="1990"/>
                  </a:lnTo>
                  <a:lnTo>
                    <a:pt x="14467" y="1991"/>
                  </a:lnTo>
                  <a:lnTo>
                    <a:pt x="14452" y="1991"/>
                  </a:lnTo>
                  <a:lnTo>
                    <a:pt x="7582" y="1991"/>
                  </a:lnTo>
                  <a:lnTo>
                    <a:pt x="7567" y="1991"/>
                  </a:lnTo>
                  <a:lnTo>
                    <a:pt x="7552" y="1990"/>
                  </a:lnTo>
                  <a:lnTo>
                    <a:pt x="7537" y="1988"/>
                  </a:lnTo>
                  <a:lnTo>
                    <a:pt x="7523" y="1986"/>
                  </a:lnTo>
                  <a:lnTo>
                    <a:pt x="7509" y="1982"/>
                  </a:lnTo>
                  <a:lnTo>
                    <a:pt x="7495" y="1979"/>
                  </a:lnTo>
                  <a:lnTo>
                    <a:pt x="7481" y="1974"/>
                  </a:lnTo>
                  <a:lnTo>
                    <a:pt x="7468" y="1969"/>
                  </a:lnTo>
                  <a:lnTo>
                    <a:pt x="7455" y="1962"/>
                  </a:lnTo>
                  <a:lnTo>
                    <a:pt x="7443" y="1956"/>
                  </a:lnTo>
                  <a:lnTo>
                    <a:pt x="7431" y="1949"/>
                  </a:lnTo>
                  <a:lnTo>
                    <a:pt x="7418" y="1941"/>
                  </a:lnTo>
                  <a:lnTo>
                    <a:pt x="7407" y="1933"/>
                  </a:lnTo>
                  <a:lnTo>
                    <a:pt x="7396" y="1925"/>
                  </a:lnTo>
                  <a:lnTo>
                    <a:pt x="7385" y="1916"/>
                  </a:lnTo>
                  <a:lnTo>
                    <a:pt x="7375" y="1905"/>
                  </a:lnTo>
                  <a:lnTo>
                    <a:pt x="7365" y="1895"/>
                  </a:lnTo>
                  <a:lnTo>
                    <a:pt x="7356" y="1885"/>
                  </a:lnTo>
                  <a:lnTo>
                    <a:pt x="7347" y="1874"/>
                  </a:lnTo>
                  <a:lnTo>
                    <a:pt x="7339" y="1862"/>
                  </a:lnTo>
                  <a:lnTo>
                    <a:pt x="7332" y="1850"/>
                  </a:lnTo>
                  <a:lnTo>
                    <a:pt x="7325" y="1838"/>
                  </a:lnTo>
                  <a:lnTo>
                    <a:pt x="7318" y="1825"/>
                  </a:lnTo>
                  <a:lnTo>
                    <a:pt x="7312" y="1812"/>
                  </a:lnTo>
                  <a:lnTo>
                    <a:pt x="7306" y="1798"/>
                  </a:lnTo>
                  <a:lnTo>
                    <a:pt x="7302" y="1785"/>
                  </a:lnTo>
                  <a:lnTo>
                    <a:pt x="7298" y="1772"/>
                  </a:lnTo>
                  <a:lnTo>
                    <a:pt x="7295" y="1758"/>
                  </a:lnTo>
                  <a:lnTo>
                    <a:pt x="7292" y="1742"/>
                  </a:lnTo>
                  <a:lnTo>
                    <a:pt x="7290" y="1728"/>
                  </a:lnTo>
                  <a:lnTo>
                    <a:pt x="7289" y="1714"/>
                  </a:lnTo>
                  <a:lnTo>
                    <a:pt x="7289" y="1699"/>
                  </a:lnTo>
                  <a:lnTo>
                    <a:pt x="7289" y="767"/>
                  </a:lnTo>
                  <a:lnTo>
                    <a:pt x="7289" y="752"/>
                  </a:lnTo>
                  <a:lnTo>
                    <a:pt x="7290" y="737"/>
                  </a:lnTo>
                  <a:lnTo>
                    <a:pt x="7292" y="722"/>
                  </a:lnTo>
                  <a:lnTo>
                    <a:pt x="7295" y="708"/>
                  </a:lnTo>
                  <a:lnTo>
                    <a:pt x="7298" y="694"/>
                  </a:lnTo>
                  <a:lnTo>
                    <a:pt x="7302" y="680"/>
                  </a:lnTo>
                  <a:lnTo>
                    <a:pt x="7306" y="666"/>
                  </a:lnTo>
                  <a:lnTo>
                    <a:pt x="7312" y="653"/>
                  </a:lnTo>
                  <a:lnTo>
                    <a:pt x="7318" y="640"/>
                  </a:lnTo>
                  <a:lnTo>
                    <a:pt x="7325" y="628"/>
                  </a:lnTo>
                  <a:lnTo>
                    <a:pt x="7332" y="615"/>
                  </a:lnTo>
                  <a:lnTo>
                    <a:pt x="7339" y="603"/>
                  </a:lnTo>
                  <a:lnTo>
                    <a:pt x="7347" y="592"/>
                  </a:lnTo>
                  <a:lnTo>
                    <a:pt x="7356" y="581"/>
                  </a:lnTo>
                  <a:lnTo>
                    <a:pt x="7365" y="571"/>
                  </a:lnTo>
                  <a:lnTo>
                    <a:pt x="7375" y="560"/>
                  </a:lnTo>
                  <a:lnTo>
                    <a:pt x="7385" y="550"/>
                  </a:lnTo>
                  <a:lnTo>
                    <a:pt x="7396" y="541"/>
                  </a:lnTo>
                  <a:lnTo>
                    <a:pt x="7407" y="532"/>
                  </a:lnTo>
                  <a:lnTo>
                    <a:pt x="7418" y="524"/>
                  </a:lnTo>
                  <a:lnTo>
                    <a:pt x="7431" y="517"/>
                  </a:lnTo>
                  <a:lnTo>
                    <a:pt x="7443" y="509"/>
                  </a:lnTo>
                  <a:lnTo>
                    <a:pt x="7455" y="503"/>
                  </a:lnTo>
                  <a:lnTo>
                    <a:pt x="7468" y="497"/>
                  </a:lnTo>
                  <a:lnTo>
                    <a:pt x="7481" y="492"/>
                  </a:lnTo>
                  <a:lnTo>
                    <a:pt x="7495" y="487"/>
                  </a:lnTo>
                  <a:lnTo>
                    <a:pt x="7509" y="483"/>
                  </a:lnTo>
                  <a:lnTo>
                    <a:pt x="7523" y="480"/>
                  </a:lnTo>
                  <a:lnTo>
                    <a:pt x="7537" y="477"/>
                  </a:lnTo>
                  <a:lnTo>
                    <a:pt x="7552" y="476"/>
                  </a:lnTo>
                  <a:lnTo>
                    <a:pt x="7567" y="474"/>
                  </a:lnTo>
                  <a:lnTo>
                    <a:pt x="7582" y="47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31" name="Freeform 15">
              <a:extLst>
                <a:ext uri="{FF2B5EF4-FFF2-40B4-BE49-F238E27FC236}">
                  <a16:creationId xmlns:a16="http://schemas.microsoft.com/office/drawing/2014/main" xmlns="" id="{22FBB207-7387-4C21-BF05-3F83D562111E}"/>
                </a:ext>
              </a:extLst>
            </p:cNvPr>
            <p:cNvSpPr>
              <a:spLocks noEditPoints="1"/>
            </p:cNvSpPr>
            <p:nvPr/>
          </p:nvSpPr>
          <p:spPr bwMode="gray">
            <a:xfrm>
              <a:off x="6368691" y="6142033"/>
              <a:ext cx="467629" cy="65698"/>
            </a:xfrm>
            <a:custGeom>
              <a:avLst/>
              <a:gdLst/>
              <a:ahLst/>
              <a:cxnLst>
                <a:cxn ang="0">
                  <a:pos x="15920" y="2437"/>
                </a:cxn>
                <a:cxn ang="0">
                  <a:pos x="16066" y="2370"/>
                </a:cxn>
                <a:cxn ang="0">
                  <a:pos x="16180" y="2261"/>
                </a:cxn>
                <a:cxn ang="0">
                  <a:pos x="16254" y="2119"/>
                </a:cxn>
                <a:cxn ang="0">
                  <a:pos x="16275" y="473"/>
                </a:cxn>
                <a:cxn ang="0">
                  <a:pos x="16247" y="311"/>
                </a:cxn>
                <a:cxn ang="0">
                  <a:pos x="16166" y="173"/>
                </a:cxn>
                <a:cxn ang="0">
                  <a:pos x="16047" y="69"/>
                </a:cxn>
                <a:cxn ang="0">
                  <a:pos x="15897" y="10"/>
                </a:cxn>
                <a:cxn ang="0">
                  <a:pos x="425" y="2"/>
                </a:cxn>
                <a:cxn ang="0">
                  <a:pos x="269" y="46"/>
                </a:cxn>
                <a:cxn ang="0">
                  <a:pos x="139" y="139"/>
                </a:cxn>
                <a:cxn ang="0">
                  <a:pos x="47" y="268"/>
                </a:cxn>
                <a:cxn ang="0">
                  <a:pos x="2" y="425"/>
                </a:cxn>
                <a:cxn ang="0">
                  <a:pos x="9" y="2073"/>
                </a:cxn>
                <a:cxn ang="0">
                  <a:pos x="68" y="2224"/>
                </a:cxn>
                <a:cxn ang="0">
                  <a:pos x="173" y="2344"/>
                </a:cxn>
                <a:cxn ang="0">
                  <a:pos x="310" y="2423"/>
                </a:cxn>
                <a:cxn ang="0">
                  <a:pos x="473" y="2452"/>
                </a:cxn>
                <a:cxn ang="0">
                  <a:pos x="14525" y="1969"/>
                </a:cxn>
                <a:cxn ang="0">
                  <a:pos x="14616" y="1928"/>
                </a:cxn>
                <a:cxn ang="0">
                  <a:pos x="14686" y="1860"/>
                </a:cxn>
                <a:cxn ang="0">
                  <a:pos x="14732" y="1772"/>
                </a:cxn>
                <a:cxn ang="0">
                  <a:pos x="14745" y="753"/>
                </a:cxn>
                <a:cxn ang="0">
                  <a:pos x="14727" y="654"/>
                </a:cxn>
                <a:cxn ang="0">
                  <a:pos x="14678" y="568"/>
                </a:cxn>
                <a:cxn ang="0">
                  <a:pos x="14604" y="503"/>
                </a:cxn>
                <a:cxn ang="0">
                  <a:pos x="14511" y="466"/>
                </a:cxn>
                <a:cxn ang="0">
                  <a:pos x="7552" y="462"/>
                </a:cxn>
                <a:cxn ang="0">
                  <a:pos x="7455" y="490"/>
                </a:cxn>
                <a:cxn ang="0">
                  <a:pos x="7375" y="547"/>
                </a:cxn>
                <a:cxn ang="0">
                  <a:pos x="7318" y="627"/>
                </a:cxn>
                <a:cxn ang="0">
                  <a:pos x="7290" y="724"/>
                </a:cxn>
                <a:cxn ang="0">
                  <a:pos x="7295" y="1744"/>
                </a:cxn>
                <a:cxn ang="0">
                  <a:pos x="7332" y="1837"/>
                </a:cxn>
                <a:cxn ang="0">
                  <a:pos x="7396" y="1911"/>
                </a:cxn>
                <a:cxn ang="0">
                  <a:pos x="7481" y="1961"/>
                </a:cxn>
                <a:cxn ang="0">
                  <a:pos x="7582" y="1978"/>
                </a:cxn>
                <a:cxn ang="0">
                  <a:pos x="3118" y="1766"/>
                </a:cxn>
                <a:cxn ang="0">
                  <a:pos x="3301" y="1672"/>
                </a:cxn>
                <a:cxn ang="0">
                  <a:pos x="3442" y="1524"/>
                </a:cxn>
                <a:cxn ang="0">
                  <a:pos x="3528" y="1334"/>
                </a:cxn>
                <a:cxn ang="0">
                  <a:pos x="3544" y="1119"/>
                </a:cxn>
                <a:cxn ang="0">
                  <a:pos x="3487" y="917"/>
                </a:cxn>
                <a:cxn ang="0">
                  <a:pos x="3368" y="749"/>
                </a:cxn>
                <a:cxn ang="0">
                  <a:pos x="3200" y="630"/>
                </a:cxn>
                <a:cxn ang="0">
                  <a:pos x="2999" y="573"/>
                </a:cxn>
                <a:cxn ang="0">
                  <a:pos x="2784" y="589"/>
                </a:cxn>
                <a:cxn ang="0">
                  <a:pos x="2595" y="675"/>
                </a:cxn>
                <a:cxn ang="0">
                  <a:pos x="2446" y="816"/>
                </a:cxn>
                <a:cxn ang="0">
                  <a:pos x="2353" y="1000"/>
                </a:cxn>
                <a:cxn ang="0">
                  <a:pos x="2326" y="1213"/>
                </a:cxn>
                <a:cxn ang="0">
                  <a:pos x="2373" y="1420"/>
                </a:cxn>
                <a:cxn ang="0">
                  <a:pos x="2484" y="1593"/>
                </a:cxn>
                <a:cxn ang="0">
                  <a:pos x="2646" y="1719"/>
                </a:cxn>
                <a:cxn ang="0">
                  <a:pos x="2843" y="1787"/>
                </a:cxn>
              </a:cxnLst>
              <a:rect l="0" t="0" r="r" b="b"/>
              <a:pathLst>
                <a:path w="16275" h="2452">
                  <a:moveTo>
                    <a:pt x="473" y="2452"/>
                  </a:moveTo>
                  <a:lnTo>
                    <a:pt x="15802" y="2452"/>
                  </a:lnTo>
                  <a:lnTo>
                    <a:pt x="15826" y="2451"/>
                  </a:lnTo>
                  <a:lnTo>
                    <a:pt x="15850" y="2450"/>
                  </a:lnTo>
                  <a:lnTo>
                    <a:pt x="15874" y="2447"/>
                  </a:lnTo>
                  <a:lnTo>
                    <a:pt x="15897" y="2443"/>
                  </a:lnTo>
                  <a:lnTo>
                    <a:pt x="15920" y="2437"/>
                  </a:lnTo>
                  <a:lnTo>
                    <a:pt x="15942" y="2431"/>
                  </a:lnTo>
                  <a:lnTo>
                    <a:pt x="15964" y="2423"/>
                  </a:lnTo>
                  <a:lnTo>
                    <a:pt x="15986" y="2414"/>
                  </a:lnTo>
                  <a:lnTo>
                    <a:pt x="16006" y="2405"/>
                  </a:lnTo>
                  <a:lnTo>
                    <a:pt x="16027" y="2395"/>
                  </a:lnTo>
                  <a:lnTo>
                    <a:pt x="16047" y="2384"/>
                  </a:lnTo>
                  <a:lnTo>
                    <a:pt x="16066" y="2370"/>
                  </a:lnTo>
                  <a:lnTo>
                    <a:pt x="16085" y="2357"/>
                  </a:lnTo>
                  <a:lnTo>
                    <a:pt x="16102" y="2344"/>
                  </a:lnTo>
                  <a:lnTo>
                    <a:pt x="16119" y="2329"/>
                  </a:lnTo>
                  <a:lnTo>
                    <a:pt x="16136" y="2312"/>
                  </a:lnTo>
                  <a:lnTo>
                    <a:pt x="16152" y="2296"/>
                  </a:lnTo>
                  <a:lnTo>
                    <a:pt x="16166" y="2279"/>
                  </a:lnTo>
                  <a:lnTo>
                    <a:pt x="16180" y="2261"/>
                  </a:lnTo>
                  <a:lnTo>
                    <a:pt x="16194" y="2243"/>
                  </a:lnTo>
                  <a:lnTo>
                    <a:pt x="16206" y="2224"/>
                  </a:lnTo>
                  <a:lnTo>
                    <a:pt x="16218" y="2203"/>
                  </a:lnTo>
                  <a:lnTo>
                    <a:pt x="16228" y="2183"/>
                  </a:lnTo>
                  <a:lnTo>
                    <a:pt x="16237" y="2163"/>
                  </a:lnTo>
                  <a:lnTo>
                    <a:pt x="16247" y="2141"/>
                  </a:lnTo>
                  <a:lnTo>
                    <a:pt x="16254" y="2119"/>
                  </a:lnTo>
                  <a:lnTo>
                    <a:pt x="16260" y="2096"/>
                  </a:lnTo>
                  <a:lnTo>
                    <a:pt x="16265" y="2073"/>
                  </a:lnTo>
                  <a:lnTo>
                    <a:pt x="16270" y="2051"/>
                  </a:lnTo>
                  <a:lnTo>
                    <a:pt x="16273" y="2026"/>
                  </a:lnTo>
                  <a:lnTo>
                    <a:pt x="16274" y="2003"/>
                  </a:lnTo>
                  <a:lnTo>
                    <a:pt x="16275" y="1978"/>
                  </a:lnTo>
                  <a:lnTo>
                    <a:pt x="16275" y="473"/>
                  </a:lnTo>
                  <a:lnTo>
                    <a:pt x="16274" y="449"/>
                  </a:lnTo>
                  <a:lnTo>
                    <a:pt x="16273" y="425"/>
                  </a:lnTo>
                  <a:lnTo>
                    <a:pt x="16270" y="401"/>
                  </a:lnTo>
                  <a:lnTo>
                    <a:pt x="16265" y="379"/>
                  </a:lnTo>
                  <a:lnTo>
                    <a:pt x="16260" y="355"/>
                  </a:lnTo>
                  <a:lnTo>
                    <a:pt x="16254" y="333"/>
                  </a:lnTo>
                  <a:lnTo>
                    <a:pt x="16247" y="311"/>
                  </a:lnTo>
                  <a:lnTo>
                    <a:pt x="16237" y="289"/>
                  </a:lnTo>
                  <a:lnTo>
                    <a:pt x="16228" y="268"/>
                  </a:lnTo>
                  <a:lnTo>
                    <a:pt x="16218" y="248"/>
                  </a:lnTo>
                  <a:lnTo>
                    <a:pt x="16206" y="228"/>
                  </a:lnTo>
                  <a:lnTo>
                    <a:pt x="16194" y="209"/>
                  </a:lnTo>
                  <a:lnTo>
                    <a:pt x="16180" y="190"/>
                  </a:lnTo>
                  <a:lnTo>
                    <a:pt x="16166" y="173"/>
                  </a:lnTo>
                  <a:lnTo>
                    <a:pt x="16152" y="155"/>
                  </a:lnTo>
                  <a:lnTo>
                    <a:pt x="16136" y="139"/>
                  </a:lnTo>
                  <a:lnTo>
                    <a:pt x="16119" y="123"/>
                  </a:lnTo>
                  <a:lnTo>
                    <a:pt x="16102" y="109"/>
                  </a:lnTo>
                  <a:lnTo>
                    <a:pt x="16085" y="94"/>
                  </a:lnTo>
                  <a:lnTo>
                    <a:pt x="16066" y="81"/>
                  </a:lnTo>
                  <a:lnTo>
                    <a:pt x="16047" y="69"/>
                  </a:lnTo>
                  <a:lnTo>
                    <a:pt x="16027" y="57"/>
                  </a:lnTo>
                  <a:lnTo>
                    <a:pt x="16006" y="46"/>
                  </a:lnTo>
                  <a:lnTo>
                    <a:pt x="15986" y="37"/>
                  </a:lnTo>
                  <a:lnTo>
                    <a:pt x="15964" y="28"/>
                  </a:lnTo>
                  <a:lnTo>
                    <a:pt x="15942" y="21"/>
                  </a:lnTo>
                  <a:lnTo>
                    <a:pt x="15920" y="15"/>
                  </a:lnTo>
                  <a:lnTo>
                    <a:pt x="15897" y="10"/>
                  </a:lnTo>
                  <a:lnTo>
                    <a:pt x="15874" y="5"/>
                  </a:lnTo>
                  <a:lnTo>
                    <a:pt x="15850" y="2"/>
                  </a:lnTo>
                  <a:lnTo>
                    <a:pt x="15826" y="1"/>
                  </a:lnTo>
                  <a:lnTo>
                    <a:pt x="15802" y="0"/>
                  </a:lnTo>
                  <a:lnTo>
                    <a:pt x="473" y="0"/>
                  </a:lnTo>
                  <a:lnTo>
                    <a:pt x="449" y="1"/>
                  </a:lnTo>
                  <a:lnTo>
                    <a:pt x="425" y="2"/>
                  </a:lnTo>
                  <a:lnTo>
                    <a:pt x="401" y="5"/>
                  </a:lnTo>
                  <a:lnTo>
                    <a:pt x="378" y="10"/>
                  </a:lnTo>
                  <a:lnTo>
                    <a:pt x="355" y="15"/>
                  </a:lnTo>
                  <a:lnTo>
                    <a:pt x="333" y="21"/>
                  </a:lnTo>
                  <a:lnTo>
                    <a:pt x="310" y="28"/>
                  </a:lnTo>
                  <a:lnTo>
                    <a:pt x="289" y="37"/>
                  </a:lnTo>
                  <a:lnTo>
                    <a:pt x="269" y="46"/>
                  </a:lnTo>
                  <a:lnTo>
                    <a:pt x="248" y="57"/>
                  </a:lnTo>
                  <a:lnTo>
                    <a:pt x="228" y="69"/>
                  </a:lnTo>
                  <a:lnTo>
                    <a:pt x="209" y="81"/>
                  </a:lnTo>
                  <a:lnTo>
                    <a:pt x="190" y="94"/>
                  </a:lnTo>
                  <a:lnTo>
                    <a:pt x="173" y="109"/>
                  </a:lnTo>
                  <a:lnTo>
                    <a:pt x="156" y="123"/>
                  </a:lnTo>
                  <a:lnTo>
                    <a:pt x="139" y="139"/>
                  </a:lnTo>
                  <a:lnTo>
                    <a:pt x="123" y="155"/>
                  </a:lnTo>
                  <a:lnTo>
                    <a:pt x="108" y="173"/>
                  </a:lnTo>
                  <a:lnTo>
                    <a:pt x="95" y="190"/>
                  </a:lnTo>
                  <a:lnTo>
                    <a:pt x="81" y="209"/>
                  </a:lnTo>
                  <a:lnTo>
                    <a:pt x="68" y="228"/>
                  </a:lnTo>
                  <a:lnTo>
                    <a:pt x="57" y="248"/>
                  </a:lnTo>
                  <a:lnTo>
                    <a:pt x="47" y="268"/>
                  </a:lnTo>
                  <a:lnTo>
                    <a:pt x="38" y="289"/>
                  </a:lnTo>
                  <a:lnTo>
                    <a:pt x="28" y="311"/>
                  </a:lnTo>
                  <a:lnTo>
                    <a:pt x="21" y="333"/>
                  </a:lnTo>
                  <a:lnTo>
                    <a:pt x="15" y="355"/>
                  </a:lnTo>
                  <a:lnTo>
                    <a:pt x="9" y="379"/>
                  </a:lnTo>
                  <a:lnTo>
                    <a:pt x="5" y="401"/>
                  </a:lnTo>
                  <a:lnTo>
                    <a:pt x="2" y="425"/>
                  </a:lnTo>
                  <a:lnTo>
                    <a:pt x="1" y="449"/>
                  </a:lnTo>
                  <a:lnTo>
                    <a:pt x="0" y="473"/>
                  </a:lnTo>
                  <a:lnTo>
                    <a:pt x="0" y="1978"/>
                  </a:lnTo>
                  <a:lnTo>
                    <a:pt x="1" y="2003"/>
                  </a:lnTo>
                  <a:lnTo>
                    <a:pt x="2" y="2026"/>
                  </a:lnTo>
                  <a:lnTo>
                    <a:pt x="5" y="2051"/>
                  </a:lnTo>
                  <a:lnTo>
                    <a:pt x="9" y="2073"/>
                  </a:lnTo>
                  <a:lnTo>
                    <a:pt x="15" y="2096"/>
                  </a:lnTo>
                  <a:lnTo>
                    <a:pt x="21" y="2119"/>
                  </a:lnTo>
                  <a:lnTo>
                    <a:pt x="28" y="2141"/>
                  </a:lnTo>
                  <a:lnTo>
                    <a:pt x="38" y="2163"/>
                  </a:lnTo>
                  <a:lnTo>
                    <a:pt x="47" y="2183"/>
                  </a:lnTo>
                  <a:lnTo>
                    <a:pt x="57" y="2203"/>
                  </a:lnTo>
                  <a:lnTo>
                    <a:pt x="68" y="2224"/>
                  </a:lnTo>
                  <a:lnTo>
                    <a:pt x="81" y="2243"/>
                  </a:lnTo>
                  <a:lnTo>
                    <a:pt x="95" y="2261"/>
                  </a:lnTo>
                  <a:lnTo>
                    <a:pt x="108" y="2279"/>
                  </a:lnTo>
                  <a:lnTo>
                    <a:pt x="123" y="2296"/>
                  </a:lnTo>
                  <a:lnTo>
                    <a:pt x="139" y="2312"/>
                  </a:lnTo>
                  <a:lnTo>
                    <a:pt x="156" y="2329"/>
                  </a:lnTo>
                  <a:lnTo>
                    <a:pt x="173" y="2344"/>
                  </a:lnTo>
                  <a:lnTo>
                    <a:pt x="190" y="2357"/>
                  </a:lnTo>
                  <a:lnTo>
                    <a:pt x="209" y="2370"/>
                  </a:lnTo>
                  <a:lnTo>
                    <a:pt x="228" y="2384"/>
                  </a:lnTo>
                  <a:lnTo>
                    <a:pt x="248" y="2395"/>
                  </a:lnTo>
                  <a:lnTo>
                    <a:pt x="269" y="2405"/>
                  </a:lnTo>
                  <a:lnTo>
                    <a:pt x="289" y="2414"/>
                  </a:lnTo>
                  <a:lnTo>
                    <a:pt x="310" y="2423"/>
                  </a:lnTo>
                  <a:lnTo>
                    <a:pt x="333" y="2431"/>
                  </a:lnTo>
                  <a:lnTo>
                    <a:pt x="355" y="2437"/>
                  </a:lnTo>
                  <a:lnTo>
                    <a:pt x="378" y="2443"/>
                  </a:lnTo>
                  <a:lnTo>
                    <a:pt x="401" y="2447"/>
                  </a:lnTo>
                  <a:lnTo>
                    <a:pt x="425" y="2450"/>
                  </a:lnTo>
                  <a:lnTo>
                    <a:pt x="449" y="2451"/>
                  </a:lnTo>
                  <a:lnTo>
                    <a:pt x="473" y="2452"/>
                  </a:lnTo>
                  <a:close/>
                  <a:moveTo>
                    <a:pt x="7582" y="1978"/>
                  </a:moveTo>
                  <a:lnTo>
                    <a:pt x="14452" y="1978"/>
                  </a:lnTo>
                  <a:lnTo>
                    <a:pt x="14467" y="1978"/>
                  </a:lnTo>
                  <a:lnTo>
                    <a:pt x="14482" y="1977"/>
                  </a:lnTo>
                  <a:lnTo>
                    <a:pt x="14497" y="1975"/>
                  </a:lnTo>
                  <a:lnTo>
                    <a:pt x="14511" y="1972"/>
                  </a:lnTo>
                  <a:lnTo>
                    <a:pt x="14525" y="1969"/>
                  </a:lnTo>
                  <a:lnTo>
                    <a:pt x="14539" y="1965"/>
                  </a:lnTo>
                  <a:lnTo>
                    <a:pt x="14553" y="1961"/>
                  </a:lnTo>
                  <a:lnTo>
                    <a:pt x="14566" y="1955"/>
                  </a:lnTo>
                  <a:lnTo>
                    <a:pt x="14578" y="1950"/>
                  </a:lnTo>
                  <a:lnTo>
                    <a:pt x="14592" y="1943"/>
                  </a:lnTo>
                  <a:lnTo>
                    <a:pt x="14604" y="1935"/>
                  </a:lnTo>
                  <a:lnTo>
                    <a:pt x="14616" y="1928"/>
                  </a:lnTo>
                  <a:lnTo>
                    <a:pt x="14627" y="1920"/>
                  </a:lnTo>
                  <a:lnTo>
                    <a:pt x="14638" y="1911"/>
                  </a:lnTo>
                  <a:lnTo>
                    <a:pt x="14649" y="1902"/>
                  </a:lnTo>
                  <a:lnTo>
                    <a:pt x="14659" y="1893"/>
                  </a:lnTo>
                  <a:lnTo>
                    <a:pt x="14669" y="1882"/>
                  </a:lnTo>
                  <a:lnTo>
                    <a:pt x="14678" y="1871"/>
                  </a:lnTo>
                  <a:lnTo>
                    <a:pt x="14686" y="1860"/>
                  </a:lnTo>
                  <a:lnTo>
                    <a:pt x="14694" y="1849"/>
                  </a:lnTo>
                  <a:lnTo>
                    <a:pt x="14702" y="1837"/>
                  </a:lnTo>
                  <a:lnTo>
                    <a:pt x="14710" y="1824"/>
                  </a:lnTo>
                  <a:lnTo>
                    <a:pt x="14716" y="1812"/>
                  </a:lnTo>
                  <a:lnTo>
                    <a:pt x="14722" y="1799"/>
                  </a:lnTo>
                  <a:lnTo>
                    <a:pt x="14727" y="1786"/>
                  </a:lnTo>
                  <a:lnTo>
                    <a:pt x="14732" y="1772"/>
                  </a:lnTo>
                  <a:lnTo>
                    <a:pt x="14736" y="1758"/>
                  </a:lnTo>
                  <a:lnTo>
                    <a:pt x="14739" y="1744"/>
                  </a:lnTo>
                  <a:lnTo>
                    <a:pt x="14741" y="1730"/>
                  </a:lnTo>
                  <a:lnTo>
                    <a:pt x="14743" y="1715"/>
                  </a:lnTo>
                  <a:lnTo>
                    <a:pt x="14744" y="1700"/>
                  </a:lnTo>
                  <a:lnTo>
                    <a:pt x="14745" y="1685"/>
                  </a:lnTo>
                  <a:lnTo>
                    <a:pt x="14745" y="753"/>
                  </a:lnTo>
                  <a:lnTo>
                    <a:pt x="14744" y="739"/>
                  </a:lnTo>
                  <a:lnTo>
                    <a:pt x="14743" y="724"/>
                  </a:lnTo>
                  <a:lnTo>
                    <a:pt x="14741" y="710"/>
                  </a:lnTo>
                  <a:lnTo>
                    <a:pt x="14739" y="695"/>
                  </a:lnTo>
                  <a:lnTo>
                    <a:pt x="14736" y="681"/>
                  </a:lnTo>
                  <a:lnTo>
                    <a:pt x="14732" y="667"/>
                  </a:lnTo>
                  <a:lnTo>
                    <a:pt x="14727" y="654"/>
                  </a:lnTo>
                  <a:lnTo>
                    <a:pt x="14722" y="640"/>
                  </a:lnTo>
                  <a:lnTo>
                    <a:pt x="14716" y="627"/>
                  </a:lnTo>
                  <a:lnTo>
                    <a:pt x="14710" y="614"/>
                  </a:lnTo>
                  <a:lnTo>
                    <a:pt x="14702" y="602"/>
                  </a:lnTo>
                  <a:lnTo>
                    <a:pt x="14694" y="590"/>
                  </a:lnTo>
                  <a:lnTo>
                    <a:pt x="14686" y="579"/>
                  </a:lnTo>
                  <a:lnTo>
                    <a:pt x="14678" y="568"/>
                  </a:lnTo>
                  <a:lnTo>
                    <a:pt x="14669" y="557"/>
                  </a:lnTo>
                  <a:lnTo>
                    <a:pt x="14659" y="547"/>
                  </a:lnTo>
                  <a:lnTo>
                    <a:pt x="14649" y="537"/>
                  </a:lnTo>
                  <a:lnTo>
                    <a:pt x="14638" y="528"/>
                  </a:lnTo>
                  <a:lnTo>
                    <a:pt x="14627" y="519"/>
                  </a:lnTo>
                  <a:lnTo>
                    <a:pt x="14616" y="511"/>
                  </a:lnTo>
                  <a:lnTo>
                    <a:pt x="14604" y="503"/>
                  </a:lnTo>
                  <a:lnTo>
                    <a:pt x="14592" y="496"/>
                  </a:lnTo>
                  <a:lnTo>
                    <a:pt x="14578" y="490"/>
                  </a:lnTo>
                  <a:lnTo>
                    <a:pt x="14566" y="483"/>
                  </a:lnTo>
                  <a:lnTo>
                    <a:pt x="14553" y="478"/>
                  </a:lnTo>
                  <a:lnTo>
                    <a:pt x="14539" y="474"/>
                  </a:lnTo>
                  <a:lnTo>
                    <a:pt x="14525" y="470"/>
                  </a:lnTo>
                  <a:lnTo>
                    <a:pt x="14511" y="466"/>
                  </a:lnTo>
                  <a:lnTo>
                    <a:pt x="14497" y="464"/>
                  </a:lnTo>
                  <a:lnTo>
                    <a:pt x="14482" y="462"/>
                  </a:lnTo>
                  <a:lnTo>
                    <a:pt x="14467" y="461"/>
                  </a:lnTo>
                  <a:lnTo>
                    <a:pt x="14452" y="461"/>
                  </a:lnTo>
                  <a:lnTo>
                    <a:pt x="7582" y="461"/>
                  </a:lnTo>
                  <a:lnTo>
                    <a:pt x="7567" y="461"/>
                  </a:lnTo>
                  <a:lnTo>
                    <a:pt x="7552" y="462"/>
                  </a:lnTo>
                  <a:lnTo>
                    <a:pt x="7537" y="464"/>
                  </a:lnTo>
                  <a:lnTo>
                    <a:pt x="7523" y="466"/>
                  </a:lnTo>
                  <a:lnTo>
                    <a:pt x="7509" y="470"/>
                  </a:lnTo>
                  <a:lnTo>
                    <a:pt x="7495" y="474"/>
                  </a:lnTo>
                  <a:lnTo>
                    <a:pt x="7481" y="478"/>
                  </a:lnTo>
                  <a:lnTo>
                    <a:pt x="7468" y="483"/>
                  </a:lnTo>
                  <a:lnTo>
                    <a:pt x="7455" y="490"/>
                  </a:lnTo>
                  <a:lnTo>
                    <a:pt x="7443" y="496"/>
                  </a:lnTo>
                  <a:lnTo>
                    <a:pt x="7431" y="503"/>
                  </a:lnTo>
                  <a:lnTo>
                    <a:pt x="7418" y="511"/>
                  </a:lnTo>
                  <a:lnTo>
                    <a:pt x="7407" y="519"/>
                  </a:lnTo>
                  <a:lnTo>
                    <a:pt x="7396" y="527"/>
                  </a:lnTo>
                  <a:lnTo>
                    <a:pt x="7385" y="537"/>
                  </a:lnTo>
                  <a:lnTo>
                    <a:pt x="7375" y="547"/>
                  </a:lnTo>
                  <a:lnTo>
                    <a:pt x="7365" y="557"/>
                  </a:lnTo>
                  <a:lnTo>
                    <a:pt x="7356" y="568"/>
                  </a:lnTo>
                  <a:lnTo>
                    <a:pt x="7347" y="579"/>
                  </a:lnTo>
                  <a:lnTo>
                    <a:pt x="7339" y="590"/>
                  </a:lnTo>
                  <a:lnTo>
                    <a:pt x="7332" y="602"/>
                  </a:lnTo>
                  <a:lnTo>
                    <a:pt x="7325" y="614"/>
                  </a:lnTo>
                  <a:lnTo>
                    <a:pt x="7318" y="627"/>
                  </a:lnTo>
                  <a:lnTo>
                    <a:pt x="7312" y="640"/>
                  </a:lnTo>
                  <a:lnTo>
                    <a:pt x="7306" y="654"/>
                  </a:lnTo>
                  <a:lnTo>
                    <a:pt x="7302" y="667"/>
                  </a:lnTo>
                  <a:lnTo>
                    <a:pt x="7298" y="681"/>
                  </a:lnTo>
                  <a:lnTo>
                    <a:pt x="7295" y="695"/>
                  </a:lnTo>
                  <a:lnTo>
                    <a:pt x="7292" y="710"/>
                  </a:lnTo>
                  <a:lnTo>
                    <a:pt x="7290" y="724"/>
                  </a:lnTo>
                  <a:lnTo>
                    <a:pt x="7289" y="739"/>
                  </a:lnTo>
                  <a:lnTo>
                    <a:pt x="7289" y="753"/>
                  </a:lnTo>
                  <a:lnTo>
                    <a:pt x="7289" y="1685"/>
                  </a:lnTo>
                  <a:lnTo>
                    <a:pt x="7289" y="1700"/>
                  </a:lnTo>
                  <a:lnTo>
                    <a:pt x="7290" y="1715"/>
                  </a:lnTo>
                  <a:lnTo>
                    <a:pt x="7292" y="1730"/>
                  </a:lnTo>
                  <a:lnTo>
                    <a:pt x="7295" y="1744"/>
                  </a:lnTo>
                  <a:lnTo>
                    <a:pt x="7298" y="1758"/>
                  </a:lnTo>
                  <a:lnTo>
                    <a:pt x="7302" y="1772"/>
                  </a:lnTo>
                  <a:lnTo>
                    <a:pt x="7306" y="1786"/>
                  </a:lnTo>
                  <a:lnTo>
                    <a:pt x="7312" y="1799"/>
                  </a:lnTo>
                  <a:lnTo>
                    <a:pt x="7318" y="1812"/>
                  </a:lnTo>
                  <a:lnTo>
                    <a:pt x="7325" y="1824"/>
                  </a:lnTo>
                  <a:lnTo>
                    <a:pt x="7332" y="1837"/>
                  </a:lnTo>
                  <a:lnTo>
                    <a:pt x="7339" y="1849"/>
                  </a:lnTo>
                  <a:lnTo>
                    <a:pt x="7347" y="1860"/>
                  </a:lnTo>
                  <a:lnTo>
                    <a:pt x="7356" y="1871"/>
                  </a:lnTo>
                  <a:lnTo>
                    <a:pt x="7365" y="1882"/>
                  </a:lnTo>
                  <a:lnTo>
                    <a:pt x="7375" y="1893"/>
                  </a:lnTo>
                  <a:lnTo>
                    <a:pt x="7385" y="1902"/>
                  </a:lnTo>
                  <a:lnTo>
                    <a:pt x="7396" y="1911"/>
                  </a:lnTo>
                  <a:lnTo>
                    <a:pt x="7407" y="1920"/>
                  </a:lnTo>
                  <a:lnTo>
                    <a:pt x="7418" y="1928"/>
                  </a:lnTo>
                  <a:lnTo>
                    <a:pt x="7431" y="1935"/>
                  </a:lnTo>
                  <a:lnTo>
                    <a:pt x="7443" y="1943"/>
                  </a:lnTo>
                  <a:lnTo>
                    <a:pt x="7455" y="1950"/>
                  </a:lnTo>
                  <a:lnTo>
                    <a:pt x="7468" y="1955"/>
                  </a:lnTo>
                  <a:lnTo>
                    <a:pt x="7481" y="1961"/>
                  </a:lnTo>
                  <a:lnTo>
                    <a:pt x="7495" y="1965"/>
                  </a:lnTo>
                  <a:lnTo>
                    <a:pt x="7509" y="1969"/>
                  </a:lnTo>
                  <a:lnTo>
                    <a:pt x="7523" y="1972"/>
                  </a:lnTo>
                  <a:lnTo>
                    <a:pt x="7537" y="1975"/>
                  </a:lnTo>
                  <a:lnTo>
                    <a:pt x="7552" y="1977"/>
                  </a:lnTo>
                  <a:lnTo>
                    <a:pt x="7567" y="1978"/>
                  </a:lnTo>
                  <a:lnTo>
                    <a:pt x="7582" y="1978"/>
                  </a:lnTo>
                  <a:close/>
                  <a:moveTo>
                    <a:pt x="2937" y="1794"/>
                  </a:moveTo>
                  <a:lnTo>
                    <a:pt x="2967" y="1793"/>
                  </a:lnTo>
                  <a:lnTo>
                    <a:pt x="2999" y="1791"/>
                  </a:lnTo>
                  <a:lnTo>
                    <a:pt x="3029" y="1787"/>
                  </a:lnTo>
                  <a:lnTo>
                    <a:pt x="3059" y="1782"/>
                  </a:lnTo>
                  <a:lnTo>
                    <a:pt x="3088" y="1774"/>
                  </a:lnTo>
                  <a:lnTo>
                    <a:pt x="3118" y="1766"/>
                  </a:lnTo>
                  <a:lnTo>
                    <a:pt x="3146" y="1756"/>
                  </a:lnTo>
                  <a:lnTo>
                    <a:pt x="3174" y="1746"/>
                  </a:lnTo>
                  <a:lnTo>
                    <a:pt x="3200" y="1734"/>
                  </a:lnTo>
                  <a:lnTo>
                    <a:pt x="3227" y="1719"/>
                  </a:lnTo>
                  <a:lnTo>
                    <a:pt x="3252" y="1705"/>
                  </a:lnTo>
                  <a:lnTo>
                    <a:pt x="3277" y="1689"/>
                  </a:lnTo>
                  <a:lnTo>
                    <a:pt x="3301" y="1672"/>
                  </a:lnTo>
                  <a:lnTo>
                    <a:pt x="3324" y="1654"/>
                  </a:lnTo>
                  <a:lnTo>
                    <a:pt x="3347" y="1635"/>
                  </a:lnTo>
                  <a:lnTo>
                    <a:pt x="3368" y="1614"/>
                  </a:lnTo>
                  <a:lnTo>
                    <a:pt x="3388" y="1593"/>
                  </a:lnTo>
                  <a:lnTo>
                    <a:pt x="3408" y="1571"/>
                  </a:lnTo>
                  <a:lnTo>
                    <a:pt x="3425" y="1547"/>
                  </a:lnTo>
                  <a:lnTo>
                    <a:pt x="3442" y="1524"/>
                  </a:lnTo>
                  <a:lnTo>
                    <a:pt x="3458" y="1498"/>
                  </a:lnTo>
                  <a:lnTo>
                    <a:pt x="3473" y="1473"/>
                  </a:lnTo>
                  <a:lnTo>
                    <a:pt x="3487" y="1446"/>
                  </a:lnTo>
                  <a:lnTo>
                    <a:pt x="3499" y="1420"/>
                  </a:lnTo>
                  <a:lnTo>
                    <a:pt x="3509" y="1392"/>
                  </a:lnTo>
                  <a:lnTo>
                    <a:pt x="3519" y="1364"/>
                  </a:lnTo>
                  <a:lnTo>
                    <a:pt x="3528" y="1334"/>
                  </a:lnTo>
                  <a:lnTo>
                    <a:pt x="3535" y="1305"/>
                  </a:lnTo>
                  <a:lnTo>
                    <a:pt x="3540" y="1275"/>
                  </a:lnTo>
                  <a:lnTo>
                    <a:pt x="3544" y="1245"/>
                  </a:lnTo>
                  <a:lnTo>
                    <a:pt x="3546" y="1213"/>
                  </a:lnTo>
                  <a:lnTo>
                    <a:pt x="3547" y="1181"/>
                  </a:lnTo>
                  <a:lnTo>
                    <a:pt x="3546" y="1150"/>
                  </a:lnTo>
                  <a:lnTo>
                    <a:pt x="3544" y="1119"/>
                  </a:lnTo>
                  <a:lnTo>
                    <a:pt x="3540" y="1089"/>
                  </a:lnTo>
                  <a:lnTo>
                    <a:pt x="3535" y="1059"/>
                  </a:lnTo>
                  <a:lnTo>
                    <a:pt x="3528" y="1030"/>
                  </a:lnTo>
                  <a:lnTo>
                    <a:pt x="3519" y="1000"/>
                  </a:lnTo>
                  <a:lnTo>
                    <a:pt x="3509" y="972"/>
                  </a:lnTo>
                  <a:lnTo>
                    <a:pt x="3499" y="944"/>
                  </a:lnTo>
                  <a:lnTo>
                    <a:pt x="3487" y="917"/>
                  </a:lnTo>
                  <a:lnTo>
                    <a:pt x="3473" y="890"/>
                  </a:lnTo>
                  <a:lnTo>
                    <a:pt x="3458" y="865"/>
                  </a:lnTo>
                  <a:lnTo>
                    <a:pt x="3442" y="840"/>
                  </a:lnTo>
                  <a:lnTo>
                    <a:pt x="3425" y="816"/>
                  </a:lnTo>
                  <a:lnTo>
                    <a:pt x="3408" y="793"/>
                  </a:lnTo>
                  <a:lnTo>
                    <a:pt x="3388" y="771"/>
                  </a:lnTo>
                  <a:lnTo>
                    <a:pt x="3368" y="749"/>
                  </a:lnTo>
                  <a:lnTo>
                    <a:pt x="3347" y="729"/>
                  </a:lnTo>
                  <a:lnTo>
                    <a:pt x="3324" y="710"/>
                  </a:lnTo>
                  <a:lnTo>
                    <a:pt x="3301" y="691"/>
                  </a:lnTo>
                  <a:lnTo>
                    <a:pt x="3277" y="675"/>
                  </a:lnTo>
                  <a:lnTo>
                    <a:pt x="3252" y="659"/>
                  </a:lnTo>
                  <a:lnTo>
                    <a:pt x="3227" y="643"/>
                  </a:lnTo>
                  <a:lnTo>
                    <a:pt x="3200" y="630"/>
                  </a:lnTo>
                  <a:lnTo>
                    <a:pt x="3174" y="618"/>
                  </a:lnTo>
                  <a:lnTo>
                    <a:pt x="3146" y="607"/>
                  </a:lnTo>
                  <a:lnTo>
                    <a:pt x="3118" y="598"/>
                  </a:lnTo>
                  <a:lnTo>
                    <a:pt x="3088" y="589"/>
                  </a:lnTo>
                  <a:lnTo>
                    <a:pt x="3059" y="582"/>
                  </a:lnTo>
                  <a:lnTo>
                    <a:pt x="3029" y="577"/>
                  </a:lnTo>
                  <a:lnTo>
                    <a:pt x="2999" y="573"/>
                  </a:lnTo>
                  <a:lnTo>
                    <a:pt x="2967" y="570"/>
                  </a:lnTo>
                  <a:lnTo>
                    <a:pt x="2937" y="570"/>
                  </a:lnTo>
                  <a:lnTo>
                    <a:pt x="2905" y="570"/>
                  </a:lnTo>
                  <a:lnTo>
                    <a:pt x="2874" y="573"/>
                  </a:lnTo>
                  <a:lnTo>
                    <a:pt x="2843" y="577"/>
                  </a:lnTo>
                  <a:lnTo>
                    <a:pt x="2814" y="582"/>
                  </a:lnTo>
                  <a:lnTo>
                    <a:pt x="2784" y="589"/>
                  </a:lnTo>
                  <a:lnTo>
                    <a:pt x="2755" y="598"/>
                  </a:lnTo>
                  <a:lnTo>
                    <a:pt x="2726" y="607"/>
                  </a:lnTo>
                  <a:lnTo>
                    <a:pt x="2699" y="618"/>
                  </a:lnTo>
                  <a:lnTo>
                    <a:pt x="2671" y="630"/>
                  </a:lnTo>
                  <a:lnTo>
                    <a:pt x="2646" y="643"/>
                  </a:lnTo>
                  <a:lnTo>
                    <a:pt x="2619" y="659"/>
                  </a:lnTo>
                  <a:lnTo>
                    <a:pt x="2595" y="675"/>
                  </a:lnTo>
                  <a:lnTo>
                    <a:pt x="2570" y="691"/>
                  </a:lnTo>
                  <a:lnTo>
                    <a:pt x="2548" y="710"/>
                  </a:lnTo>
                  <a:lnTo>
                    <a:pt x="2526" y="729"/>
                  </a:lnTo>
                  <a:lnTo>
                    <a:pt x="2504" y="749"/>
                  </a:lnTo>
                  <a:lnTo>
                    <a:pt x="2484" y="771"/>
                  </a:lnTo>
                  <a:lnTo>
                    <a:pt x="2465" y="793"/>
                  </a:lnTo>
                  <a:lnTo>
                    <a:pt x="2446" y="816"/>
                  </a:lnTo>
                  <a:lnTo>
                    <a:pt x="2430" y="840"/>
                  </a:lnTo>
                  <a:lnTo>
                    <a:pt x="2414" y="865"/>
                  </a:lnTo>
                  <a:lnTo>
                    <a:pt x="2399" y="890"/>
                  </a:lnTo>
                  <a:lnTo>
                    <a:pt x="2385" y="917"/>
                  </a:lnTo>
                  <a:lnTo>
                    <a:pt x="2373" y="944"/>
                  </a:lnTo>
                  <a:lnTo>
                    <a:pt x="2362" y="972"/>
                  </a:lnTo>
                  <a:lnTo>
                    <a:pt x="2353" y="1000"/>
                  </a:lnTo>
                  <a:lnTo>
                    <a:pt x="2345" y="1030"/>
                  </a:lnTo>
                  <a:lnTo>
                    <a:pt x="2337" y="1059"/>
                  </a:lnTo>
                  <a:lnTo>
                    <a:pt x="2332" y="1089"/>
                  </a:lnTo>
                  <a:lnTo>
                    <a:pt x="2328" y="1119"/>
                  </a:lnTo>
                  <a:lnTo>
                    <a:pt x="2326" y="1150"/>
                  </a:lnTo>
                  <a:lnTo>
                    <a:pt x="2325" y="1181"/>
                  </a:lnTo>
                  <a:lnTo>
                    <a:pt x="2326" y="1213"/>
                  </a:lnTo>
                  <a:lnTo>
                    <a:pt x="2328" y="1245"/>
                  </a:lnTo>
                  <a:lnTo>
                    <a:pt x="2332" y="1275"/>
                  </a:lnTo>
                  <a:lnTo>
                    <a:pt x="2337" y="1305"/>
                  </a:lnTo>
                  <a:lnTo>
                    <a:pt x="2345" y="1334"/>
                  </a:lnTo>
                  <a:lnTo>
                    <a:pt x="2353" y="1364"/>
                  </a:lnTo>
                  <a:lnTo>
                    <a:pt x="2362" y="1392"/>
                  </a:lnTo>
                  <a:lnTo>
                    <a:pt x="2373" y="1420"/>
                  </a:lnTo>
                  <a:lnTo>
                    <a:pt x="2385" y="1446"/>
                  </a:lnTo>
                  <a:lnTo>
                    <a:pt x="2399" y="1473"/>
                  </a:lnTo>
                  <a:lnTo>
                    <a:pt x="2414" y="1498"/>
                  </a:lnTo>
                  <a:lnTo>
                    <a:pt x="2430" y="1524"/>
                  </a:lnTo>
                  <a:lnTo>
                    <a:pt x="2446" y="1547"/>
                  </a:lnTo>
                  <a:lnTo>
                    <a:pt x="2465" y="1571"/>
                  </a:lnTo>
                  <a:lnTo>
                    <a:pt x="2484" y="1593"/>
                  </a:lnTo>
                  <a:lnTo>
                    <a:pt x="2504" y="1614"/>
                  </a:lnTo>
                  <a:lnTo>
                    <a:pt x="2526" y="1635"/>
                  </a:lnTo>
                  <a:lnTo>
                    <a:pt x="2548" y="1654"/>
                  </a:lnTo>
                  <a:lnTo>
                    <a:pt x="2570" y="1672"/>
                  </a:lnTo>
                  <a:lnTo>
                    <a:pt x="2595" y="1689"/>
                  </a:lnTo>
                  <a:lnTo>
                    <a:pt x="2619" y="1705"/>
                  </a:lnTo>
                  <a:lnTo>
                    <a:pt x="2646" y="1719"/>
                  </a:lnTo>
                  <a:lnTo>
                    <a:pt x="2671" y="1734"/>
                  </a:lnTo>
                  <a:lnTo>
                    <a:pt x="2699" y="1746"/>
                  </a:lnTo>
                  <a:lnTo>
                    <a:pt x="2726" y="1756"/>
                  </a:lnTo>
                  <a:lnTo>
                    <a:pt x="2755" y="1766"/>
                  </a:lnTo>
                  <a:lnTo>
                    <a:pt x="2784" y="1774"/>
                  </a:lnTo>
                  <a:lnTo>
                    <a:pt x="2814" y="1782"/>
                  </a:lnTo>
                  <a:lnTo>
                    <a:pt x="2843" y="1787"/>
                  </a:lnTo>
                  <a:lnTo>
                    <a:pt x="2874" y="1791"/>
                  </a:lnTo>
                  <a:lnTo>
                    <a:pt x="2905" y="1793"/>
                  </a:lnTo>
                  <a:lnTo>
                    <a:pt x="2937" y="179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grpSp>
          <p:nvGrpSpPr>
            <p:cNvPr id="22" name="组合 188">
              <a:extLst>
                <a:ext uri="{FF2B5EF4-FFF2-40B4-BE49-F238E27FC236}">
                  <a16:creationId xmlns:a16="http://schemas.microsoft.com/office/drawing/2014/main" xmlns="" id="{713E3698-C0A0-4885-9591-54912A370A7F}"/>
                </a:ext>
              </a:extLst>
            </p:cNvPr>
            <p:cNvGrpSpPr/>
            <p:nvPr/>
          </p:nvGrpSpPr>
          <p:grpSpPr bwMode="gray">
            <a:xfrm>
              <a:off x="6707883" y="6031741"/>
              <a:ext cx="53443" cy="9270"/>
              <a:chOff x="10707167" y="1445314"/>
              <a:chExt cx="196850" cy="36513"/>
            </a:xfrm>
            <a:solidFill>
              <a:schemeClr val="bg1"/>
            </a:solidFill>
          </p:grpSpPr>
          <p:sp>
            <p:nvSpPr>
              <p:cNvPr id="24" name="Freeform 10">
                <a:extLst>
                  <a:ext uri="{FF2B5EF4-FFF2-40B4-BE49-F238E27FC236}">
                    <a16:creationId xmlns:a16="http://schemas.microsoft.com/office/drawing/2014/main" xmlns="" id="{6E3CF84D-B971-4AAB-A007-AB65E8FF1607}"/>
                  </a:ext>
                </a:extLst>
              </p:cNvPr>
              <p:cNvSpPr>
                <a:spLocks/>
              </p:cNvSpPr>
              <p:nvPr/>
            </p:nvSpPr>
            <p:spPr bwMode="gray">
              <a:xfrm>
                <a:off x="10707167" y="1445314"/>
                <a:ext cx="36513" cy="36513"/>
              </a:xfrm>
              <a:custGeom>
                <a:avLst/>
                <a:gdLst/>
                <a:ahLst/>
                <a:cxnLst>
                  <a:cxn ang="0">
                    <a:pos x="189" y="343"/>
                  </a:cxn>
                  <a:cxn ang="0">
                    <a:pos x="222" y="335"/>
                  </a:cxn>
                  <a:cxn ang="0">
                    <a:pos x="253" y="322"/>
                  </a:cxn>
                  <a:cxn ang="0">
                    <a:pos x="280" y="304"/>
                  </a:cxn>
                  <a:cxn ang="0">
                    <a:pos x="304" y="280"/>
                  </a:cxn>
                  <a:cxn ang="0">
                    <a:pos x="322" y="253"/>
                  </a:cxn>
                  <a:cxn ang="0">
                    <a:pos x="335" y="222"/>
                  </a:cxn>
                  <a:cxn ang="0">
                    <a:pos x="341" y="190"/>
                  </a:cxn>
                  <a:cxn ang="0">
                    <a:pos x="341" y="154"/>
                  </a:cxn>
                  <a:cxn ang="0">
                    <a:pos x="335" y="122"/>
                  </a:cxn>
                  <a:cxn ang="0">
                    <a:pos x="322" y="90"/>
                  </a:cxn>
                  <a:cxn ang="0">
                    <a:pos x="304" y="63"/>
                  </a:cxn>
                  <a:cxn ang="0">
                    <a:pos x="280" y="40"/>
                  </a:cxn>
                  <a:cxn ang="0">
                    <a:pos x="253" y="22"/>
                  </a:cxn>
                  <a:cxn ang="0">
                    <a:pos x="222" y="8"/>
                  </a:cxn>
                  <a:cxn ang="0">
                    <a:pos x="189" y="1"/>
                  </a:cxn>
                  <a:cxn ang="0">
                    <a:pos x="154" y="1"/>
                  </a:cxn>
                  <a:cxn ang="0">
                    <a:pos x="121" y="8"/>
                  </a:cxn>
                  <a:cxn ang="0">
                    <a:pos x="90" y="22"/>
                  </a:cxn>
                  <a:cxn ang="0">
                    <a:pos x="63" y="40"/>
                  </a:cxn>
                  <a:cxn ang="0">
                    <a:pos x="39" y="63"/>
                  </a:cxn>
                  <a:cxn ang="0">
                    <a:pos x="21" y="90"/>
                  </a:cxn>
                  <a:cxn ang="0">
                    <a:pos x="9" y="122"/>
                  </a:cxn>
                  <a:cxn ang="0">
                    <a:pos x="2" y="154"/>
                  </a:cxn>
                  <a:cxn ang="0">
                    <a:pos x="2" y="190"/>
                  </a:cxn>
                  <a:cxn ang="0">
                    <a:pos x="9" y="222"/>
                  </a:cxn>
                  <a:cxn ang="0">
                    <a:pos x="21" y="253"/>
                  </a:cxn>
                  <a:cxn ang="0">
                    <a:pos x="39" y="280"/>
                  </a:cxn>
                  <a:cxn ang="0">
                    <a:pos x="63" y="304"/>
                  </a:cxn>
                  <a:cxn ang="0">
                    <a:pos x="90" y="322"/>
                  </a:cxn>
                  <a:cxn ang="0">
                    <a:pos x="121" y="335"/>
                  </a:cxn>
                  <a:cxn ang="0">
                    <a:pos x="154" y="343"/>
                  </a:cxn>
                </a:cxnLst>
                <a:rect l="0" t="0" r="r" b="b"/>
                <a:pathLst>
                  <a:path w="342" h="344">
                    <a:moveTo>
                      <a:pt x="171" y="344"/>
                    </a:moveTo>
                    <a:lnTo>
                      <a:pt x="189" y="343"/>
                    </a:lnTo>
                    <a:lnTo>
                      <a:pt x="206" y="340"/>
                    </a:lnTo>
                    <a:lnTo>
                      <a:pt x="222" y="335"/>
                    </a:lnTo>
                    <a:lnTo>
                      <a:pt x="238" y="329"/>
                    </a:lnTo>
                    <a:lnTo>
                      <a:pt x="253" y="322"/>
                    </a:lnTo>
                    <a:lnTo>
                      <a:pt x="267" y="314"/>
                    </a:lnTo>
                    <a:lnTo>
                      <a:pt x="280" y="304"/>
                    </a:lnTo>
                    <a:lnTo>
                      <a:pt x="292" y="293"/>
                    </a:lnTo>
                    <a:lnTo>
                      <a:pt x="304" y="280"/>
                    </a:lnTo>
                    <a:lnTo>
                      <a:pt x="313" y="267"/>
                    </a:lnTo>
                    <a:lnTo>
                      <a:pt x="322" y="253"/>
                    </a:lnTo>
                    <a:lnTo>
                      <a:pt x="329" y="239"/>
                    </a:lnTo>
                    <a:lnTo>
                      <a:pt x="335" y="222"/>
                    </a:lnTo>
                    <a:lnTo>
                      <a:pt x="339" y="206"/>
                    </a:lnTo>
                    <a:lnTo>
                      <a:pt x="341" y="190"/>
                    </a:lnTo>
                    <a:lnTo>
                      <a:pt x="342" y="171"/>
                    </a:lnTo>
                    <a:lnTo>
                      <a:pt x="341" y="154"/>
                    </a:lnTo>
                    <a:lnTo>
                      <a:pt x="339" y="138"/>
                    </a:lnTo>
                    <a:lnTo>
                      <a:pt x="335" y="122"/>
                    </a:lnTo>
                    <a:lnTo>
                      <a:pt x="329" y="105"/>
                    </a:lnTo>
                    <a:lnTo>
                      <a:pt x="322" y="90"/>
                    </a:lnTo>
                    <a:lnTo>
                      <a:pt x="313" y="76"/>
                    </a:lnTo>
                    <a:lnTo>
                      <a:pt x="304" y="63"/>
                    </a:lnTo>
                    <a:lnTo>
                      <a:pt x="292" y="51"/>
                    </a:lnTo>
                    <a:lnTo>
                      <a:pt x="280" y="40"/>
                    </a:lnTo>
                    <a:lnTo>
                      <a:pt x="267" y="30"/>
                    </a:lnTo>
                    <a:lnTo>
                      <a:pt x="253" y="22"/>
                    </a:lnTo>
                    <a:lnTo>
                      <a:pt x="238" y="13"/>
                    </a:lnTo>
                    <a:lnTo>
                      <a:pt x="222" y="8"/>
                    </a:lnTo>
                    <a:lnTo>
                      <a:pt x="206" y="4"/>
                    </a:lnTo>
                    <a:lnTo>
                      <a:pt x="189" y="1"/>
                    </a:lnTo>
                    <a:lnTo>
                      <a:pt x="171" y="0"/>
                    </a:lnTo>
                    <a:lnTo>
                      <a:pt x="154" y="1"/>
                    </a:lnTo>
                    <a:lnTo>
                      <a:pt x="137" y="4"/>
                    </a:lnTo>
                    <a:lnTo>
                      <a:pt x="121" y="8"/>
                    </a:lnTo>
                    <a:lnTo>
                      <a:pt x="105" y="13"/>
                    </a:lnTo>
                    <a:lnTo>
                      <a:pt x="90" y="22"/>
                    </a:lnTo>
                    <a:lnTo>
                      <a:pt x="76" y="30"/>
                    </a:lnTo>
                    <a:lnTo>
                      <a:pt x="63" y="40"/>
                    </a:lnTo>
                    <a:lnTo>
                      <a:pt x="50" y="51"/>
                    </a:lnTo>
                    <a:lnTo>
                      <a:pt x="39" y="63"/>
                    </a:lnTo>
                    <a:lnTo>
                      <a:pt x="30" y="76"/>
                    </a:lnTo>
                    <a:lnTo>
                      <a:pt x="21" y="90"/>
                    </a:lnTo>
                    <a:lnTo>
                      <a:pt x="14" y="105"/>
                    </a:lnTo>
                    <a:lnTo>
                      <a:pt x="9" y="122"/>
                    </a:lnTo>
                    <a:lnTo>
                      <a:pt x="4" y="138"/>
                    </a:lnTo>
                    <a:lnTo>
                      <a:pt x="2" y="154"/>
                    </a:lnTo>
                    <a:lnTo>
                      <a:pt x="0" y="171"/>
                    </a:lnTo>
                    <a:lnTo>
                      <a:pt x="2" y="190"/>
                    </a:lnTo>
                    <a:lnTo>
                      <a:pt x="4" y="206"/>
                    </a:lnTo>
                    <a:lnTo>
                      <a:pt x="9" y="222"/>
                    </a:lnTo>
                    <a:lnTo>
                      <a:pt x="14" y="239"/>
                    </a:lnTo>
                    <a:lnTo>
                      <a:pt x="21" y="253"/>
                    </a:lnTo>
                    <a:lnTo>
                      <a:pt x="30" y="267"/>
                    </a:lnTo>
                    <a:lnTo>
                      <a:pt x="39" y="280"/>
                    </a:lnTo>
                    <a:lnTo>
                      <a:pt x="50" y="293"/>
                    </a:lnTo>
                    <a:lnTo>
                      <a:pt x="63" y="304"/>
                    </a:lnTo>
                    <a:lnTo>
                      <a:pt x="76" y="314"/>
                    </a:lnTo>
                    <a:lnTo>
                      <a:pt x="90" y="322"/>
                    </a:lnTo>
                    <a:lnTo>
                      <a:pt x="105" y="329"/>
                    </a:lnTo>
                    <a:lnTo>
                      <a:pt x="121" y="335"/>
                    </a:lnTo>
                    <a:lnTo>
                      <a:pt x="137" y="340"/>
                    </a:lnTo>
                    <a:lnTo>
                      <a:pt x="154" y="343"/>
                    </a:lnTo>
                    <a:lnTo>
                      <a:pt x="171"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25" name="Freeform 11">
                <a:extLst>
                  <a:ext uri="{FF2B5EF4-FFF2-40B4-BE49-F238E27FC236}">
                    <a16:creationId xmlns:a16="http://schemas.microsoft.com/office/drawing/2014/main" xmlns="" id="{8986392D-C96F-414D-A357-6407C6AF8C84}"/>
                  </a:ext>
                </a:extLst>
              </p:cNvPr>
              <p:cNvSpPr>
                <a:spLocks/>
              </p:cNvSpPr>
              <p:nvPr/>
            </p:nvSpPr>
            <p:spPr bwMode="gray">
              <a:xfrm>
                <a:off x="10761142" y="1445314"/>
                <a:ext cx="36513" cy="36513"/>
              </a:xfrm>
              <a:custGeom>
                <a:avLst/>
                <a:gdLst/>
                <a:ahLst/>
                <a:cxnLst>
                  <a:cxn ang="0">
                    <a:pos x="189" y="343"/>
                  </a:cxn>
                  <a:cxn ang="0">
                    <a:pos x="222" y="335"/>
                  </a:cxn>
                  <a:cxn ang="0">
                    <a:pos x="253" y="322"/>
                  </a:cxn>
                  <a:cxn ang="0">
                    <a:pos x="280" y="304"/>
                  </a:cxn>
                  <a:cxn ang="0">
                    <a:pos x="303" y="280"/>
                  </a:cxn>
                  <a:cxn ang="0">
                    <a:pos x="321" y="253"/>
                  </a:cxn>
                  <a:cxn ang="0">
                    <a:pos x="335" y="222"/>
                  </a:cxn>
                  <a:cxn ang="0">
                    <a:pos x="342" y="190"/>
                  </a:cxn>
                  <a:cxn ang="0">
                    <a:pos x="342" y="154"/>
                  </a:cxn>
                  <a:cxn ang="0">
                    <a:pos x="335" y="122"/>
                  </a:cxn>
                  <a:cxn ang="0">
                    <a:pos x="321"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5" y="340"/>
                    </a:lnTo>
                    <a:lnTo>
                      <a:pt x="222" y="335"/>
                    </a:lnTo>
                    <a:lnTo>
                      <a:pt x="238" y="329"/>
                    </a:lnTo>
                    <a:lnTo>
                      <a:pt x="253" y="322"/>
                    </a:lnTo>
                    <a:lnTo>
                      <a:pt x="267" y="314"/>
                    </a:lnTo>
                    <a:lnTo>
                      <a:pt x="280" y="304"/>
                    </a:lnTo>
                    <a:lnTo>
                      <a:pt x="292" y="293"/>
                    </a:lnTo>
                    <a:lnTo>
                      <a:pt x="303" y="280"/>
                    </a:lnTo>
                    <a:lnTo>
                      <a:pt x="313" y="267"/>
                    </a:lnTo>
                    <a:lnTo>
                      <a:pt x="321" y="253"/>
                    </a:lnTo>
                    <a:lnTo>
                      <a:pt x="330" y="239"/>
                    </a:lnTo>
                    <a:lnTo>
                      <a:pt x="335" y="222"/>
                    </a:lnTo>
                    <a:lnTo>
                      <a:pt x="339" y="206"/>
                    </a:lnTo>
                    <a:lnTo>
                      <a:pt x="342" y="190"/>
                    </a:lnTo>
                    <a:lnTo>
                      <a:pt x="343" y="171"/>
                    </a:lnTo>
                    <a:lnTo>
                      <a:pt x="342" y="154"/>
                    </a:lnTo>
                    <a:lnTo>
                      <a:pt x="339" y="138"/>
                    </a:lnTo>
                    <a:lnTo>
                      <a:pt x="335" y="122"/>
                    </a:lnTo>
                    <a:lnTo>
                      <a:pt x="330" y="105"/>
                    </a:lnTo>
                    <a:lnTo>
                      <a:pt x="321" y="90"/>
                    </a:lnTo>
                    <a:lnTo>
                      <a:pt x="313" y="76"/>
                    </a:lnTo>
                    <a:lnTo>
                      <a:pt x="303" y="63"/>
                    </a:lnTo>
                    <a:lnTo>
                      <a:pt x="292" y="51"/>
                    </a:lnTo>
                    <a:lnTo>
                      <a:pt x="280" y="40"/>
                    </a:lnTo>
                    <a:lnTo>
                      <a:pt x="267" y="30"/>
                    </a:lnTo>
                    <a:lnTo>
                      <a:pt x="253" y="22"/>
                    </a:lnTo>
                    <a:lnTo>
                      <a:pt x="238" y="13"/>
                    </a:lnTo>
                    <a:lnTo>
                      <a:pt x="222" y="8"/>
                    </a:lnTo>
                    <a:lnTo>
                      <a:pt x="205"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26" name="Freeform 12">
                <a:extLst>
                  <a:ext uri="{FF2B5EF4-FFF2-40B4-BE49-F238E27FC236}">
                    <a16:creationId xmlns:a16="http://schemas.microsoft.com/office/drawing/2014/main" xmlns="" id="{9D39CD4F-621F-4364-901B-17BB47A503D2}"/>
                  </a:ext>
                </a:extLst>
              </p:cNvPr>
              <p:cNvSpPr>
                <a:spLocks/>
              </p:cNvSpPr>
              <p:nvPr/>
            </p:nvSpPr>
            <p:spPr bwMode="gray">
              <a:xfrm>
                <a:off x="10813529" y="1445314"/>
                <a:ext cx="36513" cy="36513"/>
              </a:xfrm>
              <a:custGeom>
                <a:avLst/>
                <a:gdLst/>
                <a:ahLst/>
                <a:cxnLst>
                  <a:cxn ang="0">
                    <a:pos x="188" y="343"/>
                  </a:cxn>
                  <a:cxn ang="0">
                    <a:pos x="221" y="335"/>
                  </a:cxn>
                  <a:cxn ang="0">
                    <a:pos x="252" y="322"/>
                  </a:cxn>
                  <a:cxn ang="0">
                    <a:pos x="279" y="304"/>
                  </a:cxn>
                  <a:cxn ang="0">
                    <a:pos x="303" y="280"/>
                  </a:cxn>
                  <a:cxn ang="0">
                    <a:pos x="321" y="253"/>
                  </a:cxn>
                  <a:cxn ang="0">
                    <a:pos x="334" y="222"/>
                  </a:cxn>
                  <a:cxn ang="0">
                    <a:pos x="340" y="190"/>
                  </a:cxn>
                  <a:cxn ang="0">
                    <a:pos x="340" y="154"/>
                  </a:cxn>
                  <a:cxn ang="0">
                    <a:pos x="334" y="122"/>
                  </a:cxn>
                  <a:cxn ang="0">
                    <a:pos x="321" y="90"/>
                  </a:cxn>
                  <a:cxn ang="0">
                    <a:pos x="303" y="63"/>
                  </a:cxn>
                  <a:cxn ang="0">
                    <a:pos x="279" y="40"/>
                  </a:cxn>
                  <a:cxn ang="0">
                    <a:pos x="252" y="22"/>
                  </a:cxn>
                  <a:cxn ang="0">
                    <a:pos x="221" y="8"/>
                  </a:cxn>
                  <a:cxn ang="0">
                    <a:pos x="188" y="1"/>
                  </a:cxn>
                  <a:cxn ang="0">
                    <a:pos x="153" y="1"/>
                  </a:cxn>
                  <a:cxn ang="0">
                    <a:pos x="120" y="8"/>
                  </a:cxn>
                  <a:cxn ang="0">
                    <a:pos x="89" y="22"/>
                  </a:cxn>
                  <a:cxn ang="0">
                    <a:pos x="62" y="40"/>
                  </a:cxn>
                  <a:cxn ang="0">
                    <a:pos x="38" y="63"/>
                  </a:cxn>
                  <a:cxn ang="0">
                    <a:pos x="20" y="90"/>
                  </a:cxn>
                  <a:cxn ang="0">
                    <a:pos x="7" y="122"/>
                  </a:cxn>
                  <a:cxn ang="0">
                    <a:pos x="1" y="154"/>
                  </a:cxn>
                  <a:cxn ang="0">
                    <a:pos x="1" y="190"/>
                  </a:cxn>
                  <a:cxn ang="0">
                    <a:pos x="7" y="222"/>
                  </a:cxn>
                  <a:cxn ang="0">
                    <a:pos x="20" y="253"/>
                  </a:cxn>
                  <a:cxn ang="0">
                    <a:pos x="38" y="280"/>
                  </a:cxn>
                  <a:cxn ang="0">
                    <a:pos x="62" y="304"/>
                  </a:cxn>
                  <a:cxn ang="0">
                    <a:pos x="89" y="322"/>
                  </a:cxn>
                  <a:cxn ang="0">
                    <a:pos x="120" y="335"/>
                  </a:cxn>
                  <a:cxn ang="0">
                    <a:pos x="153" y="343"/>
                  </a:cxn>
                </a:cxnLst>
                <a:rect l="0" t="0" r="r" b="b"/>
                <a:pathLst>
                  <a:path w="341" h="344">
                    <a:moveTo>
                      <a:pt x="170" y="344"/>
                    </a:moveTo>
                    <a:lnTo>
                      <a:pt x="188" y="343"/>
                    </a:lnTo>
                    <a:lnTo>
                      <a:pt x="205" y="340"/>
                    </a:lnTo>
                    <a:lnTo>
                      <a:pt x="221" y="335"/>
                    </a:lnTo>
                    <a:lnTo>
                      <a:pt x="237" y="329"/>
                    </a:lnTo>
                    <a:lnTo>
                      <a:pt x="252" y="322"/>
                    </a:lnTo>
                    <a:lnTo>
                      <a:pt x="266" y="314"/>
                    </a:lnTo>
                    <a:lnTo>
                      <a:pt x="279" y="304"/>
                    </a:lnTo>
                    <a:lnTo>
                      <a:pt x="291" y="293"/>
                    </a:lnTo>
                    <a:lnTo>
                      <a:pt x="303" y="280"/>
                    </a:lnTo>
                    <a:lnTo>
                      <a:pt x="312" y="267"/>
                    </a:lnTo>
                    <a:lnTo>
                      <a:pt x="321" y="253"/>
                    </a:lnTo>
                    <a:lnTo>
                      <a:pt x="328" y="239"/>
                    </a:lnTo>
                    <a:lnTo>
                      <a:pt x="334" y="222"/>
                    </a:lnTo>
                    <a:lnTo>
                      <a:pt x="338" y="206"/>
                    </a:lnTo>
                    <a:lnTo>
                      <a:pt x="340" y="190"/>
                    </a:lnTo>
                    <a:lnTo>
                      <a:pt x="341" y="171"/>
                    </a:lnTo>
                    <a:lnTo>
                      <a:pt x="340" y="154"/>
                    </a:lnTo>
                    <a:lnTo>
                      <a:pt x="338" y="138"/>
                    </a:lnTo>
                    <a:lnTo>
                      <a:pt x="334" y="122"/>
                    </a:lnTo>
                    <a:lnTo>
                      <a:pt x="328" y="105"/>
                    </a:lnTo>
                    <a:lnTo>
                      <a:pt x="321" y="90"/>
                    </a:lnTo>
                    <a:lnTo>
                      <a:pt x="312" y="76"/>
                    </a:lnTo>
                    <a:lnTo>
                      <a:pt x="303" y="63"/>
                    </a:lnTo>
                    <a:lnTo>
                      <a:pt x="291" y="51"/>
                    </a:lnTo>
                    <a:lnTo>
                      <a:pt x="279" y="40"/>
                    </a:lnTo>
                    <a:lnTo>
                      <a:pt x="266" y="30"/>
                    </a:lnTo>
                    <a:lnTo>
                      <a:pt x="252" y="22"/>
                    </a:lnTo>
                    <a:lnTo>
                      <a:pt x="237" y="13"/>
                    </a:lnTo>
                    <a:lnTo>
                      <a:pt x="221" y="8"/>
                    </a:lnTo>
                    <a:lnTo>
                      <a:pt x="205" y="4"/>
                    </a:lnTo>
                    <a:lnTo>
                      <a:pt x="188" y="1"/>
                    </a:lnTo>
                    <a:lnTo>
                      <a:pt x="170" y="0"/>
                    </a:lnTo>
                    <a:lnTo>
                      <a:pt x="153" y="1"/>
                    </a:lnTo>
                    <a:lnTo>
                      <a:pt x="136" y="4"/>
                    </a:lnTo>
                    <a:lnTo>
                      <a:pt x="120" y="8"/>
                    </a:lnTo>
                    <a:lnTo>
                      <a:pt x="104" y="13"/>
                    </a:lnTo>
                    <a:lnTo>
                      <a:pt x="89" y="22"/>
                    </a:lnTo>
                    <a:lnTo>
                      <a:pt x="75" y="30"/>
                    </a:lnTo>
                    <a:lnTo>
                      <a:pt x="62" y="40"/>
                    </a:lnTo>
                    <a:lnTo>
                      <a:pt x="49" y="51"/>
                    </a:lnTo>
                    <a:lnTo>
                      <a:pt x="38" y="63"/>
                    </a:lnTo>
                    <a:lnTo>
                      <a:pt x="29" y="76"/>
                    </a:lnTo>
                    <a:lnTo>
                      <a:pt x="20" y="90"/>
                    </a:lnTo>
                    <a:lnTo>
                      <a:pt x="13" y="105"/>
                    </a:lnTo>
                    <a:lnTo>
                      <a:pt x="7" y="122"/>
                    </a:lnTo>
                    <a:lnTo>
                      <a:pt x="3" y="138"/>
                    </a:lnTo>
                    <a:lnTo>
                      <a:pt x="1" y="154"/>
                    </a:lnTo>
                    <a:lnTo>
                      <a:pt x="0" y="171"/>
                    </a:lnTo>
                    <a:lnTo>
                      <a:pt x="1" y="190"/>
                    </a:lnTo>
                    <a:lnTo>
                      <a:pt x="3" y="206"/>
                    </a:lnTo>
                    <a:lnTo>
                      <a:pt x="7" y="222"/>
                    </a:lnTo>
                    <a:lnTo>
                      <a:pt x="13" y="239"/>
                    </a:lnTo>
                    <a:lnTo>
                      <a:pt x="20" y="253"/>
                    </a:lnTo>
                    <a:lnTo>
                      <a:pt x="29" y="267"/>
                    </a:lnTo>
                    <a:lnTo>
                      <a:pt x="38" y="280"/>
                    </a:lnTo>
                    <a:lnTo>
                      <a:pt x="49" y="293"/>
                    </a:lnTo>
                    <a:lnTo>
                      <a:pt x="62" y="304"/>
                    </a:lnTo>
                    <a:lnTo>
                      <a:pt x="75" y="314"/>
                    </a:lnTo>
                    <a:lnTo>
                      <a:pt x="89" y="322"/>
                    </a:lnTo>
                    <a:lnTo>
                      <a:pt x="104" y="329"/>
                    </a:lnTo>
                    <a:lnTo>
                      <a:pt x="120" y="335"/>
                    </a:lnTo>
                    <a:lnTo>
                      <a:pt x="136" y="340"/>
                    </a:lnTo>
                    <a:lnTo>
                      <a:pt x="153" y="343"/>
                    </a:lnTo>
                    <a:lnTo>
                      <a:pt x="170"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27" name="Freeform 13">
                <a:extLst>
                  <a:ext uri="{FF2B5EF4-FFF2-40B4-BE49-F238E27FC236}">
                    <a16:creationId xmlns:a16="http://schemas.microsoft.com/office/drawing/2014/main" xmlns="" id="{F7325663-E764-4DCD-9647-EC19AD83CE84}"/>
                  </a:ext>
                </a:extLst>
              </p:cNvPr>
              <p:cNvSpPr>
                <a:spLocks/>
              </p:cNvSpPr>
              <p:nvPr/>
            </p:nvSpPr>
            <p:spPr bwMode="gray">
              <a:xfrm>
                <a:off x="10867504" y="1445314"/>
                <a:ext cx="36513" cy="36513"/>
              </a:xfrm>
              <a:custGeom>
                <a:avLst/>
                <a:gdLst/>
                <a:ahLst/>
                <a:cxnLst>
                  <a:cxn ang="0">
                    <a:pos x="189" y="343"/>
                  </a:cxn>
                  <a:cxn ang="0">
                    <a:pos x="222" y="335"/>
                  </a:cxn>
                  <a:cxn ang="0">
                    <a:pos x="253" y="322"/>
                  </a:cxn>
                  <a:cxn ang="0">
                    <a:pos x="280" y="304"/>
                  </a:cxn>
                  <a:cxn ang="0">
                    <a:pos x="303" y="280"/>
                  </a:cxn>
                  <a:cxn ang="0">
                    <a:pos x="322" y="253"/>
                  </a:cxn>
                  <a:cxn ang="0">
                    <a:pos x="335" y="222"/>
                  </a:cxn>
                  <a:cxn ang="0">
                    <a:pos x="342" y="190"/>
                  </a:cxn>
                  <a:cxn ang="0">
                    <a:pos x="342" y="154"/>
                  </a:cxn>
                  <a:cxn ang="0">
                    <a:pos x="335" y="122"/>
                  </a:cxn>
                  <a:cxn ang="0">
                    <a:pos x="322" y="90"/>
                  </a:cxn>
                  <a:cxn ang="0">
                    <a:pos x="303" y="63"/>
                  </a:cxn>
                  <a:cxn ang="0">
                    <a:pos x="280" y="40"/>
                  </a:cxn>
                  <a:cxn ang="0">
                    <a:pos x="253" y="22"/>
                  </a:cxn>
                  <a:cxn ang="0">
                    <a:pos x="222" y="8"/>
                  </a:cxn>
                  <a:cxn ang="0">
                    <a:pos x="189" y="1"/>
                  </a:cxn>
                  <a:cxn ang="0">
                    <a:pos x="154" y="1"/>
                  </a:cxn>
                  <a:cxn ang="0">
                    <a:pos x="121" y="8"/>
                  </a:cxn>
                  <a:cxn ang="0">
                    <a:pos x="90" y="22"/>
                  </a:cxn>
                  <a:cxn ang="0">
                    <a:pos x="63" y="40"/>
                  </a:cxn>
                  <a:cxn ang="0">
                    <a:pos x="40" y="63"/>
                  </a:cxn>
                  <a:cxn ang="0">
                    <a:pos x="21" y="90"/>
                  </a:cxn>
                  <a:cxn ang="0">
                    <a:pos x="8" y="122"/>
                  </a:cxn>
                  <a:cxn ang="0">
                    <a:pos x="1" y="154"/>
                  </a:cxn>
                  <a:cxn ang="0">
                    <a:pos x="1" y="190"/>
                  </a:cxn>
                  <a:cxn ang="0">
                    <a:pos x="8" y="222"/>
                  </a:cxn>
                  <a:cxn ang="0">
                    <a:pos x="21" y="253"/>
                  </a:cxn>
                  <a:cxn ang="0">
                    <a:pos x="40" y="280"/>
                  </a:cxn>
                  <a:cxn ang="0">
                    <a:pos x="63" y="304"/>
                  </a:cxn>
                  <a:cxn ang="0">
                    <a:pos x="90" y="322"/>
                  </a:cxn>
                  <a:cxn ang="0">
                    <a:pos x="121" y="335"/>
                  </a:cxn>
                  <a:cxn ang="0">
                    <a:pos x="154" y="343"/>
                  </a:cxn>
                </a:cxnLst>
                <a:rect l="0" t="0" r="r" b="b"/>
                <a:pathLst>
                  <a:path w="343" h="344">
                    <a:moveTo>
                      <a:pt x="172" y="344"/>
                    </a:moveTo>
                    <a:lnTo>
                      <a:pt x="189" y="343"/>
                    </a:lnTo>
                    <a:lnTo>
                      <a:pt x="206" y="340"/>
                    </a:lnTo>
                    <a:lnTo>
                      <a:pt x="222" y="335"/>
                    </a:lnTo>
                    <a:lnTo>
                      <a:pt x="238" y="329"/>
                    </a:lnTo>
                    <a:lnTo>
                      <a:pt x="253" y="322"/>
                    </a:lnTo>
                    <a:lnTo>
                      <a:pt x="267" y="314"/>
                    </a:lnTo>
                    <a:lnTo>
                      <a:pt x="280" y="304"/>
                    </a:lnTo>
                    <a:lnTo>
                      <a:pt x="292" y="293"/>
                    </a:lnTo>
                    <a:lnTo>
                      <a:pt x="303" y="280"/>
                    </a:lnTo>
                    <a:lnTo>
                      <a:pt x="313" y="267"/>
                    </a:lnTo>
                    <a:lnTo>
                      <a:pt x="322" y="253"/>
                    </a:lnTo>
                    <a:lnTo>
                      <a:pt x="329" y="239"/>
                    </a:lnTo>
                    <a:lnTo>
                      <a:pt x="335" y="222"/>
                    </a:lnTo>
                    <a:lnTo>
                      <a:pt x="339" y="206"/>
                    </a:lnTo>
                    <a:lnTo>
                      <a:pt x="342" y="190"/>
                    </a:lnTo>
                    <a:lnTo>
                      <a:pt x="343" y="171"/>
                    </a:lnTo>
                    <a:lnTo>
                      <a:pt x="342" y="154"/>
                    </a:lnTo>
                    <a:lnTo>
                      <a:pt x="339" y="138"/>
                    </a:lnTo>
                    <a:lnTo>
                      <a:pt x="335" y="122"/>
                    </a:lnTo>
                    <a:lnTo>
                      <a:pt x="329" y="105"/>
                    </a:lnTo>
                    <a:lnTo>
                      <a:pt x="322" y="90"/>
                    </a:lnTo>
                    <a:lnTo>
                      <a:pt x="313" y="76"/>
                    </a:lnTo>
                    <a:lnTo>
                      <a:pt x="303" y="63"/>
                    </a:lnTo>
                    <a:lnTo>
                      <a:pt x="292" y="51"/>
                    </a:lnTo>
                    <a:lnTo>
                      <a:pt x="280" y="40"/>
                    </a:lnTo>
                    <a:lnTo>
                      <a:pt x="267" y="30"/>
                    </a:lnTo>
                    <a:lnTo>
                      <a:pt x="253" y="22"/>
                    </a:lnTo>
                    <a:lnTo>
                      <a:pt x="238" y="13"/>
                    </a:lnTo>
                    <a:lnTo>
                      <a:pt x="222" y="8"/>
                    </a:lnTo>
                    <a:lnTo>
                      <a:pt x="206" y="4"/>
                    </a:lnTo>
                    <a:lnTo>
                      <a:pt x="189" y="1"/>
                    </a:lnTo>
                    <a:lnTo>
                      <a:pt x="172" y="0"/>
                    </a:lnTo>
                    <a:lnTo>
                      <a:pt x="154" y="1"/>
                    </a:lnTo>
                    <a:lnTo>
                      <a:pt x="137" y="4"/>
                    </a:lnTo>
                    <a:lnTo>
                      <a:pt x="121" y="8"/>
                    </a:lnTo>
                    <a:lnTo>
                      <a:pt x="105" y="13"/>
                    </a:lnTo>
                    <a:lnTo>
                      <a:pt x="90" y="22"/>
                    </a:lnTo>
                    <a:lnTo>
                      <a:pt x="76" y="30"/>
                    </a:lnTo>
                    <a:lnTo>
                      <a:pt x="63" y="40"/>
                    </a:lnTo>
                    <a:lnTo>
                      <a:pt x="51" y="51"/>
                    </a:lnTo>
                    <a:lnTo>
                      <a:pt x="40" y="63"/>
                    </a:lnTo>
                    <a:lnTo>
                      <a:pt x="30" y="76"/>
                    </a:lnTo>
                    <a:lnTo>
                      <a:pt x="21" y="90"/>
                    </a:lnTo>
                    <a:lnTo>
                      <a:pt x="14" y="105"/>
                    </a:lnTo>
                    <a:lnTo>
                      <a:pt x="8" y="122"/>
                    </a:lnTo>
                    <a:lnTo>
                      <a:pt x="4" y="138"/>
                    </a:lnTo>
                    <a:lnTo>
                      <a:pt x="1" y="154"/>
                    </a:lnTo>
                    <a:lnTo>
                      <a:pt x="0" y="171"/>
                    </a:lnTo>
                    <a:lnTo>
                      <a:pt x="1" y="190"/>
                    </a:lnTo>
                    <a:lnTo>
                      <a:pt x="4" y="206"/>
                    </a:lnTo>
                    <a:lnTo>
                      <a:pt x="8" y="222"/>
                    </a:lnTo>
                    <a:lnTo>
                      <a:pt x="14" y="239"/>
                    </a:lnTo>
                    <a:lnTo>
                      <a:pt x="21" y="253"/>
                    </a:lnTo>
                    <a:lnTo>
                      <a:pt x="30" y="267"/>
                    </a:lnTo>
                    <a:lnTo>
                      <a:pt x="40" y="280"/>
                    </a:lnTo>
                    <a:lnTo>
                      <a:pt x="51" y="293"/>
                    </a:lnTo>
                    <a:lnTo>
                      <a:pt x="63" y="304"/>
                    </a:lnTo>
                    <a:lnTo>
                      <a:pt x="76" y="314"/>
                    </a:lnTo>
                    <a:lnTo>
                      <a:pt x="90" y="322"/>
                    </a:lnTo>
                    <a:lnTo>
                      <a:pt x="105" y="329"/>
                    </a:lnTo>
                    <a:lnTo>
                      <a:pt x="121" y="335"/>
                    </a:lnTo>
                    <a:lnTo>
                      <a:pt x="137" y="340"/>
                    </a:lnTo>
                    <a:lnTo>
                      <a:pt x="154" y="343"/>
                    </a:lnTo>
                    <a:lnTo>
                      <a:pt x="172" y="344"/>
                    </a:ln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grpSp>
        <p:sp>
          <p:nvSpPr>
            <p:cNvPr id="23" name="Freeform 15">
              <a:extLst>
                <a:ext uri="{FF2B5EF4-FFF2-40B4-BE49-F238E27FC236}">
                  <a16:creationId xmlns:a16="http://schemas.microsoft.com/office/drawing/2014/main" xmlns="" id="{77B3D510-3793-4F69-A95E-C80FCDB51974}"/>
                </a:ext>
              </a:extLst>
            </p:cNvPr>
            <p:cNvSpPr>
              <a:spLocks noEditPoints="1"/>
            </p:cNvSpPr>
            <p:nvPr/>
          </p:nvSpPr>
          <p:spPr bwMode="gray">
            <a:xfrm>
              <a:off x="6368691" y="5990082"/>
              <a:ext cx="467629" cy="65698"/>
            </a:xfrm>
            <a:custGeom>
              <a:avLst/>
              <a:gdLst/>
              <a:ahLst/>
              <a:cxnLst>
                <a:cxn ang="0">
                  <a:pos x="15920" y="2437"/>
                </a:cxn>
                <a:cxn ang="0">
                  <a:pos x="16066" y="2370"/>
                </a:cxn>
                <a:cxn ang="0">
                  <a:pos x="16180" y="2261"/>
                </a:cxn>
                <a:cxn ang="0">
                  <a:pos x="16254" y="2119"/>
                </a:cxn>
                <a:cxn ang="0">
                  <a:pos x="16275" y="473"/>
                </a:cxn>
                <a:cxn ang="0">
                  <a:pos x="16247" y="311"/>
                </a:cxn>
                <a:cxn ang="0">
                  <a:pos x="16166" y="173"/>
                </a:cxn>
                <a:cxn ang="0">
                  <a:pos x="16047" y="69"/>
                </a:cxn>
                <a:cxn ang="0">
                  <a:pos x="15897" y="10"/>
                </a:cxn>
                <a:cxn ang="0">
                  <a:pos x="425" y="2"/>
                </a:cxn>
                <a:cxn ang="0">
                  <a:pos x="269" y="46"/>
                </a:cxn>
                <a:cxn ang="0">
                  <a:pos x="139" y="139"/>
                </a:cxn>
                <a:cxn ang="0">
                  <a:pos x="47" y="268"/>
                </a:cxn>
                <a:cxn ang="0">
                  <a:pos x="2" y="425"/>
                </a:cxn>
                <a:cxn ang="0">
                  <a:pos x="9" y="2073"/>
                </a:cxn>
                <a:cxn ang="0">
                  <a:pos x="68" y="2224"/>
                </a:cxn>
                <a:cxn ang="0">
                  <a:pos x="173" y="2344"/>
                </a:cxn>
                <a:cxn ang="0">
                  <a:pos x="310" y="2423"/>
                </a:cxn>
                <a:cxn ang="0">
                  <a:pos x="473" y="2452"/>
                </a:cxn>
                <a:cxn ang="0">
                  <a:pos x="14525" y="1969"/>
                </a:cxn>
                <a:cxn ang="0">
                  <a:pos x="14616" y="1928"/>
                </a:cxn>
                <a:cxn ang="0">
                  <a:pos x="14686" y="1860"/>
                </a:cxn>
                <a:cxn ang="0">
                  <a:pos x="14732" y="1772"/>
                </a:cxn>
                <a:cxn ang="0">
                  <a:pos x="14745" y="753"/>
                </a:cxn>
                <a:cxn ang="0">
                  <a:pos x="14727" y="654"/>
                </a:cxn>
                <a:cxn ang="0">
                  <a:pos x="14678" y="568"/>
                </a:cxn>
                <a:cxn ang="0">
                  <a:pos x="14604" y="503"/>
                </a:cxn>
                <a:cxn ang="0">
                  <a:pos x="14511" y="466"/>
                </a:cxn>
                <a:cxn ang="0">
                  <a:pos x="7552" y="462"/>
                </a:cxn>
                <a:cxn ang="0">
                  <a:pos x="7455" y="490"/>
                </a:cxn>
                <a:cxn ang="0">
                  <a:pos x="7375" y="547"/>
                </a:cxn>
                <a:cxn ang="0">
                  <a:pos x="7318" y="627"/>
                </a:cxn>
                <a:cxn ang="0">
                  <a:pos x="7290" y="724"/>
                </a:cxn>
                <a:cxn ang="0">
                  <a:pos x="7295" y="1744"/>
                </a:cxn>
                <a:cxn ang="0">
                  <a:pos x="7332" y="1837"/>
                </a:cxn>
                <a:cxn ang="0">
                  <a:pos x="7396" y="1911"/>
                </a:cxn>
                <a:cxn ang="0">
                  <a:pos x="7481" y="1961"/>
                </a:cxn>
                <a:cxn ang="0">
                  <a:pos x="7582" y="1978"/>
                </a:cxn>
                <a:cxn ang="0">
                  <a:pos x="3118" y="1766"/>
                </a:cxn>
                <a:cxn ang="0">
                  <a:pos x="3301" y="1672"/>
                </a:cxn>
                <a:cxn ang="0">
                  <a:pos x="3442" y="1524"/>
                </a:cxn>
                <a:cxn ang="0">
                  <a:pos x="3528" y="1334"/>
                </a:cxn>
                <a:cxn ang="0">
                  <a:pos x="3544" y="1119"/>
                </a:cxn>
                <a:cxn ang="0">
                  <a:pos x="3487" y="917"/>
                </a:cxn>
                <a:cxn ang="0">
                  <a:pos x="3368" y="749"/>
                </a:cxn>
                <a:cxn ang="0">
                  <a:pos x="3200" y="630"/>
                </a:cxn>
                <a:cxn ang="0">
                  <a:pos x="2999" y="573"/>
                </a:cxn>
                <a:cxn ang="0">
                  <a:pos x="2784" y="589"/>
                </a:cxn>
                <a:cxn ang="0">
                  <a:pos x="2595" y="675"/>
                </a:cxn>
                <a:cxn ang="0">
                  <a:pos x="2446" y="816"/>
                </a:cxn>
                <a:cxn ang="0">
                  <a:pos x="2353" y="1000"/>
                </a:cxn>
                <a:cxn ang="0">
                  <a:pos x="2326" y="1213"/>
                </a:cxn>
                <a:cxn ang="0">
                  <a:pos x="2373" y="1420"/>
                </a:cxn>
                <a:cxn ang="0">
                  <a:pos x="2484" y="1593"/>
                </a:cxn>
                <a:cxn ang="0">
                  <a:pos x="2646" y="1719"/>
                </a:cxn>
                <a:cxn ang="0">
                  <a:pos x="2843" y="1787"/>
                </a:cxn>
              </a:cxnLst>
              <a:rect l="0" t="0" r="r" b="b"/>
              <a:pathLst>
                <a:path w="16275" h="2452">
                  <a:moveTo>
                    <a:pt x="473" y="2452"/>
                  </a:moveTo>
                  <a:lnTo>
                    <a:pt x="15802" y="2452"/>
                  </a:lnTo>
                  <a:lnTo>
                    <a:pt x="15826" y="2451"/>
                  </a:lnTo>
                  <a:lnTo>
                    <a:pt x="15850" y="2450"/>
                  </a:lnTo>
                  <a:lnTo>
                    <a:pt x="15874" y="2447"/>
                  </a:lnTo>
                  <a:lnTo>
                    <a:pt x="15897" y="2443"/>
                  </a:lnTo>
                  <a:lnTo>
                    <a:pt x="15920" y="2437"/>
                  </a:lnTo>
                  <a:lnTo>
                    <a:pt x="15942" y="2431"/>
                  </a:lnTo>
                  <a:lnTo>
                    <a:pt x="15964" y="2423"/>
                  </a:lnTo>
                  <a:lnTo>
                    <a:pt x="15986" y="2414"/>
                  </a:lnTo>
                  <a:lnTo>
                    <a:pt x="16006" y="2405"/>
                  </a:lnTo>
                  <a:lnTo>
                    <a:pt x="16027" y="2395"/>
                  </a:lnTo>
                  <a:lnTo>
                    <a:pt x="16047" y="2384"/>
                  </a:lnTo>
                  <a:lnTo>
                    <a:pt x="16066" y="2370"/>
                  </a:lnTo>
                  <a:lnTo>
                    <a:pt x="16085" y="2357"/>
                  </a:lnTo>
                  <a:lnTo>
                    <a:pt x="16102" y="2344"/>
                  </a:lnTo>
                  <a:lnTo>
                    <a:pt x="16119" y="2329"/>
                  </a:lnTo>
                  <a:lnTo>
                    <a:pt x="16136" y="2312"/>
                  </a:lnTo>
                  <a:lnTo>
                    <a:pt x="16152" y="2296"/>
                  </a:lnTo>
                  <a:lnTo>
                    <a:pt x="16166" y="2279"/>
                  </a:lnTo>
                  <a:lnTo>
                    <a:pt x="16180" y="2261"/>
                  </a:lnTo>
                  <a:lnTo>
                    <a:pt x="16194" y="2243"/>
                  </a:lnTo>
                  <a:lnTo>
                    <a:pt x="16206" y="2224"/>
                  </a:lnTo>
                  <a:lnTo>
                    <a:pt x="16218" y="2203"/>
                  </a:lnTo>
                  <a:lnTo>
                    <a:pt x="16228" y="2183"/>
                  </a:lnTo>
                  <a:lnTo>
                    <a:pt x="16237" y="2163"/>
                  </a:lnTo>
                  <a:lnTo>
                    <a:pt x="16247" y="2141"/>
                  </a:lnTo>
                  <a:lnTo>
                    <a:pt x="16254" y="2119"/>
                  </a:lnTo>
                  <a:lnTo>
                    <a:pt x="16260" y="2096"/>
                  </a:lnTo>
                  <a:lnTo>
                    <a:pt x="16265" y="2073"/>
                  </a:lnTo>
                  <a:lnTo>
                    <a:pt x="16270" y="2051"/>
                  </a:lnTo>
                  <a:lnTo>
                    <a:pt x="16273" y="2026"/>
                  </a:lnTo>
                  <a:lnTo>
                    <a:pt x="16274" y="2003"/>
                  </a:lnTo>
                  <a:lnTo>
                    <a:pt x="16275" y="1978"/>
                  </a:lnTo>
                  <a:lnTo>
                    <a:pt x="16275" y="473"/>
                  </a:lnTo>
                  <a:lnTo>
                    <a:pt x="16274" y="449"/>
                  </a:lnTo>
                  <a:lnTo>
                    <a:pt x="16273" y="425"/>
                  </a:lnTo>
                  <a:lnTo>
                    <a:pt x="16270" y="401"/>
                  </a:lnTo>
                  <a:lnTo>
                    <a:pt x="16265" y="379"/>
                  </a:lnTo>
                  <a:lnTo>
                    <a:pt x="16260" y="355"/>
                  </a:lnTo>
                  <a:lnTo>
                    <a:pt x="16254" y="333"/>
                  </a:lnTo>
                  <a:lnTo>
                    <a:pt x="16247" y="311"/>
                  </a:lnTo>
                  <a:lnTo>
                    <a:pt x="16237" y="289"/>
                  </a:lnTo>
                  <a:lnTo>
                    <a:pt x="16228" y="268"/>
                  </a:lnTo>
                  <a:lnTo>
                    <a:pt x="16218" y="248"/>
                  </a:lnTo>
                  <a:lnTo>
                    <a:pt x="16206" y="228"/>
                  </a:lnTo>
                  <a:lnTo>
                    <a:pt x="16194" y="209"/>
                  </a:lnTo>
                  <a:lnTo>
                    <a:pt x="16180" y="190"/>
                  </a:lnTo>
                  <a:lnTo>
                    <a:pt x="16166" y="173"/>
                  </a:lnTo>
                  <a:lnTo>
                    <a:pt x="16152" y="155"/>
                  </a:lnTo>
                  <a:lnTo>
                    <a:pt x="16136" y="139"/>
                  </a:lnTo>
                  <a:lnTo>
                    <a:pt x="16119" y="123"/>
                  </a:lnTo>
                  <a:lnTo>
                    <a:pt x="16102" y="109"/>
                  </a:lnTo>
                  <a:lnTo>
                    <a:pt x="16085" y="94"/>
                  </a:lnTo>
                  <a:lnTo>
                    <a:pt x="16066" y="81"/>
                  </a:lnTo>
                  <a:lnTo>
                    <a:pt x="16047" y="69"/>
                  </a:lnTo>
                  <a:lnTo>
                    <a:pt x="16027" y="57"/>
                  </a:lnTo>
                  <a:lnTo>
                    <a:pt x="16006" y="46"/>
                  </a:lnTo>
                  <a:lnTo>
                    <a:pt x="15986" y="37"/>
                  </a:lnTo>
                  <a:lnTo>
                    <a:pt x="15964" y="28"/>
                  </a:lnTo>
                  <a:lnTo>
                    <a:pt x="15942" y="21"/>
                  </a:lnTo>
                  <a:lnTo>
                    <a:pt x="15920" y="15"/>
                  </a:lnTo>
                  <a:lnTo>
                    <a:pt x="15897" y="10"/>
                  </a:lnTo>
                  <a:lnTo>
                    <a:pt x="15874" y="5"/>
                  </a:lnTo>
                  <a:lnTo>
                    <a:pt x="15850" y="2"/>
                  </a:lnTo>
                  <a:lnTo>
                    <a:pt x="15826" y="1"/>
                  </a:lnTo>
                  <a:lnTo>
                    <a:pt x="15802" y="0"/>
                  </a:lnTo>
                  <a:lnTo>
                    <a:pt x="473" y="0"/>
                  </a:lnTo>
                  <a:lnTo>
                    <a:pt x="449" y="1"/>
                  </a:lnTo>
                  <a:lnTo>
                    <a:pt x="425" y="2"/>
                  </a:lnTo>
                  <a:lnTo>
                    <a:pt x="401" y="5"/>
                  </a:lnTo>
                  <a:lnTo>
                    <a:pt x="378" y="10"/>
                  </a:lnTo>
                  <a:lnTo>
                    <a:pt x="355" y="15"/>
                  </a:lnTo>
                  <a:lnTo>
                    <a:pt x="333" y="21"/>
                  </a:lnTo>
                  <a:lnTo>
                    <a:pt x="310" y="28"/>
                  </a:lnTo>
                  <a:lnTo>
                    <a:pt x="289" y="37"/>
                  </a:lnTo>
                  <a:lnTo>
                    <a:pt x="269" y="46"/>
                  </a:lnTo>
                  <a:lnTo>
                    <a:pt x="248" y="57"/>
                  </a:lnTo>
                  <a:lnTo>
                    <a:pt x="228" y="69"/>
                  </a:lnTo>
                  <a:lnTo>
                    <a:pt x="209" y="81"/>
                  </a:lnTo>
                  <a:lnTo>
                    <a:pt x="190" y="94"/>
                  </a:lnTo>
                  <a:lnTo>
                    <a:pt x="173" y="109"/>
                  </a:lnTo>
                  <a:lnTo>
                    <a:pt x="156" y="123"/>
                  </a:lnTo>
                  <a:lnTo>
                    <a:pt x="139" y="139"/>
                  </a:lnTo>
                  <a:lnTo>
                    <a:pt x="123" y="155"/>
                  </a:lnTo>
                  <a:lnTo>
                    <a:pt x="108" y="173"/>
                  </a:lnTo>
                  <a:lnTo>
                    <a:pt x="95" y="190"/>
                  </a:lnTo>
                  <a:lnTo>
                    <a:pt x="81" y="209"/>
                  </a:lnTo>
                  <a:lnTo>
                    <a:pt x="68" y="228"/>
                  </a:lnTo>
                  <a:lnTo>
                    <a:pt x="57" y="248"/>
                  </a:lnTo>
                  <a:lnTo>
                    <a:pt x="47" y="268"/>
                  </a:lnTo>
                  <a:lnTo>
                    <a:pt x="38" y="289"/>
                  </a:lnTo>
                  <a:lnTo>
                    <a:pt x="28" y="311"/>
                  </a:lnTo>
                  <a:lnTo>
                    <a:pt x="21" y="333"/>
                  </a:lnTo>
                  <a:lnTo>
                    <a:pt x="15" y="355"/>
                  </a:lnTo>
                  <a:lnTo>
                    <a:pt x="9" y="379"/>
                  </a:lnTo>
                  <a:lnTo>
                    <a:pt x="5" y="401"/>
                  </a:lnTo>
                  <a:lnTo>
                    <a:pt x="2" y="425"/>
                  </a:lnTo>
                  <a:lnTo>
                    <a:pt x="1" y="449"/>
                  </a:lnTo>
                  <a:lnTo>
                    <a:pt x="0" y="473"/>
                  </a:lnTo>
                  <a:lnTo>
                    <a:pt x="0" y="1978"/>
                  </a:lnTo>
                  <a:lnTo>
                    <a:pt x="1" y="2003"/>
                  </a:lnTo>
                  <a:lnTo>
                    <a:pt x="2" y="2026"/>
                  </a:lnTo>
                  <a:lnTo>
                    <a:pt x="5" y="2051"/>
                  </a:lnTo>
                  <a:lnTo>
                    <a:pt x="9" y="2073"/>
                  </a:lnTo>
                  <a:lnTo>
                    <a:pt x="15" y="2096"/>
                  </a:lnTo>
                  <a:lnTo>
                    <a:pt x="21" y="2119"/>
                  </a:lnTo>
                  <a:lnTo>
                    <a:pt x="28" y="2141"/>
                  </a:lnTo>
                  <a:lnTo>
                    <a:pt x="38" y="2163"/>
                  </a:lnTo>
                  <a:lnTo>
                    <a:pt x="47" y="2183"/>
                  </a:lnTo>
                  <a:lnTo>
                    <a:pt x="57" y="2203"/>
                  </a:lnTo>
                  <a:lnTo>
                    <a:pt x="68" y="2224"/>
                  </a:lnTo>
                  <a:lnTo>
                    <a:pt x="81" y="2243"/>
                  </a:lnTo>
                  <a:lnTo>
                    <a:pt x="95" y="2261"/>
                  </a:lnTo>
                  <a:lnTo>
                    <a:pt x="108" y="2279"/>
                  </a:lnTo>
                  <a:lnTo>
                    <a:pt x="123" y="2296"/>
                  </a:lnTo>
                  <a:lnTo>
                    <a:pt x="139" y="2312"/>
                  </a:lnTo>
                  <a:lnTo>
                    <a:pt x="156" y="2329"/>
                  </a:lnTo>
                  <a:lnTo>
                    <a:pt x="173" y="2344"/>
                  </a:lnTo>
                  <a:lnTo>
                    <a:pt x="190" y="2357"/>
                  </a:lnTo>
                  <a:lnTo>
                    <a:pt x="209" y="2370"/>
                  </a:lnTo>
                  <a:lnTo>
                    <a:pt x="228" y="2384"/>
                  </a:lnTo>
                  <a:lnTo>
                    <a:pt x="248" y="2395"/>
                  </a:lnTo>
                  <a:lnTo>
                    <a:pt x="269" y="2405"/>
                  </a:lnTo>
                  <a:lnTo>
                    <a:pt x="289" y="2414"/>
                  </a:lnTo>
                  <a:lnTo>
                    <a:pt x="310" y="2423"/>
                  </a:lnTo>
                  <a:lnTo>
                    <a:pt x="333" y="2431"/>
                  </a:lnTo>
                  <a:lnTo>
                    <a:pt x="355" y="2437"/>
                  </a:lnTo>
                  <a:lnTo>
                    <a:pt x="378" y="2443"/>
                  </a:lnTo>
                  <a:lnTo>
                    <a:pt x="401" y="2447"/>
                  </a:lnTo>
                  <a:lnTo>
                    <a:pt x="425" y="2450"/>
                  </a:lnTo>
                  <a:lnTo>
                    <a:pt x="449" y="2451"/>
                  </a:lnTo>
                  <a:lnTo>
                    <a:pt x="473" y="2452"/>
                  </a:lnTo>
                  <a:close/>
                  <a:moveTo>
                    <a:pt x="7582" y="1978"/>
                  </a:moveTo>
                  <a:lnTo>
                    <a:pt x="14452" y="1978"/>
                  </a:lnTo>
                  <a:lnTo>
                    <a:pt x="14467" y="1978"/>
                  </a:lnTo>
                  <a:lnTo>
                    <a:pt x="14482" y="1977"/>
                  </a:lnTo>
                  <a:lnTo>
                    <a:pt x="14497" y="1975"/>
                  </a:lnTo>
                  <a:lnTo>
                    <a:pt x="14511" y="1972"/>
                  </a:lnTo>
                  <a:lnTo>
                    <a:pt x="14525" y="1969"/>
                  </a:lnTo>
                  <a:lnTo>
                    <a:pt x="14539" y="1965"/>
                  </a:lnTo>
                  <a:lnTo>
                    <a:pt x="14553" y="1961"/>
                  </a:lnTo>
                  <a:lnTo>
                    <a:pt x="14566" y="1955"/>
                  </a:lnTo>
                  <a:lnTo>
                    <a:pt x="14578" y="1950"/>
                  </a:lnTo>
                  <a:lnTo>
                    <a:pt x="14592" y="1943"/>
                  </a:lnTo>
                  <a:lnTo>
                    <a:pt x="14604" y="1935"/>
                  </a:lnTo>
                  <a:lnTo>
                    <a:pt x="14616" y="1928"/>
                  </a:lnTo>
                  <a:lnTo>
                    <a:pt x="14627" y="1920"/>
                  </a:lnTo>
                  <a:lnTo>
                    <a:pt x="14638" y="1911"/>
                  </a:lnTo>
                  <a:lnTo>
                    <a:pt x="14649" y="1902"/>
                  </a:lnTo>
                  <a:lnTo>
                    <a:pt x="14659" y="1893"/>
                  </a:lnTo>
                  <a:lnTo>
                    <a:pt x="14669" y="1882"/>
                  </a:lnTo>
                  <a:lnTo>
                    <a:pt x="14678" y="1871"/>
                  </a:lnTo>
                  <a:lnTo>
                    <a:pt x="14686" y="1860"/>
                  </a:lnTo>
                  <a:lnTo>
                    <a:pt x="14694" y="1849"/>
                  </a:lnTo>
                  <a:lnTo>
                    <a:pt x="14702" y="1837"/>
                  </a:lnTo>
                  <a:lnTo>
                    <a:pt x="14710" y="1824"/>
                  </a:lnTo>
                  <a:lnTo>
                    <a:pt x="14716" y="1812"/>
                  </a:lnTo>
                  <a:lnTo>
                    <a:pt x="14722" y="1799"/>
                  </a:lnTo>
                  <a:lnTo>
                    <a:pt x="14727" y="1786"/>
                  </a:lnTo>
                  <a:lnTo>
                    <a:pt x="14732" y="1772"/>
                  </a:lnTo>
                  <a:lnTo>
                    <a:pt x="14736" y="1758"/>
                  </a:lnTo>
                  <a:lnTo>
                    <a:pt x="14739" y="1744"/>
                  </a:lnTo>
                  <a:lnTo>
                    <a:pt x="14741" y="1730"/>
                  </a:lnTo>
                  <a:lnTo>
                    <a:pt x="14743" y="1715"/>
                  </a:lnTo>
                  <a:lnTo>
                    <a:pt x="14744" y="1700"/>
                  </a:lnTo>
                  <a:lnTo>
                    <a:pt x="14745" y="1685"/>
                  </a:lnTo>
                  <a:lnTo>
                    <a:pt x="14745" y="753"/>
                  </a:lnTo>
                  <a:lnTo>
                    <a:pt x="14744" y="739"/>
                  </a:lnTo>
                  <a:lnTo>
                    <a:pt x="14743" y="724"/>
                  </a:lnTo>
                  <a:lnTo>
                    <a:pt x="14741" y="710"/>
                  </a:lnTo>
                  <a:lnTo>
                    <a:pt x="14739" y="695"/>
                  </a:lnTo>
                  <a:lnTo>
                    <a:pt x="14736" y="681"/>
                  </a:lnTo>
                  <a:lnTo>
                    <a:pt x="14732" y="667"/>
                  </a:lnTo>
                  <a:lnTo>
                    <a:pt x="14727" y="654"/>
                  </a:lnTo>
                  <a:lnTo>
                    <a:pt x="14722" y="640"/>
                  </a:lnTo>
                  <a:lnTo>
                    <a:pt x="14716" y="627"/>
                  </a:lnTo>
                  <a:lnTo>
                    <a:pt x="14710" y="614"/>
                  </a:lnTo>
                  <a:lnTo>
                    <a:pt x="14702" y="602"/>
                  </a:lnTo>
                  <a:lnTo>
                    <a:pt x="14694" y="590"/>
                  </a:lnTo>
                  <a:lnTo>
                    <a:pt x="14686" y="579"/>
                  </a:lnTo>
                  <a:lnTo>
                    <a:pt x="14678" y="568"/>
                  </a:lnTo>
                  <a:lnTo>
                    <a:pt x="14669" y="557"/>
                  </a:lnTo>
                  <a:lnTo>
                    <a:pt x="14659" y="547"/>
                  </a:lnTo>
                  <a:lnTo>
                    <a:pt x="14649" y="537"/>
                  </a:lnTo>
                  <a:lnTo>
                    <a:pt x="14638" y="528"/>
                  </a:lnTo>
                  <a:lnTo>
                    <a:pt x="14627" y="519"/>
                  </a:lnTo>
                  <a:lnTo>
                    <a:pt x="14616" y="511"/>
                  </a:lnTo>
                  <a:lnTo>
                    <a:pt x="14604" y="503"/>
                  </a:lnTo>
                  <a:lnTo>
                    <a:pt x="14592" y="496"/>
                  </a:lnTo>
                  <a:lnTo>
                    <a:pt x="14578" y="490"/>
                  </a:lnTo>
                  <a:lnTo>
                    <a:pt x="14566" y="483"/>
                  </a:lnTo>
                  <a:lnTo>
                    <a:pt x="14553" y="478"/>
                  </a:lnTo>
                  <a:lnTo>
                    <a:pt x="14539" y="474"/>
                  </a:lnTo>
                  <a:lnTo>
                    <a:pt x="14525" y="470"/>
                  </a:lnTo>
                  <a:lnTo>
                    <a:pt x="14511" y="466"/>
                  </a:lnTo>
                  <a:lnTo>
                    <a:pt x="14497" y="464"/>
                  </a:lnTo>
                  <a:lnTo>
                    <a:pt x="14482" y="462"/>
                  </a:lnTo>
                  <a:lnTo>
                    <a:pt x="14467" y="461"/>
                  </a:lnTo>
                  <a:lnTo>
                    <a:pt x="14452" y="461"/>
                  </a:lnTo>
                  <a:lnTo>
                    <a:pt x="7582" y="461"/>
                  </a:lnTo>
                  <a:lnTo>
                    <a:pt x="7567" y="461"/>
                  </a:lnTo>
                  <a:lnTo>
                    <a:pt x="7552" y="462"/>
                  </a:lnTo>
                  <a:lnTo>
                    <a:pt x="7537" y="464"/>
                  </a:lnTo>
                  <a:lnTo>
                    <a:pt x="7523" y="466"/>
                  </a:lnTo>
                  <a:lnTo>
                    <a:pt x="7509" y="470"/>
                  </a:lnTo>
                  <a:lnTo>
                    <a:pt x="7495" y="474"/>
                  </a:lnTo>
                  <a:lnTo>
                    <a:pt x="7481" y="478"/>
                  </a:lnTo>
                  <a:lnTo>
                    <a:pt x="7468" y="483"/>
                  </a:lnTo>
                  <a:lnTo>
                    <a:pt x="7455" y="490"/>
                  </a:lnTo>
                  <a:lnTo>
                    <a:pt x="7443" y="496"/>
                  </a:lnTo>
                  <a:lnTo>
                    <a:pt x="7431" y="503"/>
                  </a:lnTo>
                  <a:lnTo>
                    <a:pt x="7418" y="511"/>
                  </a:lnTo>
                  <a:lnTo>
                    <a:pt x="7407" y="519"/>
                  </a:lnTo>
                  <a:lnTo>
                    <a:pt x="7396" y="527"/>
                  </a:lnTo>
                  <a:lnTo>
                    <a:pt x="7385" y="537"/>
                  </a:lnTo>
                  <a:lnTo>
                    <a:pt x="7375" y="547"/>
                  </a:lnTo>
                  <a:lnTo>
                    <a:pt x="7365" y="557"/>
                  </a:lnTo>
                  <a:lnTo>
                    <a:pt x="7356" y="568"/>
                  </a:lnTo>
                  <a:lnTo>
                    <a:pt x="7347" y="579"/>
                  </a:lnTo>
                  <a:lnTo>
                    <a:pt x="7339" y="590"/>
                  </a:lnTo>
                  <a:lnTo>
                    <a:pt x="7332" y="602"/>
                  </a:lnTo>
                  <a:lnTo>
                    <a:pt x="7325" y="614"/>
                  </a:lnTo>
                  <a:lnTo>
                    <a:pt x="7318" y="627"/>
                  </a:lnTo>
                  <a:lnTo>
                    <a:pt x="7312" y="640"/>
                  </a:lnTo>
                  <a:lnTo>
                    <a:pt x="7306" y="654"/>
                  </a:lnTo>
                  <a:lnTo>
                    <a:pt x="7302" y="667"/>
                  </a:lnTo>
                  <a:lnTo>
                    <a:pt x="7298" y="681"/>
                  </a:lnTo>
                  <a:lnTo>
                    <a:pt x="7295" y="695"/>
                  </a:lnTo>
                  <a:lnTo>
                    <a:pt x="7292" y="710"/>
                  </a:lnTo>
                  <a:lnTo>
                    <a:pt x="7290" y="724"/>
                  </a:lnTo>
                  <a:lnTo>
                    <a:pt x="7289" y="739"/>
                  </a:lnTo>
                  <a:lnTo>
                    <a:pt x="7289" y="753"/>
                  </a:lnTo>
                  <a:lnTo>
                    <a:pt x="7289" y="1685"/>
                  </a:lnTo>
                  <a:lnTo>
                    <a:pt x="7289" y="1700"/>
                  </a:lnTo>
                  <a:lnTo>
                    <a:pt x="7290" y="1715"/>
                  </a:lnTo>
                  <a:lnTo>
                    <a:pt x="7292" y="1730"/>
                  </a:lnTo>
                  <a:lnTo>
                    <a:pt x="7295" y="1744"/>
                  </a:lnTo>
                  <a:lnTo>
                    <a:pt x="7298" y="1758"/>
                  </a:lnTo>
                  <a:lnTo>
                    <a:pt x="7302" y="1772"/>
                  </a:lnTo>
                  <a:lnTo>
                    <a:pt x="7306" y="1786"/>
                  </a:lnTo>
                  <a:lnTo>
                    <a:pt x="7312" y="1799"/>
                  </a:lnTo>
                  <a:lnTo>
                    <a:pt x="7318" y="1812"/>
                  </a:lnTo>
                  <a:lnTo>
                    <a:pt x="7325" y="1824"/>
                  </a:lnTo>
                  <a:lnTo>
                    <a:pt x="7332" y="1837"/>
                  </a:lnTo>
                  <a:lnTo>
                    <a:pt x="7339" y="1849"/>
                  </a:lnTo>
                  <a:lnTo>
                    <a:pt x="7347" y="1860"/>
                  </a:lnTo>
                  <a:lnTo>
                    <a:pt x="7356" y="1871"/>
                  </a:lnTo>
                  <a:lnTo>
                    <a:pt x="7365" y="1882"/>
                  </a:lnTo>
                  <a:lnTo>
                    <a:pt x="7375" y="1893"/>
                  </a:lnTo>
                  <a:lnTo>
                    <a:pt x="7385" y="1902"/>
                  </a:lnTo>
                  <a:lnTo>
                    <a:pt x="7396" y="1911"/>
                  </a:lnTo>
                  <a:lnTo>
                    <a:pt x="7407" y="1920"/>
                  </a:lnTo>
                  <a:lnTo>
                    <a:pt x="7418" y="1928"/>
                  </a:lnTo>
                  <a:lnTo>
                    <a:pt x="7431" y="1935"/>
                  </a:lnTo>
                  <a:lnTo>
                    <a:pt x="7443" y="1943"/>
                  </a:lnTo>
                  <a:lnTo>
                    <a:pt x="7455" y="1950"/>
                  </a:lnTo>
                  <a:lnTo>
                    <a:pt x="7468" y="1955"/>
                  </a:lnTo>
                  <a:lnTo>
                    <a:pt x="7481" y="1961"/>
                  </a:lnTo>
                  <a:lnTo>
                    <a:pt x="7495" y="1965"/>
                  </a:lnTo>
                  <a:lnTo>
                    <a:pt x="7509" y="1969"/>
                  </a:lnTo>
                  <a:lnTo>
                    <a:pt x="7523" y="1972"/>
                  </a:lnTo>
                  <a:lnTo>
                    <a:pt x="7537" y="1975"/>
                  </a:lnTo>
                  <a:lnTo>
                    <a:pt x="7552" y="1977"/>
                  </a:lnTo>
                  <a:lnTo>
                    <a:pt x="7567" y="1978"/>
                  </a:lnTo>
                  <a:lnTo>
                    <a:pt x="7582" y="1978"/>
                  </a:lnTo>
                  <a:close/>
                  <a:moveTo>
                    <a:pt x="2937" y="1794"/>
                  </a:moveTo>
                  <a:lnTo>
                    <a:pt x="2967" y="1793"/>
                  </a:lnTo>
                  <a:lnTo>
                    <a:pt x="2999" y="1791"/>
                  </a:lnTo>
                  <a:lnTo>
                    <a:pt x="3029" y="1787"/>
                  </a:lnTo>
                  <a:lnTo>
                    <a:pt x="3059" y="1782"/>
                  </a:lnTo>
                  <a:lnTo>
                    <a:pt x="3088" y="1774"/>
                  </a:lnTo>
                  <a:lnTo>
                    <a:pt x="3118" y="1766"/>
                  </a:lnTo>
                  <a:lnTo>
                    <a:pt x="3146" y="1756"/>
                  </a:lnTo>
                  <a:lnTo>
                    <a:pt x="3174" y="1746"/>
                  </a:lnTo>
                  <a:lnTo>
                    <a:pt x="3200" y="1734"/>
                  </a:lnTo>
                  <a:lnTo>
                    <a:pt x="3227" y="1719"/>
                  </a:lnTo>
                  <a:lnTo>
                    <a:pt x="3252" y="1705"/>
                  </a:lnTo>
                  <a:lnTo>
                    <a:pt x="3277" y="1689"/>
                  </a:lnTo>
                  <a:lnTo>
                    <a:pt x="3301" y="1672"/>
                  </a:lnTo>
                  <a:lnTo>
                    <a:pt x="3324" y="1654"/>
                  </a:lnTo>
                  <a:lnTo>
                    <a:pt x="3347" y="1635"/>
                  </a:lnTo>
                  <a:lnTo>
                    <a:pt x="3368" y="1614"/>
                  </a:lnTo>
                  <a:lnTo>
                    <a:pt x="3388" y="1593"/>
                  </a:lnTo>
                  <a:lnTo>
                    <a:pt x="3408" y="1571"/>
                  </a:lnTo>
                  <a:lnTo>
                    <a:pt x="3425" y="1547"/>
                  </a:lnTo>
                  <a:lnTo>
                    <a:pt x="3442" y="1524"/>
                  </a:lnTo>
                  <a:lnTo>
                    <a:pt x="3458" y="1498"/>
                  </a:lnTo>
                  <a:lnTo>
                    <a:pt x="3473" y="1473"/>
                  </a:lnTo>
                  <a:lnTo>
                    <a:pt x="3487" y="1446"/>
                  </a:lnTo>
                  <a:lnTo>
                    <a:pt x="3499" y="1420"/>
                  </a:lnTo>
                  <a:lnTo>
                    <a:pt x="3509" y="1392"/>
                  </a:lnTo>
                  <a:lnTo>
                    <a:pt x="3519" y="1364"/>
                  </a:lnTo>
                  <a:lnTo>
                    <a:pt x="3528" y="1334"/>
                  </a:lnTo>
                  <a:lnTo>
                    <a:pt x="3535" y="1305"/>
                  </a:lnTo>
                  <a:lnTo>
                    <a:pt x="3540" y="1275"/>
                  </a:lnTo>
                  <a:lnTo>
                    <a:pt x="3544" y="1245"/>
                  </a:lnTo>
                  <a:lnTo>
                    <a:pt x="3546" y="1213"/>
                  </a:lnTo>
                  <a:lnTo>
                    <a:pt x="3547" y="1181"/>
                  </a:lnTo>
                  <a:lnTo>
                    <a:pt x="3546" y="1150"/>
                  </a:lnTo>
                  <a:lnTo>
                    <a:pt x="3544" y="1119"/>
                  </a:lnTo>
                  <a:lnTo>
                    <a:pt x="3540" y="1089"/>
                  </a:lnTo>
                  <a:lnTo>
                    <a:pt x="3535" y="1059"/>
                  </a:lnTo>
                  <a:lnTo>
                    <a:pt x="3528" y="1030"/>
                  </a:lnTo>
                  <a:lnTo>
                    <a:pt x="3519" y="1000"/>
                  </a:lnTo>
                  <a:lnTo>
                    <a:pt x="3509" y="972"/>
                  </a:lnTo>
                  <a:lnTo>
                    <a:pt x="3499" y="944"/>
                  </a:lnTo>
                  <a:lnTo>
                    <a:pt x="3487" y="917"/>
                  </a:lnTo>
                  <a:lnTo>
                    <a:pt x="3473" y="890"/>
                  </a:lnTo>
                  <a:lnTo>
                    <a:pt x="3458" y="865"/>
                  </a:lnTo>
                  <a:lnTo>
                    <a:pt x="3442" y="840"/>
                  </a:lnTo>
                  <a:lnTo>
                    <a:pt x="3425" y="816"/>
                  </a:lnTo>
                  <a:lnTo>
                    <a:pt x="3408" y="793"/>
                  </a:lnTo>
                  <a:lnTo>
                    <a:pt x="3388" y="771"/>
                  </a:lnTo>
                  <a:lnTo>
                    <a:pt x="3368" y="749"/>
                  </a:lnTo>
                  <a:lnTo>
                    <a:pt x="3347" y="729"/>
                  </a:lnTo>
                  <a:lnTo>
                    <a:pt x="3324" y="710"/>
                  </a:lnTo>
                  <a:lnTo>
                    <a:pt x="3301" y="691"/>
                  </a:lnTo>
                  <a:lnTo>
                    <a:pt x="3277" y="675"/>
                  </a:lnTo>
                  <a:lnTo>
                    <a:pt x="3252" y="659"/>
                  </a:lnTo>
                  <a:lnTo>
                    <a:pt x="3227" y="643"/>
                  </a:lnTo>
                  <a:lnTo>
                    <a:pt x="3200" y="630"/>
                  </a:lnTo>
                  <a:lnTo>
                    <a:pt x="3174" y="618"/>
                  </a:lnTo>
                  <a:lnTo>
                    <a:pt x="3146" y="607"/>
                  </a:lnTo>
                  <a:lnTo>
                    <a:pt x="3118" y="598"/>
                  </a:lnTo>
                  <a:lnTo>
                    <a:pt x="3088" y="589"/>
                  </a:lnTo>
                  <a:lnTo>
                    <a:pt x="3059" y="582"/>
                  </a:lnTo>
                  <a:lnTo>
                    <a:pt x="3029" y="577"/>
                  </a:lnTo>
                  <a:lnTo>
                    <a:pt x="2999" y="573"/>
                  </a:lnTo>
                  <a:lnTo>
                    <a:pt x="2967" y="570"/>
                  </a:lnTo>
                  <a:lnTo>
                    <a:pt x="2937" y="570"/>
                  </a:lnTo>
                  <a:lnTo>
                    <a:pt x="2905" y="570"/>
                  </a:lnTo>
                  <a:lnTo>
                    <a:pt x="2874" y="573"/>
                  </a:lnTo>
                  <a:lnTo>
                    <a:pt x="2843" y="577"/>
                  </a:lnTo>
                  <a:lnTo>
                    <a:pt x="2814" y="582"/>
                  </a:lnTo>
                  <a:lnTo>
                    <a:pt x="2784" y="589"/>
                  </a:lnTo>
                  <a:lnTo>
                    <a:pt x="2755" y="598"/>
                  </a:lnTo>
                  <a:lnTo>
                    <a:pt x="2726" y="607"/>
                  </a:lnTo>
                  <a:lnTo>
                    <a:pt x="2699" y="618"/>
                  </a:lnTo>
                  <a:lnTo>
                    <a:pt x="2671" y="630"/>
                  </a:lnTo>
                  <a:lnTo>
                    <a:pt x="2646" y="643"/>
                  </a:lnTo>
                  <a:lnTo>
                    <a:pt x="2619" y="659"/>
                  </a:lnTo>
                  <a:lnTo>
                    <a:pt x="2595" y="675"/>
                  </a:lnTo>
                  <a:lnTo>
                    <a:pt x="2570" y="691"/>
                  </a:lnTo>
                  <a:lnTo>
                    <a:pt x="2548" y="710"/>
                  </a:lnTo>
                  <a:lnTo>
                    <a:pt x="2526" y="729"/>
                  </a:lnTo>
                  <a:lnTo>
                    <a:pt x="2504" y="749"/>
                  </a:lnTo>
                  <a:lnTo>
                    <a:pt x="2484" y="771"/>
                  </a:lnTo>
                  <a:lnTo>
                    <a:pt x="2465" y="793"/>
                  </a:lnTo>
                  <a:lnTo>
                    <a:pt x="2446" y="816"/>
                  </a:lnTo>
                  <a:lnTo>
                    <a:pt x="2430" y="840"/>
                  </a:lnTo>
                  <a:lnTo>
                    <a:pt x="2414" y="865"/>
                  </a:lnTo>
                  <a:lnTo>
                    <a:pt x="2399" y="890"/>
                  </a:lnTo>
                  <a:lnTo>
                    <a:pt x="2385" y="917"/>
                  </a:lnTo>
                  <a:lnTo>
                    <a:pt x="2373" y="944"/>
                  </a:lnTo>
                  <a:lnTo>
                    <a:pt x="2362" y="972"/>
                  </a:lnTo>
                  <a:lnTo>
                    <a:pt x="2353" y="1000"/>
                  </a:lnTo>
                  <a:lnTo>
                    <a:pt x="2345" y="1030"/>
                  </a:lnTo>
                  <a:lnTo>
                    <a:pt x="2337" y="1059"/>
                  </a:lnTo>
                  <a:lnTo>
                    <a:pt x="2332" y="1089"/>
                  </a:lnTo>
                  <a:lnTo>
                    <a:pt x="2328" y="1119"/>
                  </a:lnTo>
                  <a:lnTo>
                    <a:pt x="2326" y="1150"/>
                  </a:lnTo>
                  <a:lnTo>
                    <a:pt x="2325" y="1181"/>
                  </a:lnTo>
                  <a:lnTo>
                    <a:pt x="2326" y="1213"/>
                  </a:lnTo>
                  <a:lnTo>
                    <a:pt x="2328" y="1245"/>
                  </a:lnTo>
                  <a:lnTo>
                    <a:pt x="2332" y="1275"/>
                  </a:lnTo>
                  <a:lnTo>
                    <a:pt x="2337" y="1305"/>
                  </a:lnTo>
                  <a:lnTo>
                    <a:pt x="2345" y="1334"/>
                  </a:lnTo>
                  <a:lnTo>
                    <a:pt x="2353" y="1364"/>
                  </a:lnTo>
                  <a:lnTo>
                    <a:pt x="2362" y="1392"/>
                  </a:lnTo>
                  <a:lnTo>
                    <a:pt x="2373" y="1420"/>
                  </a:lnTo>
                  <a:lnTo>
                    <a:pt x="2385" y="1446"/>
                  </a:lnTo>
                  <a:lnTo>
                    <a:pt x="2399" y="1473"/>
                  </a:lnTo>
                  <a:lnTo>
                    <a:pt x="2414" y="1498"/>
                  </a:lnTo>
                  <a:lnTo>
                    <a:pt x="2430" y="1524"/>
                  </a:lnTo>
                  <a:lnTo>
                    <a:pt x="2446" y="1547"/>
                  </a:lnTo>
                  <a:lnTo>
                    <a:pt x="2465" y="1571"/>
                  </a:lnTo>
                  <a:lnTo>
                    <a:pt x="2484" y="1593"/>
                  </a:lnTo>
                  <a:lnTo>
                    <a:pt x="2504" y="1614"/>
                  </a:lnTo>
                  <a:lnTo>
                    <a:pt x="2526" y="1635"/>
                  </a:lnTo>
                  <a:lnTo>
                    <a:pt x="2548" y="1654"/>
                  </a:lnTo>
                  <a:lnTo>
                    <a:pt x="2570" y="1672"/>
                  </a:lnTo>
                  <a:lnTo>
                    <a:pt x="2595" y="1689"/>
                  </a:lnTo>
                  <a:lnTo>
                    <a:pt x="2619" y="1705"/>
                  </a:lnTo>
                  <a:lnTo>
                    <a:pt x="2646" y="1719"/>
                  </a:lnTo>
                  <a:lnTo>
                    <a:pt x="2671" y="1734"/>
                  </a:lnTo>
                  <a:lnTo>
                    <a:pt x="2699" y="1746"/>
                  </a:lnTo>
                  <a:lnTo>
                    <a:pt x="2726" y="1756"/>
                  </a:lnTo>
                  <a:lnTo>
                    <a:pt x="2755" y="1766"/>
                  </a:lnTo>
                  <a:lnTo>
                    <a:pt x="2784" y="1774"/>
                  </a:lnTo>
                  <a:lnTo>
                    <a:pt x="2814" y="1782"/>
                  </a:lnTo>
                  <a:lnTo>
                    <a:pt x="2843" y="1787"/>
                  </a:lnTo>
                  <a:lnTo>
                    <a:pt x="2874" y="1791"/>
                  </a:lnTo>
                  <a:lnTo>
                    <a:pt x="2905" y="1793"/>
                  </a:lnTo>
                  <a:lnTo>
                    <a:pt x="2937" y="179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0" name="矩形 39">
              <a:extLst>
                <a:ext uri="{FF2B5EF4-FFF2-40B4-BE49-F238E27FC236}">
                  <a16:creationId xmlns:a16="http://schemas.microsoft.com/office/drawing/2014/main" xmlns="" id="{99472E11-5C59-4589-BCBF-A08A634F9AA0}"/>
                </a:ext>
              </a:extLst>
            </p:cNvPr>
            <p:cNvSpPr/>
            <p:nvPr/>
          </p:nvSpPr>
          <p:spPr bwMode="gray">
            <a:xfrm>
              <a:off x="6883480" y="5970332"/>
              <a:ext cx="798180"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Router</a:t>
              </a:r>
            </a:p>
          </p:txBody>
        </p:sp>
        <p:sp>
          <p:nvSpPr>
            <p:cNvPr id="42" name="Freeform 46">
              <a:extLst>
                <a:ext uri="{FF2B5EF4-FFF2-40B4-BE49-F238E27FC236}">
                  <a16:creationId xmlns:a16="http://schemas.microsoft.com/office/drawing/2014/main" xmlns="" id="{79270BC6-5F4D-4FD0-BF32-EBA0D8B38B1B}"/>
                </a:ext>
              </a:extLst>
            </p:cNvPr>
            <p:cNvSpPr>
              <a:spLocks noEditPoints="1"/>
            </p:cNvSpPr>
            <p:nvPr/>
          </p:nvSpPr>
          <p:spPr bwMode="gray">
            <a:xfrm>
              <a:off x="8113976" y="6132525"/>
              <a:ext cx="162108" cy="66464"/>
            </a:xfrm>
            <a:custGeom>
              <a:avLst/>
              <a:gdLst/>
              <a:ahLst/>
              <a:cxnLst>
                <a:cxn ang="0">
                  <a:pos x="192" y="60"/>
                </a:cxn>
                <a:cxn ang="0">
                  <a:pos x="192" y="0"/>
                </a:cxn>
                <a:cxn ang="0">
                  <a:pos x="38" y="0"/>
                </a:cxn>
                <a:cxn ang="0">
                  <a:pos x="38" y="0"/>
                </a:cxn>
                <a:cxn ang="0">
                  <a:pos x="30" y="0"/>
                </a:cxn>
                <a:cxn ang="0">
                  <a:pos x="24" y="2"/>
                </a:cxn>
                <a:cxn ang="0">
                  <a:pos x="16" y="6"/>
                </a:cxn>
                <a:cxn ang="0">
                  <a:pos x="10" y="10"/>
                </a:cxn>
                <a:cxn ang="0">
                  <a:pos x="6" y="14"/>
                </a:cxn>
                <a:cxn ang="0">
                  <a:pos x="2" y="20"/>
                </a:cxn>
                <a:cxn ang="0">
                  <a:pos x="0" y="28"/>
                </a:cxn>
                <a:cxn ang="0">
                  <a:pos x="0" y="34"/>
                </a:cxn>
                <a:cxn ang="0">
                  <a:pos x="0" y="48"/>
                </a:cxn>
                <a:cxn ang="0">
                  <a:pos x="0" y="48"/>
                </a:cxn>
                <a:cxn ang="0">
                  <a:pos x="0" y="54"/>
                </a:cxn>
                <a:cxn ang="0">
                  <a:pos x="2" y="62"/>
                </a:cxn>
                <a:cxn ang="0">
                  <a:pos x="6" y="68"/>
                </a:cxn>
                <a:cxn ang="0">
                  <a:pos x="10" y="72"/>
                </a:cxn>
                <a:cxn ang="0">
                  <a:pos x="16" y="76"/>
                </a:cxn>
                <a:cxn ang="0">
                  <a:pos x="24" y="80"/>
                </a:cxn>
                <a:cxn ang="0">
                  <a:pos x="30" y="82"/>
                </a:cxn>
                <a:cxn ang="0">
                  <a:pos x="38" y="82"/>
                </a:cxn>
                <a:cxn ang="0">
                  <a:pos x="200" y="82"/>
                </a:cxn>
                <a:cxn ang="0">
                  <a:pos x="200" y="82"/>
                </a:cxn>
                <a:cxn ang="0">
                  <a:pos x="194" y="72"/>
                </a:cxn>
                <a:cxn ang="0">
                  <a:pos x="192" y="60"/>
                </a:cxn>
                <a:cxn ang="0">
                  <a:pos x="192" y="60"/>
                </a:cxn>
                <a:cxn ang="0">
                  <a:pos x="48" y="54"/>
                </a:cxn>
                <a:cxn ang="0">
                  <a:pos x="48" y="54"/>
                </a:cxn>
                <a:cxn ang="0">
                  <a:pos x="44" y="54"/>
                </a:cxn>
                <a:cxn ang="0">
                  <a:pos x="38" y="50"/>
                </a:cxn>
                <a:cxn ang="0">
                  <a:pos x="36" y="46"/>
                </a:cxn>
                <a:cxn ang="0">
                  <a:pos x="34" y="40"/>
                </a:cxn>
                <a:cxn ang="0">
                  <a:pos x="34" y="40"/>
                </a:cxn>
                <a:cxn ang="0">
                  <a:pos x="36" y="36"/>
                </a:cxn>
                <a:cxn ang="0">
                  <a:pos x="38" y="32"/>
                </a:cxn>
                <a:cxn ang="0">
                  <a:pos x="44" y="28"/>
                </a:cxn>
                <a:cxn ang="0">
                  <a:pos x="48" y="28"/>
                </a:cxn>
                <a:cxn ang="0">
                  <a:pos x="48" y="28"/>
                </a:cxn>
                <a:cxn ang="0">
                  <a:pos x="54" y="28"/>
                </a:cxn>
                <a:cxn ang="0">
                  <a:pos x="58" y="32"/>
                </a:cxn>
                <a:cxn ang="0">
                  <a:pos x="60" y="36"/>
                </a:cxn>
                <a:cxn ang="0">
                  <a:pos x="62" y="40"/>
                </a:cxn>
                <a:cxn ang="0">
                  <a:pos x="62" y="40"/>
                </a:cxn>
                <a:cxn ang="0">
                  <a:pos x="60" y="46"/>
                </a:cxn>
                <a:cxn ang="0">
                  <a:pos x="58" y="50"/>
                </a:cxn>
                <a:cxn ang="0">
                  <a:pos x="54" y="54"/>
                </a:cxn>
                <a:cxn ang="0">
                  <a:pos x="48" y="54"/>
                </a:cxn>
                <a:cxn ang="0">
                  <a:pos x="48" y="54"/>
                </a:cxn>
              </a:cxnLst>
              <a:rect l="0" t="0" r="r" b="b"/>
              <a:pathLst>
                <a:path w="200" h="82">
                  <a:moveTo>
                    <a:pt x="192" y="60"/>
                  </a:moveTo>
                  <a:lnTo>
                    <a:pt x="192" y="0"/>
                  </a:lnTo>
                  <a:lnTo>
                    <a:pt x="38" y="0"/>
                  </a:lnTo>
                  <a:lnTo>
                    <a:pt x="38" y="0"/>
                  </a:lnTo>
                  <a:lnTo>
                    <a:pt x="30" y="0"/>
                  </a:lnTo>
                  <a:lnTo>
                    <a:pt x="24" y="2"/>
                  </a:lnTo>
                  <a:lnTo>
                    <a:pt x="16" y="6"/>
                  </a:lnTo>
                  <a:lnTo>
                    <a:pt x="10" y="10"/>
                  </a:lnTo>
                  <a:lnTo>
                    <a:pt x="6" y="14"/>
                  </a:lnTo>
                  <a:lnTo>
                    <a:pt x="2" y="20"/>
                  </a:lnTo>
                  <a:lnTo>
                    <a:pt x="0" y="28"/>
                  </a:lnTo>
                  <a:lnTo>
                    <a:pt x="0" y="34"/>
                  </a:lnTo>
                  <a:lnTo>
                    <a:pt x="0" y="48"/>
                  </a:lnTo>
                  <a:lnTo>
                    <a:pt x="0" y="48"/>
                  </a:lnTo>
                  <a:lnTo>
                    <a:pt x="0" y="54"/>
                  </a:lnTo>
                  <a:lnTo>
                    <a:pt x="2" y="62"/>
                  </a:lnTo>
                  <a:lnTo>
                    <a:pt x="6" y="68"/>
                  </a:lnTo>
                  <a:lnTo>
                    <a:pt x="10" y="72"/>
                  </a:lnTo>
                  <a:lnTo>
                    <a:pt x="16" y="76"/>
                  </a:lnTo>
                  <a:lnTo>
                    <a:pt x="24" y="80"/>
                  </a:lnTo>
                  <a:lnTo>
                    <a:pt x="30" y="82"/>
                  </a:lnTo>
                  <a:lnTo>
                    <a:pt x="38" y="82"/>
                  </a:lnTo>
                  <a:lnTo>
                    <a:pt x="200" y="82"/>
                  </a:lnTo>
                  <a:lnTo>
                    <a:pt x="200" y="82"/>
                  </a:lnTo>
                  <a:lnTo>
                    <a:pt x="194" y="72"/>
                  </a:lnTo>
                  <a:lnTo>
                    <a:pt x="192" y="60"/>
                  </a:lnTo>
                  <a:lnTo>
                    <a:pt x="192" y="60"/>
                  </a:lnTo>
                  <a:close/>
                  <a:moveTo>
                    <a:pt x="48" y="54"/>
                  </a:moveTo>
                  <a:lnTo>
                    <a:pt x="48" y="54"/>
                  </a:lnTo>
                  <a:lnTo>
                    <a:pt x="44" y="54"/>
                  </a:lnTo>
                  <a:lnTo>
                    <a:pt x="38" y="50"/>
                  </a:lnTo>
                  <a:lnTo>
                    <a:pt x="36" y="46"/>
                  </a:lnTo>
                  <a:lnTo>
                    <a:pt x="34" y="40"/>
                  </a:lnTo>
                  <a:lnTo>
                    <a:pt x="34" y="40"/>
                  </a:lnTo>
                  <a:lnTo>
                    <a:pt x="36" y="36"/>
                  </a:lnTo>
                  <a:lnTo>
                    <a:pt x="38" y="32"/>
                  </a:lnTo>
                  <a:lnTo>
                    <a:pt x="44" y="28"/>
                  </a:lnTo>
                  <a:lnTo>
                    <a:pt x="48" y="28"/>
                  </a:lnTo>
                  <a:lnTo>
                    <a:pt x="48" y="28"/>
                  </a:lnTo>
                  <a:lnTo>
                    <a:pt x="54" y="28"/>
                  </a:lnTo>
                  <a:lnTo>
                    <a:pt x="58" y="32"/>
                  </a:lnTo>
                  <a:lnTo>
                    <a:pt x="60" y="36"/>
                  </a:lnTo>
                  <a:lnTo>
                    <a:pt x="62" y="40"/>
                  </a:lnTo>
                  <a:lnTo>
                    <a:pt x="62" y="40"/>
                  </a:lnTo>
                  <a:lnTo>
                    <a:pt x="60" y="46"/>
                  </a:lnTo>
                  <a:lnTo>
                    <a:pt x="58" y="50"/>
                  </a:lnTo>
                  <a:lnTo>
                    <a:pt x="54" y="54"/>
                  </a:lnTo>
                  <a:lnTo>
                    <a:pt x="48" y="54"/>
                  </a:lnTo>
                  <a:lnTo>
                    <a:pt x="48" y="5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3" name="Freeform 47">
              <a:extLst>
                <a:ext uri="{FF2B5EF4-FFF2-40B4-BE49-F238E27FC236}">
                  <a16:creationId xmlns:a16="http://schemas.microsoft.com/office/drawing/2014/main" xmlns="" id="{4DE9F71B-301C-4720-A38F-ACE64B7D379D}"/>
                </a:ext>
              </a:extLst>
            </p:cNvPr>
            <p:cNvSpPr>
              <a:spLocks noEditPoints="1"/>
            </p:cNvSpPr>
            <p:nvPr/>
          </p:nvSpPr>
          <p:spPr bwMode="gray">
            <a:xfrm>
              <a:off x="8113976" y="6051470"/>
              <a:ext cx="244783" cy="68086"/>
            </a:xfrm>
            <a:custGeom>
              <a:avLst/>
              <a:gdLst/>
              <a:ahLst/>
              <a:cxnLst>
                <a:cxn ang="0">
                  <a:pos x="286" y="16"/>
                </a:cxn>
                <a:cxn ang="0">
                  <a:pos x="272" y="20"/>
                </a:cxn>
                <a:cxn ang="0">
                  <a:pos x="268" y="32"/>
                </a:cxn>
                <a:cxn ang="0">
                  <a:pos x="302" y="52"/>
                </a:cxn>
                <a:cxn ang="0">
                  <a:pos x="302" y="32"/>
                </a:cxn>
                <a:cxn ang="0">
                  <a:pos x="298" y="20"/>
                </a:cxn>
                <a:cxn ang="0">
                  <a:pos x="286" y="16"/>
                </a:cxn>
                <a:cxn ang="0">
                  <a:pos x="0" y="36"/>
                </a:cxn>
                <a:cxn ang="0">
                  <a:pos x="0" y="48"/>
                </a:cxn>
                <a:cxn ang="0">
                  <a:pos x="2" y="62"/>
                </a:cxn>
                <a:cxn ang="0">
                  <a:pos x="10" y="74"/>
                </a:cxn>
                <a:cxn ang="0">
                  <a:pos x="24" y="80"/>
                </a:cxn>
                <a:cxn ang="0">
                  <a:pos x="38" y="84"/>
                </a:cxn>
                <a:cxn ang="0">
                  <a:pos x="192" y="84"/>
                </a:cxn>
                <a:cxn ang="0">
                  <a:pos x="200" y="66"/>
                </a:cxn>
                <a:cxn ang="0">
                  <a:pos x="214" y="56"/>
                </a:cxn>
                <a:cxn ang="0">
                  <a:pos x="214" y="32"/>
                </a:cxn>
                <a:cxn ang="0">
                  <a:pos x="222" y="0"/>
                </a:cxn>
                <a:cxn ang="0">
                  <a:pos x="38" y="0"/>
                </a:cxn>
                <a:cxn ang="0">
                  <a:pos x="24" y="2"/>
                </a:cxn>
                <a:cxn ang="0">
                  <a:pos x="10" y="10"/>
                </a:cxn>
                <a:cxn ang="0">
                  <a:pos x="2" y="22"/>
                </a:cxn>
                <a:cxn ang="0">
                  <a:pos x="0" y="36"/>
                </a:cxn>
                <a:cxn ang="0">
                  <a:pos x="48" y="28"/>
                </a:cxn>
                <a:cxn ang="0">
                  <a:pos x="54" y="30"/>
                </a:cxn>
                <a:cxn ang="0">
                  <a:pos x="60" y="36"/>
                </a:cxn>
                <a:cxn ang="0">
                  <a:pos x="62" y="42"/>
                </a:cxn>
                <a:cxn ang="0">
                  <a:pos x="58" y="52"/>
                </a:cxn>
                <a:cxn ang="0">
                  <a:pos x="48" y="56"/>
                </a:cxn>
                <a:cxn ang="0">
                  <a:pos x="44" y="54"/>
                </a:cxn>
                <a:cxn ang="0">
                  <a:pos x="36" y="48"/>
                </a:cxn>
                <a:cxn ang="0">
                  <a:pos x="34" y="42"/>
                </a:cxn>
                <a:cxn ang="0">
                  <a:pos x="38" y="32"/>
                </a:cxn>
                <a:cxn ang="0">
                  <a:pos x="48" y="28"/>
                </a:cxn>
              </a:cxnLst>
              <a:rect l="0" t="0" r="r" b="b"/>
              <a:pathLst>
                <a:path w="302" h="84">
                  <a:moveTo>
                    <a:pt x="286" y="16"/>
                  </a:moveTo>
                  <a:lnTo>
                    <a:pt x="286" y="16"/>
                  </a:lnTo>
                  <a:lnTo>
                    <a:pt x="278" y="16"/>
                  </a:lnTo>
                  <a:lnTo>
                    <a:pt x="272" y="20"/>
                  </a:lnTo>
                  <a:lnTo>
                    <a:pt x="270" y="26"/>
                  </a:lnTo>
                  <a:lnTo>
                    <a:pt x="268" y="32"/>
                  </a:lnTo>
                  <a:lnTo>
                    <a:pt x="268" y="52"/>
                  </a:lnTo>
                  <a:lnTo>
                    <a:pt x="302" y="52"/>
                  </a:lnTo>
                  <a:lnTo>
                    <a:pt x="302" y="32"/>
                  </a:lnTo>
                  <a:lnTo>
                    <a:pt x="302" y="32"/>
                  </a:lnTo>
                  <a:lnTo>
                    <a:pt x="302" y="26"/>
                  </a:lnTo>
                  <a:lnTo>
                    <a:pt x="298" y="20"/>
                  </a:lnTo>
                  <a:lnTo>
                    <a:pt x="292" y="16"/>
                  </a:lnTo>
                  <a:lnTo>
                    <a:pt x="286" y="16"/>
                  </a:lnTo>
                  <a:lnTo>
                    <a:pt x="286" y="16"/>
                  </a:lnTo>
                  <a:close/>
                  <a:moveTo>
                    <a:pt x="0" y="36"/>
                  </a:moveTo>
                  <a:lnTo>
                    <a:pt x="0" y="48"/>
                  </a:lnTo>
                  <a:lnTo>
                    <a:pt x="0" y="48"/>
                  </a:lnTo>
                  <a:lnTo>
                    <a:pt x="0" y="56"/>
                  </a:lnTo>
                  <a:lnTo>
                    <a:pt x="2" y="62"/>
                  </a:lnTo>
                  <a:lnTo>
                    <a:pt x="6" y="68"/>
                  </a:lnTo>
                  <a:lnTo>
                    <a:pt x="10" y="74"/>
                  </a:lnTo>
                  <a:lnTo>
                    <a:pt x="16" y="78"/>
                  </a:lnTo>
                  <a:lnTo>
                    <a:pt x="24" y="80"/>
                  </a:lnTo>
                  <a:lnTo>
                    <a:pt x="30" y="82"/>
                  </a:lnTo>
                  <a:lnTo>
                    <a:pt x="38" y="84"/>
                  </a:lnTo>
                  <a:lnTo>
                    <a:pt x="192" y="84"/>
                  </a:lnTo>
                  <a:lnTo>
                    <a:pt x="192" y="84"/>
                  </a:lnTo>
                  <a:lnTo>
                    <a:pt x="194" y="74"/>
                  </a:lnTo>
                  <a:lnTo>
                    <a:pt x="200" y="66"/>
                  </a:lnTo>
                  <a:lnTo>
                    <a:pt x="206" y="60"/>
                  </a:lnTo>
                  <a:lnTo>
                    <a:pt x="214" y="56"/>
                  </a:lnTo>
                  <a:lnTo>
                    <a:pt x="214" y="32"/>
                  </a:lnTo>
                  <a:lnTo>
                    <a:pt x="214" y="32"/>
                  </a:lnTo>
                  <a:lnTo>
                    <a:pt x="216" y="16"/>
                  </a:lnTo>
                  <a:lnTo>
                    <a:pt x="222" y="0"/>
                  </a:lnTo>
                  <a:lnTo>
                    <a:pt x="38" y="0"/>
                  </a:lnTo>
                  <a:lnTo>
                    <a:pt x="38" y="0"/>
                  </a:lnTo>
                  <a:lnTo>
                    <a:pt x="30" y="0"/>
                  </a:lnTo>
                  <a:lnTo>
                    <a:pt x="24" y="2"/>
                  </a:lnTo>
                  <a:lnTo>
                    <a:pt x="16" y="6"/>
                  </a:lnTo>
                  <a:lnTo>
                    <a:pt x="10" y="10"/>
                  </a:lnTo>
                  <a:lnTo>
                    <a:pt x="6" y="16"/>
                  </a:lnTo>
                  <a:lnTo>
                    <a:pt x="2" y="22"/>
                  </a:lnTo>
                  <a:lnTo>
                    <a:pt x="0" y="28"/>
                  </a:lnTo>
                  <a:lnTo>
                    <a:pt x="0" y="36"/>
                  </a:lnTo>
                  <a:lnTo>
                    <a:pt x="0" y="36"/>
                  </a:lnTo>
                  <a:close/>
                  <a:moveTo>
                    <a:pt x="48" y="28"/>
                  </a:moveTo>
                  <a:lnTo>
                    <a:pt x="48" y="28"/>
                  </a:lnTo>
                  <a:lnTo>
                    <a:pt x="54" y="30"/>
                  </a:lnTo>
                  <a:lnTo>
                    <a:pt x="58" y="32"/>
                  </a:lnTo>
                  <a:lnTo>
                    <a:pt x="60" y="36"/>
                  </a:lnTo>
                  <a:lnTo>
                    <a:pt x="62" y="42"/>
                  </a:lnTo>
                  <a:lnTo>
                    <a:pt x="62" y="42"/>
                  </a:lnTo>
                  <a:lnTo>
                    <a:pt x="60" y="48"/>
                  </a:lnTo>
                  <a:lnTo>
                    <a:pt x="58" y="52"/>
                  </a:lnTo>
                  <a:lnTo>
                    <a:pt x="54" y="54"/>
                  </a:lnTo>
                  <a:lnTo>
                    <a:pt x="48" y="56"/>
                  </a:lnTo>
                  <a:lnTo>
                    <a:pt x="48" y="56"/>
                  </a:lnTo>
                  <a:lnTo>
                    <a:pt x="44" y="54"/>
                  </a:lnTo>
                  <a:lnTo>
                    <a:pt x="38" y="52"/>
                  </a:lnTo>
                  <a:lnTo>
                    <a:pt x="36" y="48"/>
                  </a:lnTo>
                  <a:lnTo>
                    <a:pt x="34" y="42"/>
                  </a:lnTo>
                  <a:lnTo>
                    <a:pt x="34" y="42"/>
                  </a:lnTo>
                  <a:lnTo>
                    <a:pt x="36" y="36"/>
                  </a:lnTo>
                  <a:lnTo>
                    <a:pt x="38" y="32"/>
                  </a:lnTo>
                  <a:lnTo>
                    <a:pt x="44" y="30"/>
                  </a:lnTo>
                  <a:lnTo>
                    <a:pt x="48" y="28"/>
                  </a:lnTo>
                  <a:lnTo>
                    <a:pt x="48" y="2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4" name="Freeform 48">
              <a:extLst>
                <a:ext uri="{FF2B5EF4-FFF2-40B4-BE49-F238E27FC236}">
                  <a16:creationId xmlns:a16="http://schemas.microsoft.com/office/drawing/2014/main" xmlns="" id="{15D3FCCD-BCE6-400F-AD68-E9DAC6C90AAA}"/>
                </a:ext>
              </a:extLst>
            </p:cNvPr>
            <p:cNvSpPr>
              <a:spLocks noEditPoints="1"/>
            </p:cNvSpPr>
            <p:nvPr/>
          </p:nvSpPr>
          <p:spPr bwMode="gray">
            <a:xfrm>
              <a:off x="8113976" y="5967174"/>
              <a:ext cx="259373" cy="68086"/>
            </a:xfrm>
            <a:custGeom>
              <a:avLst/>
              <a:gdLst/>
              <a:ahLst/>
              <a:cxnLst>
                <a:cxn ang="0">
                  <a:pos x="286" y="62"/>
                </a:cxn>
                <a:cxn ang="0">
                  <a:pos x="314" y="68"/>
                </a:cxn>
                <a:cxn ang="0">
                  <a:pos x="318" y="60"/>
                </a:cxn>
                <a:cxn ang="0">
                  <a:pos x="320" y="36"/>
                </a:cxn>
                <a:cxn ang="0">
                  <a:pos x="320" y="28"/>
                </a:cxn>
                <a:cxn ang="0">
                  <a:pos x="314" y="16"/>
                </a:cxn>
                <a:cxn ang="0">
                  <a:pos x="304" y="6"/>
                </a:cxn>
                <a:cxn ang="0">
                  <a:pos x="290" y="2"/>
                </a:cxn>
                <a:cxn ang="0">
                  <a:pos x="38" y="0"/>
                </a:cxn>
                <a:cxn ang="0">
                  <a:pos x="30" y="2"/>
                </a:cxn>
                <a:cxn ang="0">
                  <a:pos x="16" y="6"/>
                </a:cxn>
                <a:cxn ang="0">
                  <a:pos x="6" y="16"/>
                </a:cxn>
                <a:cxn ang="0">
                  <a:pos x="0" y="28"/>
                </a:cxn>
                <a:cxn ang="0">
                  <a:pos x="0" y="48"/>
                </a:cxn>
                <a:cxn ang="0">
                  <a:pos x="0" y="56"/>
                </a:cxn>
                <a:cxn ang="0">
                  <a:pos x="6" y="68"/>
                </a:cxn>
                <a:cxn ang="0">
                  <a:pos x="16" y="78"/>
                </a:cxn>
                <a:cxn ang="0">
                  <a:pos x="30" y="84"/>
                </a:cxn>
                <a:cxn ang="0">
                  <a:pos x="234" y="84"/>
                </a:cxn>
                <a:cxn ang="0">
                  <a:pos x="244" y="74"/>
                </a:cxn>
                <a:cxn ang="0">
                  <a:pos x="270" y="64"/>
                </a:cxn>
                <a:cxn ang="0">
                  <a:pos x="286" y="62"/>
                </a:cxn>
                <a:cxn ang="0">
                  <a:pos x="48" y="56"/>
                </a:cxn>
                <a:cxn ang="0">
                  <a:pos x="38" y="52"/>
                </a:cxn>
                <a:cxn ang="0">
                  <a:pos x="34" y="42"/>
                </a:cxn>
                <a:cxn ang="0">
                  <a:pos x="36" y="36"/>
                </a:cxn>
                <a:cxn ang="0">
                  <a:pos x="44" y="30"/>
                </a:cxn>
                <a:cxn ang="0">
                  <a:pos x="48" y="28"/>
                </a:cxn>
                <a:cxn ang="0">
                  <a:pos x="58" y="32"/>
                </a:cxn>
                <a:cxn ang="0">
                  <a:pos x="62" y="42"/>
                </a:cxn>
                <a:cxn ang="0">
                  <a:pos x="60" y="48"/>
                </a:cxn>
                <a:cxn ang="0">
                  <a:pos x="54" y="54"/>
                </a:cxn>
                <a:cxn ang="0">
                  <a:pos x="48" y="56"/>
                </a:cxn>
              </a:cxnLst>
              <a:rect l="0" t="0" r="r" b="b"/>
              <a:pathLst>
                <a:path w="320" h="84">
                  <a:moveTo>
                    <a:pt x="286" y="62"/>
                  </a:moveTo>
                  <a:lnTo>
                    <a:pt x="286" y="62"/>
                  </a:lnTo>
                  <a:lnTo>
                    <a:pt x="300" y="64"/>
                  </a:lnTo>
                  <a:lnTo>
                    <a:pt x="314" y="68"/>
                  </a:lnTo>
                  <a:lnTo>
                    <a:pt x="314" y="68"/>
                  </a:lnTo>
                  <a:lnTo>
                    <a:pt x="318" y="60"/>
                  </a:lnTo>
                  <a:lnTo>
                    <a:pt x="320" y="48"/>
                  </a:lnTo>
                  <a:lnTo>
                    <a:pt x="320" y="36"/>
                  </a:lnTo>
                  <a:lnTo>
                    <a:pt x="320" y="36"/>
                  </a:lnTo>
                  <a:lnTo>
                    <a:pt x="320" y="28"/>
                  </a:lnTo>
                  <a:lnTo>
                    <a:pt x="318" y="22"/>
                  </a:lnTo>
                  <a:lnTo>
                    <a:pt x="314" y="16"/>
                  </a:lnTo>
                  <a:lnTo>
                    <a:pt x="308" y="10"/>
                  </a:lnTo>
                  <a:lnTo>
                    <a:pt x="304" y="6"/>
                  </a:lnTo>
                  <a:lnTo>
                    <a:pt x="296" y="4"/>
                  </a:lnTo>
                  <a:lnTo>
                    <a:pt x="290" y="2"/>
                  </a:lnTo>
                  <a:lnTo>
                    <a:pt x="282" y="0"/>
                  </a:lnTo>
                  <a:lnTo>
                    <a:pt x="38" y="0"/>
                  </a:lnTo>
                  <a:lnTo>
                    <a:pt x="38" y="0"/>
                  </a:lnTo>
                  <a:lnTo>
                    <a:pt x="30" y="2"/>
                  </a:lnTo>
                  <a:lnTo>
                    <a:pt x="24" y="4"/>
                  </a:lnTo>
                  <a:lnTo>
                    <a:pt x="16" y="6"/>
                  </a:lnTo>
                  <a:lnTo>
                    <a:pt x="10" y="10"/>
                  </a:lnTo>
                  <a:lnTo>
                    <a:pt x="6" y="16"/>
                  </a:lnTo>
                  <a:lnTo>
                    <a:pt x="2" y="22"/>
                  </a:lnTo>
                  <a:lnTo>
                    <a:pt x="0" y="28"/>
                  </a:lnTo>
                  <a:lnTo>
                    <a:pt x="0" y="36"/>
                  </a:lnTo>
                  <a:lnTo>
                    <a:pt x="0" y="48"/>
                  </a:lnTo>
                  <a:lnTo>
                    <a:pt x="0" y="48"/>
                  </a:lnTo>
                  <a:lnTo>
                    <a:pt x="0" y="56"/>
                  </a:lnTo>
                  <a:lnTo>
                    <a:pt x="2" y="62"/>
                  </a:lnTo>
                  <a:lnTo>
                    <a:pt x="6" y="68"/>
                  </a:lnTo>
                  <a:lnTo>
                    <a:pt x="10" y="74"/>
                  </a:lnTo>
                  <a:lnTo>
                    <a:pt x="16" y="78"/>
                  </a:lnTo>
                  <a:lnTo>
                    <a:pt x="24" y="82"/>
                  </a:lnTo>
                  <a:lnTo>
                    <a:pt x="30" y="84"/>
                  </a:lnTo>
                  <a:lnTo>
                    <a:pt x="38" y="84"/>
                  </a:lnTo>
                  <a:lnTo>
                    <a:pt x="234" y="84"/>
                  </a:lnTo>
                  <a:lnTo>
                    <a:pt x="234" y="84"/>
                  </a:lnTo>
                  <a:lnTo>
                    <a:pt x="244" y="74"/>
                  </a:lnTo>
                  <a:lnTo>
                    <a:pt x="256" y="68"/>
                  </a:lnTo>
                  <a:lnTo>
                    <a:pt x="270" y="64"/>
                  </a:lnTo>
                  <a:lnTo>
                    <a:pt x="286" y="62"/>
                  </a:lnTo>
                  <a:lnTo>
                    <a:pt x="286" y="62"/>
                  </a:lnTo>
                  <a:close/>
                  <a:moveTo>
                    <a:pt x="48" y="56"/>
                  </a:moveTo>
                  <a:lnTo>
                    <a:pt x="48" y="56"/>
                  </a:lnTo>
                  <a:lnTo>
                    <a:pt x="44" y="54"/>
                  </a:lnTo>
                  <a:lnTo>
                    <a:pt x="38" y="52"/>
                  </a:lnTo>
                  <a:lnTo>
                    <a:pt x="36" y="48"/>
                  </a:lnTo>
                  <a:lnTo>
                    <a:pt x="34" y="42"/>
                  </a:lnTo>
                  <a:lnTo>
                    <a:pt x="34" y="42"/>
                  </a:lnTo>
                  <a:lnTo>
                    <a:pt x="36" y="36"/>
                  </a:lnTo>
                  <a:lnTo>
                    <a:pt x="38" y="32"/>
                  </a:lnTo>
                  <a:lnTo>
                    <a:pt x="44" y="30"/>
                  </a:lnTo>
                  <a:lnTo>
                    <a:pt x="48" y="28"/>
                  </a:lnTo>
                  <a:lnTo>
                    <a:pt x="48" y="28"/>
                  </a:lnTo>
                  <a:lnTo>
                    <a:pt x="54" y="30"/>
                  </a:lnTo>
                  <a:lnTo>
                    <a:pt x="58" y="32"/>
                  </a:lnTo>
                  <a:lnTo>
                    <a:pt x="60" y="36"/>
                  </a:lnTo>
                  <a:lnTo>
                    <a:pt x="62" y="42"/>
                  </a:lnTo>
                  <a:lnTo>
                    <a:pt x="62" y="42"/>
                  </a:lnTo>
                  <a:lnTo>
                    <a:pt x="60" y="48"/>
                  </a:lnTo>
                  <a:lnTo>
                    <a:pt x="58" y="52"/>
                  </a:lnTo>
                  <a:lnTo>
                    <a:pt x="54" y="54"/>
                  </a:lnTo>
                  <a:lnTo>
                    <a:pt x="48" y="56"/>
                  </a:lnTo>
                  <a:lnTo>
                    <a:pt x="48" y="5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5" name="Freeform 49">
              <a:extLst>
                <a:ext uri="{FF2B5EF4-FFF2-40B4-BE49-F238E27FC236}">
                  <a16:creationId xmlns:a16="http://schemas.microsoft.com/office/drawing/2014/main" xmlns="" id="{D16C9589-75B6-4CBA-B24E-763A3B6C88CF}"/>
                </a:ext>
              </a:extLst>
            </p:cNvPr>
            <p:cNvSpPr>
              <a:spLocks noEditPoints="1"/>
            </p:cNvSpPr>
            <p:nvPr/>
          </p:nvSpPr>
          <p:spPr bwMode="gray">
            <a:xfrm>
              <a:off x="8280947" y="6104966"/>
              <a:ext cx="129687" cy="94023"/>
            </a:xfrm>
            <a:custGeom>
              <a:avLst/>
              <a:gdLst/>
              <a:ahLst/>
              <a:cxnLst>
                <a:cxn ang="0">
                  <a:pos x="22" y="0"/>
                </a:cxn>
                <a:cxn ang="0">
                  <a:pos x="14" y="2"/>
                </a:cxn>
                <a:cxn ang="0">
                  <a:pos x="2" y="14"/>
                </a:cxn>
                <a:cxn ang="0">
                  <a:pos x="0" y="94"/>
                </a:cxn>
                <a:cxn ang="0">
                  <a:pos x="2" y="102"/>
                </a:cxn>
                <a:cxn ang="0">
                  <a:pos x="14" y="114"/>
                </a:cxn>
                <a:cxn ang="0">
                  <a:pos x="136" y="116"/>
                </a:cxn>
                <a:cxn ang="0">
                  <a:pos x="146" y="114"/>
                </a:cxn>
                <a:cxn ang="0">
                  <a:pos x="158" y="102"/>
                </a:cxn>
                <a:cxn ang="0">
                  <a:pos x="160" y="22"/>
                </a:cxn>
                <a:cxn ang="0">
                  <a:pos x="158" y="14"/>
                </a:cxn>
                <a:cxn ang="0">
                  <a:pos x="146" y="2"/>
                </a:cxn>
                <a:cxn ang="0">
                  <a:pos x="136" y="0"/>
                </a:cxn>
                <a:cxn ang="0">
                  <a:pos x="28" y="26"/>
                </a:cxn>
                <a:cxn ang="0">
                  <a:pos x="26" y="92"/>
                </a:cxn>
                <a:cxn ang="0">
                  <a:pos x="24" y="96"/>
                </a:cxn>
                <a:cxn ang="0">
                  <a:pos x="20" y="96"/>
                </a:cxn>
                <a:cxn ang="0">
                  <a:pos x="14" y="92"/>
                </a:cxn>
                <a:cxn ang="0">
                  <a:pos x="14" y="28"/>
                </a:cxn>
                <a:cxn ang="0">
                  <a:pos x="18" y="18"/>
                </a:cxn>
                <a:cxn ang="0">
                  <a:pos x="28" y="16"/>
                </a:cxn>
                <a:cxn ang="0">
                  <a:pos x="30" y="16"/>
                </a:cxn>
                <a:cxn ang="0">
                  <a:pos x="32" y="20"/>
                </a:cxn>
                <a:cxn ang="0">
                  <a:pos x="28" y="26"/>
                </a:cxn>
                <a:cxn ang="0">
                  <a:pos x="88" y="58"/>
                </a:cxn>
                <a:cxn ang="0">
                  <a:pos x="88" y="78"/>
                </a:cxn>
                <a:cxn ang="0">
                  <a:pos x="86" y="84"/>
                </a:cxn>
                <a:cxn ang="0">
                  <a:pos x="80" y="88"/>
                </a:cxn>
                <a:cxn ang="0">
                  <a:pos x="76" y="86"/>
                </a:cxn>
                <a:cxn ang="0">
                  <a:pos x="70" y="82"/>
                </a:cxn>
                <a:cxn ang="0">
                  <a:pos x="70" y="58"/>
                </a:cxn>
                <a:cxn ang="0">
                  <a:pos x="66" y="54"/>
                </a:cxn>
                <a:cxn ang="0">
                  <a:pos x="64" y="46"/>
                </a:cxn>
                <a:cxn ang="0">
                  <a:pos x="68" y="34"/>
                </a:cxn>
                <a:cxn ang="0">
                  <a:pos x="80" y="30"/>
                </a:cxn>
                <a:cxn ang="0">
                  <a:pos x="86" y="32"/>
                </a:cxn>
                <a:cxn ang="0">
                  <a:pos x="94" y="40"/>
                </a:cxn>
                <a:cxn ang="0">
                  <a:pos x="96" y="46"/>
                </a:cxn>
                <a:cxn ang="0">
                  <a:pos x="88" y="58"/>
                </a:cxn>
              </a:cxnLst>
              <a:rect l="0" t="0" r="r" b="b"/>
              <a:pathLst>
                <a:path w="160" h="116">
                  <a:moveTo>
                    <a:pt x="136" y="0"/>
                  </a:moveTo>
                  <a:lnTo>
                    <a:pt x="22" y="0"/>
                  </a:lnTo>
                  <a:lnTo>
                    <a:pt x="22" y="0"/>
                  </a:lnTo>
                  <a:lnTo>
                    <a:pt x="14" y="2"/>
                  </a:lnTo>
                  <a:lnTo>
                    <a:pt x="6" y="8"/>
                  </a:lnTo>
                  <a:lnTo>
                    <a:pt x="2" y="14"/>
                  </a:lnTo>
                  <a:lnTo>
                    <a:pt x="0" y="22"/>
                  </a:lnTo>
                  <a:lnTo>
                    <a:pt x="0" y="94"/>
                  </a:lnTo>
                  <a:lnTo>
                    <a:pt x="0" y="94"/>
                  </a:lnTo>
                  <a:lnTo>
                    <a:pt x="2" y="102"/>
                  </a:lnTo>
                  <a:lnTo>
                    <a:pt x="6" y="110"/>
                  </a:lnTo>
                  <a:lnTo>
                    <a:pt x="14" y="114"/>
                  </a:lnTo>
                  <a:lnTo>
                    <a:pt x="22" y="116"/>
                  </a:lnTo>
                  <a:lnTo>
                    <a:pt x="136" y="116"/>
                  </a:lnTo>
                  <a:lnTo>
                    <a:pt x="136" y="116"/>
                  </a:lnTo>
                  <a:lnTo>
                    <a:pt x="146" y="114"/>
                  </a:lnTo>
                  <a:lnTo>
                    <a:pt x="152" y="110"/>
                  </a:lnTo>
                  <a:lnTo>
                    <a:pt x="158" y="102"/>
                  </a:lnTo>
                  <a:lnTo>
                    <a:pt x="160" y="94"/>
                  </a:lnTo>
                  <a:lnTo>
                    <a:pt x="160" y="22"/>
                  </a:lnTo>
                  <a:lnTo>
                    <a:pt x="160" y="22"/>
                  </a:lnTo>
                  <a:lnTo>
                    <a:pt x="158" y="14"/>
                  </a:lnTo>
                  <a:lnTo>
                    <a:pt x="152" y="8"/>
                  </a:lnTo>
                  <a:lnTo>
                    <a:pt x="146" y="2"/>
                  </a:lnTo>
                  <a:lnTo>
                    <a:pt x="136" y="0"/>
                  </a:lnTo>
                  <a:lnTo>
                    <a:pt x="136" y="0"/>
                  </a:lnTo>
                  <a:close/>
                  <a:moveTo>
                    <a:pt x="28" y="26"/>
                  </a:moveTo>
                  <a:lnTo>
                    <a:pt x="28" y="26"/>
                  </a:lnTo>
                  <a:lnTo>
                    <a:pt x="26" y="28"/>
                  </a:lnTo>
                  <a:lnTo>
                    <a:pt x="26" y="92"/>
                  </a:lnTo>
                  <a:lnTo>
                    <a:pt x="26" y="92"/>
                  </a:lnTo>
                  <a:lnTo>
                    <a:pt x="24" y="96"/>
                  </a:lnTo>
                  <a:lnTo>
                    <a:pt x="20" y="96"/>
                  </a:lnTo>
                  <a:lnTo>
                    <a:pt x="20" y="96"/>
                  </a:lnTo>
                  <a:lnTo>
                    <a:pt x="16" y="96"/>
                  </a:lnTo>
                  <a:lnTo>
                    <a:pt x="14" y="92"/>
                  </a:lnTo>
                  <a:lnTo>
                    <a:pt x="14" y="28"/>
                  </a:lnTo>
                  <a:lnTo>
                    <a:pt x="14" y="28"/>
                  </a:lnTo>
                  <a:lnTo>
                    <a:pt x="16" y="22"/>
                  </a:lnTo>
                  <a:lnTo>
                    <a:pt x="18" y="18"/>
                  </a:lnTo>
                  <a:lnTo>
                    <a:pt x="22" y="16"/>
                  </a:lnTo>
                  <a:lnTo>
                    <a:pt x="28" y="16"/>
                  </a:lnTo>
                  <a:lnTo>
                    <a:pt x="28" y="16"/>
                  </a:lnTo>
                  <a:lnTo>
                    <a:pt x="30" y="16"/>
                  </a:lnTo>
                  <a:lnTo>
                    <a:pt x="32" y="20"/>
                  </a:lnTo>
                  <a:lnTo>
                    <a:pt x="32" y="20"/>
                  </a:lnTo>
                  <a:lnTo>
                    <a:pt x="30" y="24"/>
                  </a:lnTo>
                  <a:lnTo>
                    <a:pt x="28" y="26"/>
                  </a:lnTo>
                  <a:lnTo>
                    <a:pt x="28" y="26"/>
                  </a:lnTo>
                  <a:close/>
                  <a:moveTo>
                    <a:pt x="88" y="58"/>
                  </a:moveTo>
                  <a:lnTo>
                    <a:pt x="88" y="78"/>
                  </a:lnTo>
                  <a:lnTo>
                    <a:pt x="88" y="78"/>
                  </a:lnTo>
                  <a:lnTo>
                    <a:pt x="88" y="82"/>
                  </a:lnTo>
                  <a:lnTo>
                    <a:pt x="86" y="84"/>
                  </a:lnTo>
                  <a:lnTo>
                    <a:pt x="84" y="86"/>
                  </a:lnTo>
                  <a:lnTo>
                    <a:pt x="80" y="88"/>
                  </a:lnTo>
                  <a:lnTo>
                    <a:pt x="80" y="88"/>
                  </a:lnTo>
                  <a:lnTo>
                    <a:pt x="76" y="86"/>
                  </a:lnTo>
                  <a:lnTo>
                    <a:pt x="72" y="84"/>
                  </a:lnTo>
                  <a:lnTo>
                    <a:pt x="70" y="82"/>
                  </a:lnTo>
                  <a:lnTo>
                    <a:pt x="70" y="78"/>
                  </a:lnTo>
                  <a:lnTo>
                    <a:pt x="70" y="58"/>
                  </a:lnTo>
                  <a:lnTo>
                    <a:pt x="70" y="58"/>
                  </a:lnTo>
                  <a:lnTo>
                    <a:pt x="66" y="54"/>
                  </a:lnTo>
                  <a:lnTo>
                    <a:pt x="64" y="46"/>
                  </a:lnTo>
                  <a:lnTo>
                    <a:pt x="64" y="46"/>
                  </a:lnTo>
                  <a:lnTo>
                    <a:pt x="64" y="40"/>
                  </a:lnTo>
                  <a:lnTo>
                    <a:pt x="68" y="34"/>
                  </a:lnTo>
                  <a:lnTo>
                    <a:pt x="74" y="32"/>
                  </a:lnTo>
                  <a:lnTo>
                    <a:pt x="80" y="30"/>
                  </a:lnTo>
                  <a:lnTo>
                    <a:pt x="80" y="30"/>
                  </a:lnTo>
                  <a:lnTo>
                    <a:pt x="86" y="32"/>
                  </a:lnTo>
                  <a:lnTo>
                    <a:pt x="90" y="34"/>
                  </a:lnTo>
                  <a:lnTo>
                    <a:pt x="94" y="40"/>
                  </a:lnTo>
                  <a:lnTo>
                    <a:pt x="96" y="46"/>
                  </a:lnTo>
                  <a:lnTo>
                    <a:pt x="96" y="46"/>
                  </a:lnTo>
                  <a:lnTo>
                    <a:pt x="94" y="54"/>
                  </a:lnTo>
                  <a:lnTo>
                    <a:pt x="88" y="58"/>
                  </a:lnTo>
                  <a:lnTo>
                    <a:pt x="88" y="5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6" name="Freeform 50">
              <a:extLst>
                <a:ext uri="{FF2B5EF4-FFF2-40B4-BE49-F238E27FC236}">
                  <a16:creationId xmlns:a16="http://schemas.microsoft.com/office/drawing/2014/main" xmlns="" id="{CAD71B52-DF50-48C7-97BC-3F5E54F4C827}"/>
                </a:ext>
              </a:extLst>
            </p:cNvPr>
            <p:cNvSpPr>
              <a:spLocks/>
            </p:cNvSpPr>
            <p:nvPr/>
          </p:nvSpPr>
          <p:spPr bwMode="gray">
            <a:xfrm>
              <a:off x="8298779" y="6032017"/>
              <a:ext cx="92402" cy="66464"/>
            </a:xfrm>
            <a:custGeom>
              <a:avLst/>
              <a:gdLst/>
              <a:ahLst/>
              <a:cxnLst>
                <a:cxn ang="0">
                  <a:pos x="26" y="56"/>
                </a:cxn>
                <a:cxn ang="0">
                  <a:pos x="26" y="56"/>
                </a:cxn>
                <a:cxn ang="0">
                  <a:pos x="26" y="50"/>
                </a:cxn>
                <a:cxn ang="0">
                  <a:pos x="28" y="44"/>
                </a:cxn>
                <a:cxn ang="0">
                  <a:pos x="36" y="34"/>
                </a:cxn>
                <a:cxn ang="0">
                  <a:pos x="46" y="28"/>
                </a:cxn>
                <a:cxn ang="0">
                  <a:pos x="52" y="26"/>
                </a:cxn>
                <a:cxn ang="0">
                  <a:pos x="58" y="26"/>
                </a:cxn>
                <a:cxn ang="0">
                  <a:pos x="58" y="26"/>
                </a:cxn>
                <a:cxn ang="0">
                  <a:pos x="64" y="26"/>
                </a:cxn>
                <a:cxn ang="0">
                  <a:pos x="70" y="28"/>
                </a:cxn>
                <a:cxn ang="0">
                  <a:pos x="80" y="34"/>
                </a:cxn>
                <a:cxn ang="0">
                  <a:pos x="86" y="44"/>
                </a:cxn>
                <a:cxn ang="0">
                  <a:pos x="88" y="50"/>
                </a:cxn>
                <a:cxn ang="0">
                  <a:pos x="88" y="56"/>
                </a:cxn>
                <a:cxn ang="0">
                  <a:pos x="88" y="82"/>
                </a:cxn>
                <a:cxn ang="0">
                  <a:pos x="114" y="82"/>
                </a:cxn>
                <a:cxn ang="0">
                  <a:pos x="114" y="56"/>
                </a:cxn>
                <a:cxn ang="0">
                  <a:pos x="114" y="56"/>
                </a:cxn>
                <a:cxn ang="0">
                  <a:pos x="112" y="46"/>
                </a:cxn>
                <a:cxn ang="0">
                  <a:pos x="110" y="34"/>
                </a:cxn>
                <a:cxn ang="0">
                  <a:pos x="104" y="26"/>
                </a:cxn>
                <a:cxn ang="0">
                  <a:pos x="98" y="16"/>
                </a:cxn>
                <a:cxn ang="0">
                  <a:pos x="90" y="10"/>
                </a:cxn>
                <a:cxn ang="0">
                  <a:pos x="80" y="4"/>
                </a:cxn>
                <a:cxn ang="0">
                  <a:pos x="68" y="2"/>
                </a:cxn>
                <a:cxn ang="0">
                  <a:pos x="58" y="0"/>
                </a:cxn>
                <a:cxn ang="0">
                  <a:pos x="58" y="0"/>
                </a:cxn>
                <a:cxn ang="0">
                  <a:pos x="46" y="2"/>
                </a:cxn>
                <a:cxn ang="0">
                  <a:pos x="36" y="4"/>
                </a:cxn>
                <a:cxn ang="0">
                  <a:pos x="26" y="10"/>
                </a:cxn>
                <a:cxn ang="0">
                  <a:pos x="18" y="16"/>
                </a:cxn>
                <a:cxn ang="0">
                  <a:pos x="10" y="26"/>
                </a:cxn>
                <a:cxn ang="0">
                  <a:pos x="6" y="34"/>
                </a:cxn>
                <a:cxn ang="0">
                  <a:pos x="2" y="46"/>
                </a:cxn>
                <a:cxn ang="0">
                  <a:pos x="0" y="56"/>
                </a:cxn>
                <a:cxn ang="0">
                  <a:pos x="0" y="82"/>
                </a:cxn>
                <a:cxn ang="0">
                  <a:pos x="26" y="82"/>
                </a:cxn>
                <a:cxn ang="0">
                  <a:pos x="26" y="56"/>
                </a:cxn>
              </a:cxnLst>
              <a:rect l="0" t="0" r="r" b="b"/>
              <a:pathLst>
                <a:path w="114" h="82">
                  <a:moveTo>
                    <a:pt x="26" y="56"/>
                  </a:moveTo>
                  <a:lnTo>
                    <a:pt x="26" y="56"/>
                  </a:lnTo>
                  <a:lnTo>
                    <a:pt x="26" y="50"/>
                  </a:lnTo>
                  <a:lnTo>
                    <a:pt x="28" y="44"/>
                  </a:lnTo>
                  <a:lnTo>
                    <a:pt x="36" y="34"/>
                  </a:lnTo>
                  <a:lnTo>
                    <a:pt x="46" y="28"/>
                  </a:lnTo>
                  <a:lnTo>
                    <a:pt x="52" y="26"/>
                  </a:lnTo>
                  <a:lnTo>
                    <a:pt x="58" y="26"/>
                  </a:lnTo>
                  <a:lnTo>
                    <a:pt x="58" y="26"/>
                  </a:lnTo>
                  <a:lnTo>
                    <a:pt x="64" y="26"/>
                  </a:lnTo>
                  <a:lnTo>
                    <a:pt x="70" y="28"/>
                  </a:lnTo>
                  <a:lnTo>
                    <a:pt x="80" y="34"/>
                  </a:lnTo>
                  <a:lnTo>
                    <a:pt x="86" y="44"/>
                  </a:lnTo>
                  <a:lnTo>
                    <a:pt x="88" y="50"/>
                  </a:lnTo>
                  <a:lnTo>
                    <a:pt x="88" y="56"/>
                  </a:lnTo>
                  <a:lnTo>
                    <a:pt x="88" y="82"/>
                  </a:lnTo>
                  <a:lnTo>
                    <a:pt x="114" y="82"/>
                  </a:lnTo>
                  <a:lnTo>
                    <a:pt x="114" y="56"/>
                  </a:lnTo>
                  <a:lnTo>
                    <a:pt x="114" y="56"/>
                  </a:lnTo>
                  <a:lnTo>
                    <a:pt x="112" y="46"/>
                  </a:lnTo>
                  <a:lnTo>
                    <a:pt x="110" y="34"/>
                  </a:lnTo>
                  <a:lnTo>
                    <a:pt x="104" y="26"/>
                  </a:lnTo>
                  <a:lnTo>
                    <a:pt x="98" y="16"/>
                  </a:lnTo>
                  <a:lnTo>
                    <a:pt x="90" y="10"/>
                  </a:lnTo>
                  <a:lnTo>
                    <a:pt x="80" y="4"/>
                  </a:lnTo>
                  <a:lnTo>
                    <a:pt x="68" y="2"/>
                  </a:lnTo>
                  <a:lnTo>
                    <a:pt x="58" y="0"/>
                  </a:lnTo>
                  <a:lnTo>
                    <a:pt x="58" y="0"/>
                  </a:lnTo>
                  <a:lnTo>
                    <a:pt x="46" y="2"/>
                  </a:lnTo>
                  <a:lnTo>
                    <a:pt x="36" y="4"/>
                  </a:lnTo>
                  <a:lnTo>
                    <a:pt x="26" y="10"/>
                  </a:lnTo>
                  <a:lnTo>
                    <a:pt x="18" y="16"/>
                  </a:lnTo>
                  <a:lnTo>
                    <a:pt x="10" y="26"/>
                  </a:lnTo>
                  <a:lnTo>
                    <a:pt x="6" y="34"/>
                  </a:lnTo>
                  <a:lnTo>
                    <a:pt x="2" y="46"/>
                  </a:lnTo>
                  <a:lnTo>
                    <a:pt x="0" y="56"/>
                  </a:lnTo>
                  <a:lnTo>
                    <a:pt x="0" y="82"/>
                  </a:lnTo>
                  <a:lnTo>
                    <a:pt x="26" y="82"/>
                  </a:lnTo>
                  <a:lnTo>
                    <a:pt x="26" y="5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47" name="矩形 46">
              <a:extLst>
                <a:ext uri="{FF2B5EF4-FFF2-40B4-BE49-F238E27FC236}">
                  <a16:creationId xmlns:a16="http://schemas.microsoft.com/office/drawing/2014/main" xmlns="" id="{01A626E7-39D9-4573-AFC6-2D15F8182846}"/>
                </a:ext>
              </a:extLst>
            </p:cNvPr>
            <p:cNvSpPr/>
            <p:nvPr/>
          </p:nvSpPr>
          <p:spPr bwMode="gray">
            <a:xfrm>
              <a:off x="8322279" y="5862610"/>
              <a:ext cx="1749504" cy="523220"/>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Security gateway</a:t>
              </a:r>
            </a:p>
          </p:txBody>
        </p:sp>
        <p:sp>
          <p:nvSpPr>
            <p:cNvPr id="49" name="立方体 48">
              <a:extLst>
                <a:ext uri="{FF2B5EF4-FFF2-40B4-BE49-F238E27FC236}">
                  <a16:creationId xmlns:a16="http://schemas.microsoft.com/office/drawing/2014/main" xmlns="" id="{0C6A125E-AC16-497B-A462-B52F13923A4F}"/>
                </a:ext>
              </a:extLst>
            </p:cNvPr>
            <p:cNvSpPr/>
            <p:nvPr/>
          </p:nvSpPr>
          <p:spPr bwMode="gray">
            <a:xfrm>
              <a:off x="10004811" y="6040881"/>
              <a:ext cx="435080" cy="188370"/>
            </a:xfrm>
            <a:prstGeom prst="cube">
              <a:avLst>
                <a:gd name="adj" fmla="val 49850"/>
              </a:avLst>
            </a:prstGeom>
            <a:solidFill>
              <a:schemeClr val="bg1">
                <a:alpha val="4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50" name="立方体 49">
              <a:extLst>
                <a:ext uri="{FF2B5EF4-FFF2-40B4-BE49-F238E27FC236}">
                  <a16:creationId xmlns:a16="http://schemas.microsoft.com/office/drawing/2014/main" xmlns="" id="{8ED09BF5-7C5C-47E0-802F-8F9C16E2660C}"/>
                </a:ext>
              </a:extLst>
            </p:cNvPr>
            <p:cNvSpPr/>
            <p:nvPr/>
          </p:nvSpPr>
          <p:spPr bwMode="gray">
            <a:xfrm>
              <a:off x="10004811" y="5946696"/>
              <a:ext cx="435080" cy="188370"/>
            </a:xfrm>
            <a:prstGeom prst="cube">
              <a:avLst>
                <a:gd name="adj" fmla="val 49850"/>
              </a:avLst>
            </a:prstGeom>
            <a:solidFill>
              <a:schemeClr val="bg1">
                <a:alpha val="4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p>
          </p:txBody>
        </p:sp>
        <p:sp>
          <p:nvSpPr>
            <p:cNvPr id="51" name="矩形 50">
              <a:extLst>
                <a:ext uri="{FF2B5EF4-FFF2-40B4-BE49-F238E27FC236}">
                  <a16:creationId xmlns:a16="http://schemas.microsoft.com/office/drawing/2014/main" xmlns="" id="{67C32A8E-4282-4B8B-8764-F80CBB4E9967}"/>
                </a:ext>
              </a:extLst>
            </p:cNvPr>
            <p:cNvSpPr/>
            <p:nvPr/>
          </p:nvSpPr>
          <p:spPr bwMode="gray">
            <a:xfrm>
              <a:off x="10453563" y="5970332"/>
              <a:ext cx="615688" cy="307777"/>
            </a:xfrm>
            <a:prstGeom prst="rect">
              <a:avLst/>
            </a:prstGeom>
          </p:spPr>
          <p:txBody>
            <a:bodyPr wrap="square" anchor="ctr">
              <a:noAutofit/>
            </a:bodyPr>
            <a:lstStyle/>
            <a:p>
              <a:pPr lvl="0" algn="ctr" defTabSz="457200" fontAlgn="ctr">
                <a:spcBef>
                  <a:spcPct val="0"/>
                </a:spcBef>
                <a:spcAft>
                  <a:spcPct val="0"/>
                </a:spcAft>
                <a:defRPr/>
              </a:pPr>
              <a:r>
                <a:rPr lang="en-US" sz="1400" dirty="0">
                  <a:solidFill>
                    <a:srgbClr val="FFFFFF"/>
                  </a:solidFill>
                </a:rPr>
                <a:t>VNF</a:t>
              </a:r>
            </a:p>
          </p:txBody>
        </p:sp>
        <p:sp>
          <p:nvSpPr>
            <p:cNvPr id="83" name="Rectangle 9">
              <a:extLst>
                <a:ext uri="{FF2B5EF4-FFF2-40B4-BE49-F238E27FC236}">
                  <a16:creationId xmlns:a16="http://schemas.microsoft.com/office/drawing/2014/main" xmlns="" id="{71F203B1-A255-44C8-862B-284CEC726DEF}"/>
                </a:ext>
              </a:extLst>
            </p:cNvPr>
            <p:cNvSpPr/>
            <p:nvPr/>
          </p:nvSpPr>
          <p:spPr bwMode="gray">
            <a:xfrm>
              <a:off x="816337" y="2847300"/>
              <a:ext cx="10503666" cy="463683"/>
            </a:xfrm>
            <a:prstGeom prst="rect">
              <a:avLst/>
            </a:prstGeom>
            <a:noFill/>
            <a:ln w="12700" cap="flat" cmpd="sng" algn="ctr">
              <a:solidFill>
                <a:srgbClr val="94DAE2"/>
              </a:solidFill>
              <a:prstDash val="solid"/>
            </a:ln>
            <a:effectLst/>
          </p:spPr>
          <p:txBody>
            <a:bodyPr rtlCol="0" anchor="ctr"/>
            <a:lstStyle/>
            <a:p>
              <a:pPr algn="ctr" defTabSz="457200" fontAlgn="base">
                <a:spcBef>
                  <a:spcPct val="0"/>
                </a:spcBef>
                <a:spcAft>
                  <a:spcPct val="0"/>
                </a:spcAft>
              </a:pPr>
              <a:endParaRPr lang="en-US" sz="1200" kern="0" dirty="0">
                <a:solidFill>
                  <a:srgbClr val="FFFFFF"/>
                </a:solidFill>
                <a:ea typeface="微软雅黑" panose="020B0503020204020204" pitchFamily="34" charset="-122"/>
              </a:endParaRPr>
            </a:p>
          </p:txBody>
        </p:sp>
        <p:sp>
          <p:nvSpPr>
            <p:cNvPr id="84" name="矩形 83">
              <a:extLst>
                <a:ext uri="{FF2B5EF4-FFF2-40B4-BE49-F238E27FC236}">
                  <a16:creationId xmlns:a16="http://schemas.microsoft.com/office/drawing/2014/main" xmlns="" id="{EB1887F9-4F52-4077-B71F-D7A31841B0EC}"/>
                </a:ext>
              </a:extLst>
            </p:cNvPr>
            <p:cNvSpPr/>
            <p:nvPr/>
          </p:nvSpPr>
          <p:spPr bwMode="gray">
            <a:xfrm>
              <a:off x="1445538" y="2914335"/>
              <a:ext cx="1103187" cy="338554"/>
            </a:xfrm>
            <a:prstGeom prst="rect">
              <a:avLst/>
            </a:prstGeom>
          </p:spPr>
          <p:txBody>
            <a:bodyPr wrap="none">
              <a:noAutofit/>
            </a:bodyPr>
            <a:lstStyle/>
            <a:p>
              <a:pPr fontAlgn="ctr">
                <a:buClrTx/>
                <a:buFontTx/>
                <a:buNone/>
              </a:pPr>
              <a:r>
                <a:rPr lang="en-US" sz="1600" dirty="0"/>
                <a:t>NBI plane</a:t>
              </a:r>
              <a:endParaRPr lang="en-US" altLang="zh-CN" sz="1600" kern="0" dirty="0"/>
            </a:p>
          </p:txBody>
        </p:sp>
        <p:sp>
          <p:nvSpPr>
            <p:cNvPr id="85" name="TextBox 205">
              <a:extLst>
                <a:ext uri="{FF2B5EF4-FFF2-40B4-BE49-F238E27FC236}">
                  <a16:creationId xmlns:a16="http://schemas.microsoft.com/office/drawing/2014/main" xmlns="" id="{3E2669C8-B707-4A15-BFDE-0193EBA10C38}"/>
                </a:ext>
              </a:extLst>
            </p:cNvPr>
            <p:cNvSpPr txBox="1"/>
            <p:nvPr/>
          </p:nvSpPr>
          <p:spPr bwMode="gray">
            <a:xfrm>
              <a:off x="3090884" y="2910463"/>
              <a:ext cx="1437574" cy="342426"/>
            </a:xfrm>
            <a:prstGeom prst="rect">
              <a:avLst/>
            </a:prstGeom>
            <a:solidFill>
              <a:srgbClr val="56C4D2"/>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400" b="1" kern="0">
                  <a:solidFill>
                    <a:schemeClr val="bg1"/>
                  </a:solidFill>
                  <a:ea typeface="微软雅黑" panose="020B0503020204020204" pitchFamily="34" charset="-122"/>
                </a:defRPr>
              </a:lvl1pPr>
            </a:lstStyle>
            <a:p>
              <a:r>
                <a:rPr lang="en-US"/>
                <a:t>RESTful</a:t>
              </a:r>
              <a:endParaRPr lang="en-US" altLang="zh-CN" dirty="0"/>
            </a:p>
          </p:txBody>
        </p:sp>
        <p:sp>
          <p:nvSpPr>
            <p:cNvPr id="86" name="TextBox 207">
              <a:extLst>
                <a:ext uri="{FF2B5EF4-FFF2-40B4-BE49-F238E27FC236}">
                  <a16:creationId xmlns:a16="http://schemas.microsoft.com/office/drawing/2014/main" xmlns="" id="{42E4B99C-EE80-4DA2-8A42-436258109AE5}"/>
                </a:ext>
              </a:extLst>
            </p:cNvPr>
            <p:cNvSpPr txBox="1"/>
            <p:nvPr/>
          </p:nvSpPr>
          <p:spPr bwMode="gray">
            <a:xfrm>
              <a:off x="6180228" y="2910463"/>
              <a:ext cx="1745342" cy="342426"/>
            </a:xfrm>
            <a:prstGeom prst="rect">
              <a:avLst/>
            </a:prstGeom>
            <a:solidFill>
              <a:srgbClr val="56C4D2"/>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400" b="1" kern="0">
                  <a:solidFill>
                    <a:schemeClr val="bg1"/>
                  </a:solidFill>
                  <a:ea typeface="微软雅黑" panose="020B0503020204020204" pitchFamily="34" charset="-122"/>
                </a:defRPr>
              </a:lvl1pPr>
            </a:lstStyle>
            <a:p>
              <a:r>
                <a:rPr lang="en-US" dirty="0"/>
                <a:t> MTOSI/CORBA</a:t>
              </a:r>
            </a:p>
          </p:txBody>
        </p:sp>
        <p:sp>
          <p:nvSpPr>
            <p:cNvPr id="87" name="TextBox 209">
              <a:extLst>
                <a:ext uri="{FF2B5EF4-FFF2-40B4-BE49-F238E27FC236}">
                  <a16:creationId xmlns:a16="http://schemas.microsoft.com/office/drawing/2014/main" xmlns="" id="{7B21FDF7-5450-41CF-9BAD-C26067EDC8EE}"/>
                </a:ext>
              </a:extLst>
            </p:cNvPr>
            <p:cNvSpPr txBox="1"/>
            <p:nvPr/>
          </p:nvSpPr>
          <p:spPr bwMode="gray">
            <a:xfrm>
              <a:off x="7942312" y="2910463"/>
              <a:ext cx="1498968" cy="342426"/>
            </a:xfrm>
            <a:prstGeom prst="rect">
              <a:avLst/>
            </a:prstGeom>
            <a:solidFill>
              <a:srgbClr val="56C4D2"/>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400" b="1" kern="0">
                  <a:solidFill>
                    <a:schemeClr val="bg1"/>
                  </a:solidFill>
                  <a:ea typeface="微软雅黑" panose="020B0503020204020204" pitchFamily="34" charset="-122"/>
                </a:defRPr>
              </a:lvl1pPr>
            </a:lstStyle>
            <a:p>
              <a:r>
                <a:rPr lang="en-US" dirty="0"/>
                <a:t>Kafka</a:t>
              </a:r>
              <a:r>
                <a:rPr lang="en-US"/>
                <a:t>/SFTP</a:t>
              </a:r>
              <a:endParaRPr lang="en-US" altLang="zh-CN" dirty="0"/>
            </a:p>
          </p:txBody>
        </p:sp>
        <p:sp>
          <p:nvSpPr>
            <p:cNvPr id="88" name="Rectangle 7">
              <a:extLst>
                <a:ext uri="{FF2B5EF4-FFF2-40B4-BE49-F238E27FC236}">
                  <a16:creationId xmlns:a16="http://schemas.microsoft.com/office/drawing/2014/main" xmlns="" id="{81662334-3FA3-48F6-BFC2-B567AB4617E3}"/>
                </a:ext>
              </a:extLst>
            </p:cNvPr>
            <p:cNvSpPr/>
            <p:nvPr/>
          </p:nvSpPr>
          <p:spPr bwMode="gray">
            <a:xfrm>
              <a:off x="2154083" y="2129722"/>
              <a:ext cx="9155704" cy="640080"/>
            </a:xfrm>
            <a:prstGeom prst="rect">
              <a:avLst/>
            </a:prstGeom>
            <a:noFill/>
            <a:ln w="12700" cap="flat" cmpd="sng" algn="ctr">
              <a:solidFill>
                <a:srgbClr val="94DAE2"/>
              </a:solidFill>
              <a:prstDash val="solid"/>
            </a:ln>
            <a:effectLst/>
          </p:spPr>
          <p:txBody>
            <a:bodyPr rtlCol="0" anchor="ctr"/>
            <a:lstStyle/>
            <a:p>
              <a:pPr algn="ctr" defTabSz="457200" fontAlgn="base">
                <a:spcBef>
                  <a:spcPct val="0"/>
                </a:spcBef>
                <a:spcAft>
                  <a:spcPct val="0"/>
                </a:spcAft>
              </a:pPr>
              <a:endParaRPr lang="en-US" sz="1500" kern="0" dirty="0"/>
            </a:p>
          </p:txBody>
        </p:sp>
        <p:sp>
          <p:nvSpPr>
            <p:cNvPr id="89" name="Freeform 45">
              <a:extLst>
                <a:ext uri="{FF2B5EF4-FFF2-40B4-BE49-F238E27FC236}">
                  <a16:creationId xmlns:a16="http://schemas.microsoft.com/office/drawing/2014/main" xmlns="" id="{969BE53D-22EC-42AF-82AC-8C99982370DF}"/>
                </a:ext>
              </a:extLst>
            </p:cNvPr>
            <p:cNvSpPr>
              <a:spLocks noEditPoints="1"/>
            </p:cNvSpPr>
            <p:nvPr/>
          </p:nvSpPr>
          <p:spPr bwMode="gray">
            <a:xfrm>
              <a:off x="2997324" y="2308306"/>
              <a:ext cx="446746" cy="307402"/>
            </a:xfrm>
            <a:custGeom>
              <a:avLst/>
              <a:gdLst>
                <a:gd name="T0" fmla="*/ 3277 w 3277"/>
                <a:gd name="T1" fmla="*/ 1741 h 2253"/>
                <a:gd name="T2" fmla="*/ 2765 w 3277"/>
                <a:gd name="T3" fmla="*/ 2253 h 2253"/>
                <a:gd name="T4" fmla="*/ 1024 w 3277"/>
                <a:gd name="T5" fmla="*/ 2253 h 2253"/>
                <a:gd name="T6" fmla="*/ 1024 w 3277"/>
                <a:gd name="T7" fmla="*/ 2250 h 2253"/>
                <a:gd name="T8" fmla="*/ 614 w 3277"/>
                <a:gd name="T9" fmla="*/ 1840 h 2253"/>
                <a:gd name="T10" fmla="*/ 1024 w 3277"/>
                <a:gd name="T11" fmla="*/ 1430 h 2253"/>
                <a:gd name="T12" fmla="*/ 1024 w 3277"/>
                <a:gd name="T13" fmla="*/ 1427 h 2253"/>
                <a:gd name="T14" fmla="*/ 1025 w 3277"/>
                <a:gd name="T15" fmla="*/ 1427 h 2253"/>
                <a:gd name="T16" fmla="*/ 1536 w 3277"/>
                <a:gd name="T17" fmla="*/ 922 h 2253"/>
                <a:gd name="T18" fmla="*/ 1707 w 3277"/>
                <a:gd name="T19" fmla="*/ 953 h 2253"/>
                <a:gd name="T20" fmla="*/ 2253 w 3277"/>
                <a:gd name="T21" fmla="*/ 614 h 2253"/>
                <a:gd name="T22" fmla="*/ 2867 w 3277"/>
                <a:gd name="T23" fmla="*/ 1229 h 2253"/>
                <a:gd name="T24" fmla="*/ 2866 w 3277"/>
                <a:gd name="T25" fmla="*/ 1239 h 2253"/>
                <a:gd name="T26" fmla="*/ 3277 w 3277"/>
                <a:gd name="T27" fmla="*/ 1741 h 2253"/>
                <a:gd name="T28" fmla="*/ 845 w 3277"/>
                <a:gd name="T29" fmla="*/ 1251 h 2253"/>
                <a:gd name="T30" fmla="*/ 851 w 3277"/>
                <a:gd name="T31" fmla="*/ 1225 h 2253"/>
                <a:gd name="T32" fmla="*/ 1612 w 3277"/>
                <a:gd name="T33" fmla="*/ 721 h 2253"/>
                <a:gd name="T34" fmla="*/ 2216 w 3277"/>
                <a:gd name="T35" fmla="*/ 414 h 2253"/>
                <a:gd name="T36" fmla="*/ 1638 w 3277"/>
                <a:gd name="T37" fmla="*/ 0 h 2253"/>
                <a:gd name="T38" fmla="*/ 1092 w 3277"/>
                <a:gd name="T39" fmla="*/ 338 h 2253"/>
                <a:gd name="T40" fmla="*/ 922 w 3277"/>
                <a:gd name="T41" fmla="*/ 307 h 2253"/>
                <a:gd name="T42" fmla="*/ 410 w 3277"/>
                <a:gd name="T43" fmla="*/ 813 h 2253"/>
                <a:gd name="T44" fmla="*/ 410 w 3277"/>
                <a:gd name="T45" fmla="*/ 813 h 2253"/>
                <a:gd name="T46" fmla="*/ 410 w 3277"/>
                <a:gd name="T47" fmla="*/ 816 h 2253"/>
                <a:gd name="T48" fmla="*/ 0 w 3277"/>
                <a:gd name="T49" fmla="*/ 1226 h 2253"/>
                <a:gd name="T50" fmla="*/ 410 w 3277"/>
                <a:gd name="T51" fmla="*/ 1635 h 2253"/>
                <a:gd name="T52" fmla="*/ 410 w 3277"/>
                <a:gd name="T53" fmla="*/ 1638 h 2253"/>
                <a:gd name="T54" fmla="*/ 444 w 3277"/>
                <a:gd name="T55" fmla="*/ 1638 h 2253"/>
                <a:gd name="T56" fmla="*/ 819 w 3277"/>
                <a:gd name="T57" fmla="*/ 1261 h 2253"/>
                <a:gd name="T58" fmla="*/ 845 w 3277"/>
                <a:gd name="T59" fmla="*/ 1251 h 2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77" h="2253">
                  <a:moveTo>
                    <a:pt x="3277" y="1741"/>
                  </a:moveTo>
                  <a:cubicBezTo>
                    <a:pt x="3277" y="2024"/>
                    <a:pt x="3048" y="2253"/>
                    <a:pt x="2765" y="2253"/>
                  </a:cubicBezTo>
                  <a:cubicBezTo>
                    <a:pt x="1024" y="2253"/>
                    <a:pt x="1024" y="2253"/>
                    <a:pt x="1024" y="2253"/>
                  </a:cubicBezTo>
                  <a:cubicBezTo>
                    <a:pt x="1024" y="2250"/>
                    <a:pt x="1024" y="2250"/>
                    <a:pt x="1024" y="2250"/>
                  </a:cubicBezTo>
                  <a:cubicBezTo>
                    <a:pt x="798" y="2250"/>
                    <a:pt x="614" y="2066"/>
                    <a:pt x="614" y="1840"/>
                  </a:cubicBezTo>
                  <a:cubicBezTo>
                    <a:pt x="614" y="1614"/>
                    <a:pt x="798" y="1430"/>
                    <a:pt x="1024" y="1430"/>
                  </a:cubicBezTo>
                  <a:cubicBezTo>
                    <a:pt x="1024" y="1427"/>
                    <a:pt x="1024" y="1427"/>
                    <a:pt x="1024" y="1427"/>
                  </a:cubicBezTo>
                  <a:cubicBezTo>
                    <a:pt x="1025" y="1427"/>
                    <a:pt x="1025" y="1427"/>
                    <a:pt x="1025" y="1427"/>
                  </a:cubicBezTo>
                  <a:cubicBezTo>
                    <a:pt x="1028" y="1147"/>
                    <a:pt x="1255" y="922"/>
                    <a:pt x="1536" y="922"/>
                  </a:cubicBezTo>
                  <a:cubicBezTo>
                    <a:pt x="1596" y="922"/>
                    <a:pt x="1653" y="934"/>
                    <a:pt x="1707" y="953"/>
                  </a:cubicBezTo>
                  <a:cubicBezTo>
                    <a:pt x="1808" y="753"/>
                    <a:pt x="2013" y="614"/>
                    <a:pt x="2253" y="614"/>
                  </a:cubicBezTo>
                  <a:cubicBezTo>
                    <a:pt x="2592" y="614"/>
                    <a:pt x="2867" y="889"/>
                    <a:pt x="2867" y="1229"/>
                  </a:cubicBezTo>
                  <a:cubicBezTo>
                    <a:pt x="2867" y="1232"/>
                    <a:pt x="2866" y="1236"/>
                    <a:pt x="2866" y="1239"/>
                  </a:cubicBezTo>
                  <a:cubicBezTo>
                    <a:pt x="3100" y="1286"/>
                    <a:pt x="3277" y="1493"/>
                    <a:pt x="3277" y="1741"/>
                  </a:cubicBezTo>
                  <a:close/>
                  <a:moveTo>
                    <a:pt x="845" y="1251"/>
                  </a:moveTo>
                  <a:cubicBezTo>
                    <a:pt x="851" y="1225"/>
                    <a:pt x="851" y="1225"/>
                    <a:pt x="851" y="1225"/>
                  </a:cubicBezTo>
                  <a:cubicBezTo>
                    <a:pt x="948" y="908"/>
                    <a:pt x="1266" y="683"/>
                    <a:pt x="1612" y="721"/>
                  </a:cubicBezTo>
                  <a:cubicBezTo>
                    <a:pt x="1758" y="536"/>
                    <a:pt x="1978" y="424"/>
                    <a:pt x="2216" y="414"/>
                  </a:cubicBezTo>
                  <a:cubicBezTo>
                    <a:pt x="2133" y="174"/>
                    <a:pt x="1907" y="0"/>
                    <a:pt x="1638" y="0"/>
                  </a:cubicBezTo>
                  <a:cubicBezTo>
                    <a:pt x="1399" y="0"/>
                    <a:pt x="1194" y="138"/>
                    <a:pt x="1092" y="338"/>
                  </a:cubicBezTo>
                  <a:cubicBezTo>
                    <a:pt x="1039" y="320"/>
                    <a:pt x="982" y="307"/>
                    <a:pt x="922" y="307"/>
                  </a:cubicBezTo>
                  <a:cubicBezTo>
                    <a:pt x="641" y="307"/>
                    <a:pt x="414" y="533"/>
                    <a:pt x="410" y="813"/>
                  </a:cubicBezTo>
                  <a:cubicBezTo>
                    <a:pt x="410" y="813"/>
                    <a:pt x="410" y="813"/>
                    <a:pt x="410" y="813"/>
                  </a:cubicBezTo>
                  <a:cubicBezTo>
                    <a:pt x="410" y="816"/>
                    <a:pt x="410" y="816"/>
                    <a:pt x="410" y="816"/>
                  </a:cubicBezTo>
                  <a:cubicBezTo>
                    <a:pt x="183" y="816"/>
                    <a:pt x="0" y="999"/>
                    <a:pt x="0" y="1226"/>
                  </a:cubicBezTo>
                  <a:cubicBezTo>
                    <a:pt x="0" y="1452"/>
                    <a:pt x="183" y="1635"/>
                    <a:pt x="410" y="1635"/>
                  </a:cubicBezTo>
                  <a:cubicBezTo>
                    <a:pt x="410" y="1638"/>
                    <a:pt x="410" y="1638"/>
                    <a:pt x="410" y="1638"/>
                  </a:cubicBezTo>
                  <a:cubicBezTo>
                    <a:pt x="444" y="1638"/>
                    <a:pt x="444" y="1638"/>
                    <a:pt x="444" y="1638"/>
                  </a:cubicBezTo>
                  <a:cubicBezTo>
                    <a:pt x="506" y="1463"/>
                    <a:pt x="644" y="1323"/>
                    <a:pt x="819" y="1261"/>
                  </a:cubicBezTo>
                  <a:cubicBezTo>
                    <a:pt x="845" y="1251"/>
                    <a:pt x="845" y="1251"/>
                    <a:pt x="845" y="1251"/>
                  </a:cubicBezTo>
                  <a:close/>
                </a:path>
              </a:pathLst>
            </a:custGeom>
            <a:solidFill>
              <a:srgbClr val="56C4D2"/>
            </a:solidFill>
            <a:ln>
              <a:noFill/>
            </a:ln>
          </p:spPr>
          <p:txBody>
            <a:bodyPr vert="horz" wrap="square" lIns="91440" tIns="45720" rIns="91440" bIns="45720" numCol="1" anchor="t" anchorCtr="0" compatLnSpc="1">
              <a:prstTxWarp prst="textNoShape">
                <a:avLst/>
              </a:prstTxWarp>
              <a:noAutofit/>
            </a:bodyPr>
            <a:lstStyle/>
            <a:p>
              <a:pPr fontAlgn="ctr"/>
              <a:endParaRPr lang="en-US" altLang="zh-CN" sz="1400" dirty="0"/>
            </a:p>
          </p:txBody>
        </p:sp>
        <p:sp>
          <p:nvSpPr>
            <p:cNvPr id="90" name="文本框 89">
              <a:extLst>
                <a:ext uri="{FF2B5EF4-FFF2-40B4-BE49-F238E27FC236}">
                  <a16:creationId xmlns:a16="http://schemas.microsoft.com/office/drawing/2014/main" xmlns="" id="{2580B51A-E1AA-4E96-AFA2-90F368496F61}"/>
                </a:ext>
              </a:extLst>
            </p:cNvPr>
            <p:cNvSpPr txBox="1"/>
            <p:nvPr/>
          </p:nvSpPr>
          <p:spPr bwMode="gray">
            <a:xfrm>
              <a:off x="3500878" y="2361336"/>
              <a:ext cx="1447946" cy="307777"/>
            </a:xfrm>
            <a:prstGeom prst="rect">
              <a:avLst/>
            </a:prstGeom>
            <a:noFill/>
          </p:spPr>
          <p:txBody>
            <a:bodyPr wrap="square" rtlCol="0" anchor="ctr">
              <a:noAutofit/>
            </a:bodyPr>
            <a:lstStyle/>
            <a:p>
              <a:pPr fontAlgn="ctr"/>
              <a:r>
                <a:rPr lang="en-US" sz="1400" dirty="0"/>
                <a:t>Cloud platform</a:t>
              </a:r>
            </a:p>
          </p:txBody>
        </p:sp>
        <p:sp>
          <p:nvSpPr>
            <p:cNvPr id="91" name="文本框 90">
              <a:extLst>
                <a:ext uri="{FF2B5EF4-FFF2-40B4-BE49-F238E27FC236}">
                  <a16:creationId xmlns:a16="http://schemas.microsoft.com/office/drawing/2014/main" xmlns="" id="{30ABFA7E-0642-47A2-8E95-98BCAC39961F}"/>
                </a:ext>
              </a:extLst>
            </p:cNvPr>
            <p:cNvSpPr txBox="1"/>
            <p:nvPr/>
          </p:nvSpPr>
          <p:spPr bwMode="gray">
            <a:xfrm>
              <a:off x="5514040" y="2361336"/>
              <a:ext cx="866288" cy="307777"/>
            </a:xfrm>
            <a:prstGeom prst="rect">
              <a:avLst/>
            </a:prstGeom>
            <a:noFill/>
          </p:spPr>
          <p:txBody>
            <a:bodyPr wrap="square" rtlCol="0" anchor="ctr">
              <a:noAutofit/>
            </a:bodyPr>
            <a:lstStyle/>
            <a:p>
              <a:pPr fontAlgn="ctr"/>
              <a:r>
                <a:rPr lang="en-US" sz="1400" dirty="0"/>
                <a:t>EMS</a:t>
              </a:r>
              <a:endParaRPr lang="en-US" altLang="zh-CN" sz="1400" dirty="0"/>
            </a:p>
          </p:txBody>
        </p:sp>
        <p:pic>
          <p:nvPicPr>
            <p:cNvPr id="92" name="图片 91">
              <a:extLst>
                <a:ext uri="{FF2B5EF4-FFF2-40B4-BE49-F238E27FC236}">
                  <a16:creationId xmlns:a16="http://schemas.microsoft.com/office/drawing/2014/main" xmlns="" id="{34E8E205-C2D1-4268-81F2-222FCBB99EB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057019" y="2302205"/>
              <a:ext cx="348826" cy="348826"/>
            </a:xfrm>
            <a:prstGeom prst="rect">
              <a:avLst/>
            </a:prstGeom>
            <a:solidFill>
              <a:srgbClr val="56C4D2"/>
            </a:solidFill>
          </p:spPr>
        </p:pic>
        <p:pic>
          <p:nvPicPr>
            <p:cNvPr id="93" name="图片 92">
              <a:extLst>
                <a:ext uri="{FF2B5EF4-FFF2-40B4-BE49-F238E27FC236}">
                  <a16:creationId xmlns:a16="http://schemas.microsoft.com/office/drawing/2014/main" xmlns="" id="{85B3DA29-C41F-4FD8-A494-B6ED1D5A2B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794601" y="2273863"/>
              <a:ext cx="428213" cy="428213"/>
            </a:xfrm>
            <a:prstGeom prst="rect">
              <a:avLst/>
            </a:prstGeom>
            <a:solidFill>
              <a:srgbClr val="56C4D2"/>
            </a:solidFill>
          </p:spPr>
        </p:pic>
        <p:sp>
          <p:nvSpPr>
            <p:cNvPr id="94" name="文本框 93">
              <a:extLst>
                <a:ext uri="{FF2B5EF4-FFF2-40B4-BE49-F238E27FC236}">
                  <a16:creationId xmlns:a16="http://schemas.microsoft.com/office/drawing/2014/main" xmlns="" id="{11AD11D0-C2DA-42F5-B11A-683976A0CE1B}"/>
                </a:ext>
              </a:extLst>
            </p:cNvPr>
            <p:cNvSpPr txBox="1"/>
            <p:nvPr/>
          </p:nvSpPr>
          <p:spPr bwMode="gray">
            <a:xfrm>
              <a:off x="7203213" y="2361336"/>
              <a:ext cx="1406093" cy="307777"/>
            </a:xfrm>
            <a:prstGeom prst="rect">
              <a:avLst/>
            </a:prstGeom>
            <a:noFill/>
          </p:spPr>
          <p:txBody>
            <a:bodyPr wrap="square" rtlCol="0" anchor="ctr">
              <a:noAutofit/>
            </a:bodyPr>
            <a:lstStyle/>
            <a:p>
              <a:pPr algn="ctr" defTabSz="669981" eaLnBrk="0" fontAlgn="ctr" hangingPunct="0">
                <a:spcBef>
                  <a:spcPct val="0"/>
                </a:spcBef>
                <a:spcAft>
                  <a:spcPct val="0"/>
                </a:spcAft>
                <a:buClr>
                  <a:srgbClr val="CC9900"/>
                </a:buClr>
                <a:defRPr/>
              </a:pPr>
              <a:r>
                <a:rPr lang="en-US" sz="1400" dirty="0"/>
                <a:t>Orchestration</a:t>
              </a:r>
              <a:endParaRPr lang="en-US" altLang="zh-CN" sz="1400" kern="0" dirty="0"/>
            </a:p>
          </p:txBody>
        </p:sp>
        <p:sp>
          <p:nvSpPr>
            <p:cNvPr id="95" name="文本框 94">
              <a:extLst>
                <a:ext uri="{FF2B5EF4-FFF2-40B4-BE49-F238E27FC236}">
                  <a16:creationId xmlns:a16="http://schemas.microsoft.com/office/drawing/2014/main" xmlns="" id="{D522E8EA-23E7-4D8D-944E-1D7498D939C6}"/>
                </a:ext>
              </a:extLst>
            </p:cNvPr>
            <p:cNvSpPr txBox="1"/>
            <p:nvPr/>
          </p:nvSpPr>
          <p:spPr bwMode="gray">
            <a:xfrm>
              <a:off x="9417944" y="2361336"/>
              <a:ext cx="1406093" cy="307777"/>
            </a:xfrm>
            <a:prstGeom prst="rect">
              <a:avLst/>
            </a:prstGeom>
            <a:noFill/>
          </p:spPr>
          <p:txBody>
            <a:bodyPr wrap="square" rtlCol="0" anchor="ctr">
              <a:noAutofit/>
            </a:bodyPr>
            <a:lstStyle/>
            <a:p>
              <a:pPr algn="ctr" defTabSz="669981" eaLnBrk="0" fontAlgn="ctr" hangingPunct="0">
                <a:spcBef>
                  <a:spcPct val="0"/>
                </a:spcBef>
                <a:spcAft>
                  <a:spcPct val="0"/>
                </a:spcAft>
                <a:buClr>
                  <a:srgbClr val="CC9900"/>
                </a:buClr>
                <a:defRPr/>
              </a:pPr>
              <a:r>
                <a:rPr lang="en-US" sz="1400" dirty="0"/>
                <a:t>Apps</a:t>
              </a:r>
              <a:endParaRPr lang="en-US" altLang="zh-CN" sz="1400" kern="0" dirty="0"/>
            </a:p>
          </p:txBody>
        </p:sp>
        <p:pic>
          <p:nvPicPr>
            <p:cNvPr id="96" name="图片 95">
              <a:extLst>
                <a:ext uri="{FF2B5EF4-FFF2-40B4-BE49-F238E27FC236}">
                  <a16:creationId xmlns:a16="http://schemas.microsoft.com/office/drawing/2014/main" xmlns="" id="{04970566-FE99-45D0-8C4F-C1E1D1FFD90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301908" y="2294732"/>
              <a:ext cx="407343" cy="407343"/>
            </a:xfrm>
            <a:prstGeom prst="rect">
              <a:avLst/>
            </a:prstGeom>
            <a:solidFill>
              <a:srgbClr val="56C4D2"/>
            </a:solidFill>
          </p:spPr>
        </p:pic>
        <p:sp>
          <p:nvSpPr>
            <p:cNvPr id="7" name="Rectangle 9">
              <a:extLst>
                <a:ext uri="{FF2B5EF4-FFF2-40B4-BE49-F238E27FC236}">
                  <a16:creationId xmlns:a16="http://schemas.microsoft.com/office/drawing/2014/main" xmlns="" id="{D02E283A-D014-4FE3-AB4E-67B16CD6AAF3}"/>
                </a:ext>
              </a:extLst>
            </p:cNvPr>
            <p:cNvSpPr/>
            <p:nvPr/>
          </p:nvSpPr>
          <p:spPr bwMode="gray">
            <a:xfrm>
              <a:off x="876227" y="5275448"/>
              <a:ext cx="1034993" cy="472876"/>
            </a:xfrm>
            <a:prstGeom prst="rect">
              <a:avLst/>
            </a:prstGeom>
            <a:solidFill>
              <a:srgbClr val="56C4D2"/>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PCEP</a:t>
              </a:r>
            </a:p>
            <a:p>
              <a:pPr algn="ctr" defTabSz="457200" fontAlgn="ctr">
                <a:spcBef>
                  <a:spcPct val="0"/>
                </a:spcBef>
                <a:spcAft>
                  <a:spcPct val="0"/>
                </a:spcAft>
              </a:pPr>
              <a:r>
                <a:rPr lang="en-US" sz="1200" b="1" dirty="0">
                  <a:solidFill>
                    <a:schemeClr val="bg1"/>
                  </a:solidFill>
                </a:rPr>
                <a:t>interface</a:t>
              </a:r>
            </a:p>
          </p:txBody>
        </p:sp>
        <p:sp>
          <p:nvSpPr>
            <p:cNvPr id="8" name="Rectangle 9">
              <a:extLst>
                <a:ext uri="{FF2B5EF4-FFF2-40B4-BE49-F238E27FC236}">
                  <a16:creationId xmlns:a16="http://schemas.microsoft.com/office/drawing/2014/main" xmlns="" id="{3E8A77B7-E9EB-4CF2-8A06-FA95CAE7D9EE}"/>
                </a:ext>
              </a:extLst>
            </p:cNvPr>
            <p:cNvSpPr/>
            <p:nvPr/>
          </p:nvSpPr>
          <p:spPr bwMode="gray">
            <a:xfrm>
              <a:off x="2014433" y="5275448"/>
              <a:ext cx="1189023" cy="472876"/>
            </a:xfrm>
            <a:prstGeom prst="rect">
              <a:avLst/>
            </a:prstGeom>
            <a:solidFill>
              <a:srgbClr val="56C4D2"/>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NETCONF</a:t>
              </a:r>
            </a:p>
            <a:p>
              <a:pPr algn="ctr" defTabSz="457200" fontAlgn="ctr">
                <a:spcBef>
                  <a:spcPct val="0"/>
                </a:spcBef>
                <a:spcAft>
                  <a:spcPct val="0"/>
                </a:spcAft>
              </a:pPr>
              <a:r>
                <a:rPr lang="en-US" sz="1200" b="1" dirty="0">
                  <a:solidFill>
                    <a:schemeClr val="bg1"/>
                  </a:solidFill>
                </a:rPr>
                <a:t>interface</a:t>
              </a:r>
            </a:p>
          </p:txBody>
        </p:sp>
        <p:sp>
          <p:nvSpPr>
            <p:cNvPr id="9" name="Rectangle 9">
              <a:extLst>
                <a:ext uri="{FF2B5EF4-FFF2-40B4-BE49-F238E27FC236}">
                  <a16:creationId xmlns:a16="http://schemas.microsoft.com/office/drawing/2014/main" xmlns="" id="{5E17D229-241E-451A-A583-783098E29C1D}"/>
                </a:ext>
              </a:extLst>
            </p:cNvPr>
            <p:cNvSpPr/>
            <p:nvPr/>
          </p:nvSpPr>
          <p:spPr bwMode="gray">
            <a:xfrm>
              <a:off x="3306669" y="5275448"/>
              <a:ext cx="1189023" cy="472876"/>
            </a:xfrm>
            <a:prstGeom prst="rect">
              <a:avLst/>
            </a:prstGeom>
            <a:solidFill>
              <a:srgbClr val="56C4D2"/>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OpenFlow</a:t>
              </a:r>
              <a:endParaRPr lang="en-US" sz="1200" b="1" kern="0" dirty="0">
                <a:solidFill>
                  <a:schemeClr val="bg1"/>
                </a:solidFill>
              </a:endParaRPr>
            </a:p>
            <a:p>
              <a:pPr algn="ctr" defTabSz="457200" fontAlgn="ctr">
                <a:spcBef>
                  <a:spcPct val="0"/>
                </a:spcBef>
                <a:spcAft>
                  <a:spcPct val="0"/>
                </a:spcAft>
              </a:pPr>
              <a:r>
                <a:rPr lang="en-US" sz="1200" b="1" dirty="0">
                  <a:solidFill>
                    <a:schemeClr val="bg1"/>
                  </a:solidFill>
                </a:rPr>
                <a:t>interface</a:t>
              </a:r>
            </a:p>
          </p:txBody>
        </p:sp>
        <p:sp>
          <p:nvSpPr>
            <p:cNvPr id="10" name="Rectangle 9">
              <a:extLst>
                <a:ext uri="{FF2B5EF4-FFF2-40B4-BE49-F238E27FC236}">
                  <a16:creationId xmlns:a16="http://schemas.microsoft.com/office/drawing/2014/main" xmlns="" id="{56FD025F-610C-4EC2-91EB-58002B32288C}"/>
                </a:ext>
              </a:extLst>
            </p:cNvPr>
            <p:cNvSpPr/>
            <p:nvPr/>
          </p:nvSpPr>
          <p:spPr bwMode="gray">
            <a:xfrm>
              <a:off x="4598905" y="5275448"/>
              <a:ext cx="1011256" cy="472876"/>
            </a:xfrm>
            <a:prstGeom prst="rect">
              <a:avLst/>
            </a:prstGeom>
            <a:solidFill>
              <a:srgbClr val="56C4D2"/>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BGP-LS</a:t>
              </a:r>
            </a:p>
            <a:p>
              <a:pPr algn="ctr" defTabSz="457200" fontAlgn="ctr">
                <a:spcBef>
                  <a:spcPct val="0"/>
                </a:spcBef>
                <a:spcAft>
                  <a:spcPct val="0"/>
                </a:spcAft>
              </a:pPr>
              <a:r>
                <a:rPr lang="en-US" sz="1200" b="1" dirty="0">
                  <a:solidFill>
                    <a:schemeClr val="bg1"/>
                  </a:solidFill>
                </a:rPr>
                <a:t>interface</a:t>
              </a:r>
            </a:p>
          </p:txBody>
        </p:sp>
        <p:sp>
          <p:nvSpPr>
            <p:cNvPr id="52" name="Rectangle 9">
              <a:extLst>
                <a:ext uri="{FF2B5EF4-FFF2-40B4-BE49-F238E27FC236}">
                  <a16:creationId xmlns:a16="http://schemas.microsoft.com/office/drawing/2014/main" xmlns="" id="{A4CAC1F4-0458-4004-929C-0C76147F6C3F}"/>
                </a:ext>
              </a:extLst>
            </p:cNvPr>
            <p:cNvSpPr/>
            <p:nvPr/>
          </p:nvSpPr>
          <p:spPr bwMode="gray">
            <a:xfrm>
              <a:off x="5713374" y="5275448"/>
              <a:ext cx="1011256" cy="472876"/>
            </a:xfrm>
            <a:prstGeom prst="rect">
              <a:avLst/>
            </a:prstGeom>
            <a:solidFill>
              <a:srgbClr val="56C4D2"/>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dirty="0">
                  <a:solidFill>
                    <a:schemeClr val="bg1"/>
                  </a:solidFill>
                </a:rPr>
                <a:t>OVSDB</a:t>
              </a:r>
            </a:p>
            <a:p>
              <a:pPr algn="ctr" defTabSz="457200" fontAlgn="ctr">
                <a:spcBef>
                  <a:spcPct val="0"/>
                </a:spcBef>
                <a:spcAft>
                  <a:spcPct val="0"/>
                </a:spcAft>
              </a:pPr>
              <a:r>
                <a:rPr lang="en-US" sz="1200" b="1" dirty="0">
                  <a:solidFill>
                    <a:schemeClr val="bg1"/>
                  </a:solidFill>
                </a:rPr>
                <a:t>interface</a:t>
              </a:r>
            </a:p>
          </p:txBody>
        </p:sp>
        <p:sp>
          <p:nvSpPr>
            <p:cNvPr id="54" name="Rectangle 9">
              <a:extLst>
                <a:ext uri="{FF2B5EF4-FFF2-40B4-BE49-F238E27FC236}">
                  <a16:creationId xmlns:a16="http://schemas.microsoft.com/office/drawing/2014/main" xmlns="" id="{4FC5677F-6FA8-4319-82B4-A0E88B5101F9}"/>
                </a:ext>
              </a:extLst>
            </p:cNvPr>
            <p:cNvSpPr/>
            <p:nvPr/>
          </p:nvSpPr>
          <p:spPr bwMode="gray">
            <a:xfrm>
              <a:off x="6827843" y="5275448"/>
              <a:ext cx="1011256" cy="472876"/>
            </a:xfrm>
            <a:prstGeom prst="rect">
              <a:avLst/>
            </a:prstGeom>
            <a:solidFill>
              <a:srgbClr val="56C4D2"/>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a:solidFill>
                    <a:schemeClr val="bg1"/>
                  </a:solidFill>
                </a:rPr>
                <a:t>SNMP</a:t>
              </a:r>
              <a:endParaRPr lang="en-US" sz="1200" b="1" dirty="0">
                <a:solidFill>
                  <a:schemeClr val="bg1"/>
                </a:solidFill>
              </a:endParaRPr>
            </a:p>
            <a:p>
              <a:pPr algn="ctr" defTabSz="457200" fontAlgn="ctr">
                <a:spcBef>
                  <a:spcPct val="0"/>
                </a:spcBef>
                <a:spcAft>
                  <a:spcPct val="0"/>
                </a:spcAft>
              </a:pPr>
              <a:r>
                <a:rPr lang="en-US" sz="1200" b="1" dirty="0">
                  <a:solidFill>
                    <a:schemeClr val="bg1"/>
                  </a:solidFill>
                </a:rPr>
                <a:t>interface</a:t>
              </a:r>
            </a:p>
          </p:txBody>
        </p:sp>
        <p:sp>
          <p:nvSpPr>
            <p:cNvPr id="55" name="Rectangle 9">
              <a:extLst>
                <a:ext uri="{FF2B5EF4-FFF2-40B4-BE49-F238E27FC236}">
                  <a16:creationId xmlns:a16="http://schemas.microsoft.com/office/drawing/2014/main" xmlns="" id="{4EA3C8DA-AFE0-449B-A0ED-C73AC3999173}"/>
                </a:ext>
              </a:extLst>
            </p:cNvPr>
            <p:cNvSpPr/>
            <p:nvPr/>
          </p:nvSpPr>
          <p:spPr bwMode="gray">
            <a:xfrm>
              <a:off x="7942312" y="5275448"/>
              <a:ext cx="1011256" cy="472876"/>
            </a:xfrm>
            <a:prstGeom prst="rect">
              <a:avLst/>
            </a:prstGeom>
            <a:solidFill>
              <a:srgbClr val="56C4D2"/>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a:solidFill>
                    <a:schemeClr val="bg1"/>
                  </a:solidFill>
                </a:rPr>
                <a:t>BGP</a:t>
              </a:r>
              <a:endParaRPr lang="en-US" sz="1200" b="1" dirty="0">
                <a:solidFill>
                  <a:schemeClr val="bg1"/>
                </a:solidFill>
              </a:endParaRPr>
            </a:p>
            <a:p>
              <a:pPr algn="ctr" defTabSz="457200" fontAlgn="ctr">
                <a:spcBef>
                  <a:spcPct val="0"/>
                </a:spcBef>
                <a:spcAft>
                  <a:spcPct val="0"/>
                </a:spcAft>
              </a:pPr>
              <a:r>
                <a:rPr lang="en-US" sz="1200" b="1" dirty="0">
                  <a:solidFill>
                    <a:schemeClr val="bg1"/>
                  </a:solidFill>
                </a:rPr>
                <a:t>interface</a:t>
              </a:r>
            </a:p>
          </p:txBody>
        </p:sp>
        <p:sp>
          <p:nvSpPr>
            <p:cNvPr id="56" name="Rectangle 9">
              <a:extLst>
                <a:ext uri="{FF2B5EF4-FFF2-40B4-BE49-F238E27FC236}">
                  <a16:creationId xmlns:a16="http://schemas.microsoft.com/office/drawing/2014/main" xmlns="" id="{0596F689-E936-430C-A38E-268793CAF596}"/>
                </a:ext>
              </a:extLst>
            </p:cNvPr>
            <p:cNvSpPr/>
            <p:nvPr/>
          </p:nvSpPr>
          <p:spPr bwMode="gray">
            <a:xfrm>
              <a:off x="9056781" y="5275448"/>
              <a:ext cx="1011256" cy="472876"/>
            </a:xfrm>
            <a:prstGeom prst="rect">
              <a:avLst/>
            </a:prstGeom>
            <a:solidFill>
              <a:srgbClr val="56C4D2"/>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a:solidFill>
                    <a:schemeClr val="bg1"/>
                  </a:solidFill>
                </a:rPr>
                <a:t>JSON-RPC</a:t>
              </a:r>
              <a:endParaRPr lang="en-US" sz="1200" b="1" dirty="0">
                <a:solidFill>
                  <a:schemeClr val="bg1"/>
                </a:solidFill>
              </a:endParaRPr>
            </a:p>
            <a:p>
              <a:pPr algn="ctr" defTabSz="457200" fontAlgn="ctr">
                <a:spcBef>
                  <a:spcPct val="0"/>
                </a:spcBef>
                <a:spcAft>
                  <a:spcPct val="0"/>
                </a:spcAft>
              </a:pPr>
              <a:r>
                <a:rPr lang="en-US" sz="1200" b="1" dirty="0">
                  <a:solidFill>
                    <a:schemeClr val="bg1"/>
                  </a:solidFill>
                </a:rPr>
                <a:t>interface</a:t>
              </a:r>
            </a:p>
          </p:txBody>
        </p:sp>
        <p:sp>
          <p:nvSpPr>
            <p:cNvPr id="97" name="Rectangle 9">
              <a:extLst>
                <a:ext uri="{FF2B5EF4-FFF2-40B4-BE49-F238E27FC236}">
                  <a16:creationId xmlns:a16="http://schemas.microsoft.com/office/drawing/2014/main" xmlns="" id="{C593AF92-314E-4C2E-AFE7-D717B58E6A57}"/>
                </a:ext>
              </a:extLst>
            </p:cNvPr>
            <p:cNvSpPr/>
            <p:nvPr/>
          </p:nvSpPr>
          <p:spPr bwMode="gray">
            <a:xfrm>
              <a:off x="10171249" y="5275448"/>
              <a:ext cx="1107221" cy="472876"/>
            </a:xfrm>
            <a:prstGeom prst="rect">
              <a:avLst/>
            </a:prstGeom>
            <a:solidFill>
              <a:srgbClr val="56C4D2"/>
            </a:solidFill>
            <a:ln w="12700" cap="flat" cmpd="sng" algn="ctr">
              <a:noFill/>
              <a:prstDash val="solid"/>
            </a:ln>
            <a:effectLst/>
          </p:spPr>
          <p:txBody>
            <a:bodyPr rtlCol="0" anchor="ctr">
              <a:noAutofit/>
            </a:bodyPr>
            <a:lstStyle/>
            <a:p>
              <a:pPr algn="ctr" defTabSz="457200" fontAlgn="ctr">
                <a:spcBef>
                  <a:spcPct val="0"/>
                </a:spcBef>
                <a:spcAft>
                  <a:spcPct val="0"/>
                </a:spcAft>
              </a:pPr>
              <a:r>
                <a:rPr lang="en-US" sz="1200" b="1">
                  <a:solidFill>
                    <a:schemeClr val="bg1"/>
                  </a:solidFill>
                </a:rPr>
                <a:t>Telemetry</a:t>
              </a:r>
              <a:endParaRPr lang="en-US" sz="1200" b="1" dirty="0">
                <a:solidFill>
                  <a:schemeClr val="bg1"/>
                </a:solidFill>
              </a:endParaRPr>
            </a:p>
          </p:txBody>
        </p:sp>
        <p:grpSp>
          <p:nvGrpSpPr>
            <p:cNvPr id="109" name="组合 108">
              <a:extLst>
                <a:ext uri="{FF2B5EF4-FFF2-40B4-BE49-F238E27FC236}">
                  <a16:creationId xmlns:a16="http://schemas.microsoft.com/office/drawing/2014/main" xmlns="" id="{F409B359-432F-4ABB-B7E2-A9D28CECC3CA}"/>
                </a:ext>
              </a:extLst>
            </p:cNvPr>
            <p:cNvGrpSpPr/>
            <p:nvPr/>
          </p:nvGrpSpPr>
          <p:grpSpPr bwMode="gray">
            <a:xfrm>
              <a:off x="816336" y="4757529"/>
              <a:ext cx="10503611" cy="369332"/>
              <a:chOff x="816336" y="5362372"/>
              <a:chExt cx="10503611" cy="369332"/>
            </a:xfrm>
          </p:grpSpPr>
          <p:cxnSp>
            <p:nvCxnSpPr>
              <p:cNvPr id="98" name="Straight Connector 50">
                <a:extLst>
                  <a:ext uri="{FF2B5EF4-FFF2-40B4-BE49-F238E27FC236}">
                    <a16:creationId xmlns:a16="http://schemas.microsoft.com/office/drawing/2014/main" xmlns="" id="{32146411-2BD4-47A3-A8CB-02A9DB8091E0}"/>
                  </a:ext>
                </a:extLst>
              </p:cNvPr>
              <p:cNvCxnSpPr>
                <a:cxnSpLocks noChangeShapeType="1"/>
              </p:cNvCxnSpPr>
              <p:nvPr/>
            </p:nvCxnSpPr>
            <p:spPr bwMode="gray">
              <a:xfrm>
                <a:off x="816336" y="5564082"/>
                <a:ext cx="10503611" cy="0"/>
              </a:xfrm>
              <a:prstGeom prst="line">
                <a:avLst/>
              </a:prstGeom>
              <a:noFill/>
              <a:ln w="25400">
                <a:solidFill>
                  <a:schemeClr val="tx1"/>
                </a:solidFill>
                <a:round/>
                <a:headEnd/>
                <a:tailEnd/>
              </a:ln>
              <a:effectLst>
                <a:outerShdw dist="20000" dir="5400000" rotWithShape="0">
                  <a:srgbClr val="808080">
                    <a:alpha val="37999"/>
                  </a:srgbClr>
                </a:outerShdw>
              </a:effectLst>
            </p:spPr>
          </p:cxnSp>
          <p:sp>
            <p:nvSpPr>
              <p:cNvPr id="99" name="TextBox 23">
                <a:extLst>
                  <a:ext uri="{FF2B5EF4-FFF2-40B4-BE49-F238E27FC236}">
                    <a16:creationId xmlns:a16="http://schemas.microsoft.com/office/drawing/2014/main" xmlns="" id="{F59BB1A1-1E74-4C99-84BD-23C4E6D05418}"/>
                  </a:ext>
                </a:extLst>
              </p:cNvPr>
              <p:cNvSpPr txBox="1">
                <a:spLocks noChangeArrowheads="1"/>
              </p:cNvSpPr>
              <p:nvPr/>
            </p:nvSpPr>
            <p:spPr bwMode="gray">
              <a:xfrm>
                <a:off x="5065411" y="5362372"/>
                <a:ext cx="1569660" cy="369332"/>
              </a:xfrm>
              <a:prstGeom prst="rect">
                <a:avLst/>
              </a:prstGeom>
              <a:solidFill>
                <a:srgbClr val="FFD17D"/>
              </a:solidFill>
              <a:ln w="9525">
                <a:solidFill>
                  <a:srgbClr val="FFD17D"/>
                </a:solidFill>
                <a:miter lim="800000"/>
                <a:headEnd/>
                <a:tailEnd/>
              </a:ln>
            </p:spPr>
            <p:txBody>
              <a:bodyPr wrap="none">
                <a:noAutofit/>
              </a:bodyPr>
              <a:lstStyle>
                <a:defPPr>
                  <a:defRPr lang="en-US"/>
                </a:defPPr>
                <a:lvl1pPr>
                  <a:defRPr b="0"/>
                </a:lvl1pPr>
              </a:lstStyle>
              <a:p>
                <a:pPr algn="ctr" fontAlgn="ctr"/>
                <a:r>
                  <a:rPr lang="en-US" b="1" dirty="0"/>
                  <a:t>SBI</a:t>
                </a:r>
                <a:endParaRPr lang="en-US" altLang="zh-CN" b="1" dirty="0"/>
              </a:p>
            </p:txBody>
          </p:sp>
        </p:grpSp>
        <p:grpSp>
          <p:nvGrpSpPr>
            <p:cNvPr id="108" name="组合 107">
              <a:extLst>
                <a:ext uri="{FF2B5EF4-FFF2-40B4-BE49-F238E27FC236}">
                  <a16:creationId xmlns:a16="http://schemas.microsoft.com/office/drawing/2014/main" xmlns="" id="{ADA5C32F-3876-4E2B-8605-DD9BF5EDBDC5}"/>
                </a:ext>
              </a:extLst>
            </p:cNvPr>
            <p:cNvGrpSpPr/>
            <p:nvPr/>
          </p:nvGrpSpPr>
          <p:grpSpPr bwMode="gray">
            <a:xfrm>
              <a:off x="816336" y="3350547"/>
              <a:ext cx="10503611" cy="369332"/>
              <a:chOff x="816336" y="2296029"/>
              <a:chExt cx="10503611" cy="369332"/>
            </a:xfrm>
          </p:grpSpPr>
          <p:cxnSp>
            <p:nvCxnSpPr>
              <p:cNvPr id="101" name="Straight Connector 50">
                <a:extLst>
                  <a:ext uri="{FF2B5EF4-FFF2-40B4-BE49-F238E27FC236}">
                    <a16:creationId xmlns:a16="http://schemas.microsoft.com/office/drawing/2014/main" xmlns="" id="{5328DD1A-8836-4A63-882D-B8E3AC485033}"/>
                  </a:ext>
                </a:extLst>
              </p:cNvPr>
              <p:cNvCxnSpPr>
                <a:cxnSpLocks noChangeShapeType="1"/>
              </p:cNvCxnSpPr>
              <p:nvPr/>
            </p:nvCxnSpPr>
            <p:spPr bwMode="gray">
              <a:xfrm>
                <a:off x="816336" y="2485864"/>
                <a:ext cx="10503611" cy="0"/>
              </a:xfrm>
              <a:prstGeom prst="line">
                <a:avLst/>
              </a:prstGeom>
              <a:noFill/>
              <a:ln w="25400">
                <a:solidFill>
                  <a:schemeClr val="tx1"/>
                </a:solidFill>
                <a:round/>
                <a:headEnd/>
                <a:tailEnd/>
              </a:ln>
              <a:effectLst>
                <a:outerShdw dist="20000" dir="5400000" rotWithShape="0">
                  <a:srgbClr val="808080">
                    <a:alpha val="37999"/>
                  </a:srgbClr>
                </a:outerShdw>
              </a:effectLst>
            </p:spPr>
          </p:cxnSp>
          <p:sp>
            <p:nvSpPr>
              <p:cNvPr id="102" name="TextBox 23">
                <a:extLst>
                  <a:ext uri="{FF2B5EF4-FFF2-40B4-BE49-F238E27FC236}">
                    <a16:creationId xmlns:a16="http://schemas.microsoft.com/office/drawing/2014/main" xmlns="" id="{B26AEF1C-5398-4448-8FF5-A546A73D1441}"/>
                  </a:ext>
                </a:extLst>
              </p:cNvPr>
              <p:cNvSpPr txBox="1">
                <a:spLocks noChangeArrowheads="1"/>
              </p:cNvSpPr>
              <p:nvPr/>
            </p:nvSpPr>
            <p:spPr bwMode="gray">
              <a:xfrm>
                <a:off x="5065411" y="2296029"/>
                <a:ext cx="1569660" cy="369332"/>
              </a:xfrm>
              <a:prstGeom prst="rect">
                <a:avLst/>
              </a:prstGeom>
              <a:solidFill>
                <a:srgbClr val="FFD17D"/>
              </a:solidFill>
              <a:ln w="9525">
                <a:solidFill>
                  <a:srgbClr val="FFD17D"/>
                </a:solidFill>
                <a:miter lim="800000"/>
                <a:headEnd/>
                <a:tailEnd/>
              </a:ln>
            </p:spPr>
            <p:txBody>
              <a:bodyPr wrap="none">
                <a:noAutofit/>
              </a:bodyPr>
              <a:lstStyle>
                <a:defPPr>
                  <a:defRPr lang="en-US"/>
                </a:defPPr>
                <a:lvl1pPr>
                  <a:defRPr b="1">
                    <a:solidFill>
                      <a:schemeClr val="bg1"/>
                    </a:solidFill>
                  </a:defRPr>
                </a:lvl1pPr>
              </a:lstStyle>
              <a:p>
                <a:pPr algn="ctr" fontAlgn="ctr"/>
                <a:r>
                  <a:rPr lang="en-US">
                    <a:solidFill>
                      <a:schemeClr val="tx1"/>
                    </a:solidFill>
                  </a:rPr>
                  <a:t>NBI</a:t>
                </a:r>
                <a:endParaRPr lang="en-US" altLang="zh-CN" b="0" dirty="0">
                  <a:solidFill>
                    <a:schemeClr val="tx1"/>
                  </a:solidFill>
                </a:endParaRPr>
              </a:p>
            </p:txBody>
          </p:sp>
        </p:grpSp>
        <p:sp>
          <p:nvSpPr>
            <p:cNvPr id="113" name="TextBox 207">
              <a:extLst>
                <a:ext uri="{FF2B5EF4-FFF2-40B4-BE49-F238E27FC236}">
                  <a16:creationId xmlns:a16="http://schemas.microsoft.com/office/drawing/2014/main" xmlns="" id="{D45CE9C8-9208-4762-AB8C-FD9D2474A4EF}"/>
                </a:ext>
              </a:extLst>
            </p:cNvPr>
            <p:cNvSpPr txBox="1"/>
            <p:nvPr/>
          </p:nvSpPr>
          <p:spPr bwMode="gray">
            <a:xfrm>
              <a:off x="4582754" y="2910463"/>
              <a:ext cx="1543178" cy="342426"/>
            </a:xfrm>
            <a:prstGeom prst="rect">
              <a:avLst/>
            </a:prstGeom>
            <a:solidFill>
              <a:srgbClr val="56C4D2"/>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400" b="1" kern="0">
                  <a:solidFill>
                    <a:schemeClr val="bg1"/>
                  </a:solidFill>
                  <a:ea typeface="微软雅黑" panose="020B0503020204020204" pitchFamily="34" charset="-122"/>
                </a:defRPr>
              </a:lvl1pPr>
            </a:lstStyle>
            <a:p>
              <a:r>
                <a:rPr lang="en-US"/>
                <a:t>SNMP</a:t>
              </a:r>
              <a:endParaRPr lang="en-US" altLang="zh-CN" dirty="0"/>
            </a:p>
          </p:txBody>
        </p:sp>
        <p:sp>
          <p:nvSpPr>
            <p:cNvPr id="114" name="TextBox 207">
              <a:extLst>
                <a:ext uri="{FF2B5EF4-FFF2-40B4-BE49-F238E27FC236}">
                  <a16:creationId xmlns:a16="http://schemas.microsoft.com/office/drawing/2014/main" xmlns="" id="{CFEB600A-E433-4F11-BAF8-2E5656232F60}"/>
                </a:ext>
              </a:extLst>
            </p:cNvPr>
            <p:cNvSpPr txBox="1"/>
            <p:nvPr/>
          </p:nvSpPr>
          <p:spPr bwMode="gray">
            <a:xfrm>
              <a:off x="9533128" y="2910463"/>
              <a:ext cx="1745342" cy="342426"/>
            </a:xfrm>
            <a:prstGeom prst="rect">
              <a:avLst/>
            </a:prstGeom>
            <a:solidFill>
              <a:srgbClr val="56C4D2"/>
            </a:solidFill>
            <a:ln w="12700" cap="flat" cmpd="sng" algn="ctr">
              <a:noFill/>
              <a:prstDash val="solid"/>
            </a:ln>
            <a:effectLst/>
          </p:spPr>
          <p:txBody>
            <a:bodyPr rtlCol="0" anchor="ctr"/>
            <a:lstStyle>
              <a:defPPr>
                <a:defRPr lang="en-US"/>
              </a:defPPr>
              <a:lvl1pPr lvl="0" algn="ctr" defTabSz="457200" fontAlgn="base">
                <a:spcBef>
                  <a:spcPct val="0"/>
                </a:spcBef>
                <a:spcAft>
                  <a:spcPct val="0"/>
                </a:spcAft>
                <a:defRPr sz="1400" b="1" kern="0">
                  <a:solidFill>
                    <a:schemeClr val="bg1"/>
                  </a:solidFill>
                  <a:ea typeface="微软雅黑" panose="020B0503020204020204" pitchFamily="34" charset="-122"/>
                </a:defRPr>
              </a:lvl1pPr>
            </a:lstStyle>
            <a:p>
              <a:r>
                <a:rPr lang="en-US"/>
                <a:t>RESTCONF</a:t>
              </a:r>
              <a:endParaRPr lang="en-US" altLang="zh-CN" dirty="0"/>
            </a:p>
          </p:txBody>
        </p:sp>
        <p:pic>
          <p:nvPicPr>
            <p:cNvPr id="82" name="图片 81">
              <a:extLst>
                <a:ext uri="{FF2B5EF4-FFF2-40B4-BE49-F238E27FC236}">
                  <a16:creationId xmlns:a16="http://schemas.microsoft.com/office/drawing/2014/main" xmlns="" id="{879E8BBC-9F93-4DCD-BD8B-9D504F419BD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579911" y="3931184"/>
              <a:ext cx="2734546" cy="504323"/>
            </a:xfrm>
            <a:prstGeom prst="rect">
              <a:avLst/>
            </a:prstGeom>
          </p:spPr>
        </p:pic>
      </p:grpSp>
    </p:spTree>
    <p:extLst>
      <p:ext uri="{BB962C8B-B14F-4D97-AF65-F5344CB8AC3E}">
        <p14:creationId xmlns:p14="http://schemas.microsoft.com/office/powerpoint/2010/main" val="3836501302"/>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D23F76-381A-43C9-A08E-02BDD0E28982}">
  <ds:schemaRefs>
    <ds:schemaRef ds:uri="http://purl.org/dc/elements/1.1/"/>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purl.org/dc/term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0B808472-0996-4112-9C59-B478BE36ABD6}">
  <ds:schemaRefs>
    <ds:schemaRef ds:uri="http://schemas.microsoft.com/sharepoint/v3/contenttype/forms"/>
  </ds:schemaRefs>
</ds:datastoreItem>
</file>

<file path=customXml/itemProps3.xml><?xml version="1.0" encoding="utf-8"?>
<ds:datastoreItem xmlns:ds="http://schemas.openxmlformats.org/officeDocument/2006/customXml" ds:itemID="{90D59216-EE76-4304-BFAE-57E919E5FEBB}"/>
</file>

<file path=docProps/app.xml><?xml version="1.0" encoding="utf-8"?>
<Properties xmlns="http://schemas.openxmlformats.org/officeDocument/2006/extended-properties" xmlns:vt="http://schemas.openxmlformats.org/officeDocument/2006/docPropsVTypes">
  <Template/>
  <TotalTime>1344</TotalTime>
  <Words>8096</Words>
  <Application>Microsoft Office PowerPoint</Application>
  <PresentationFormat>宽屏</PresentationFormat>
  <Paragraphs>1035</Paragraphs>
  <Slides>67</Slides>
  <Notes>67</Notes>
  <HiddenSlides>1</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67</vt:i4>
      </vt:variant>
    </vt:vector>
  </HeadingPairs>
  <TitlesOfParts>
    <vt:vector size="79" baseType="lpstr">
      <vt:lpstr>方正兰亭黑简体</vt:lpstr>
      <vt:lpstr>微软雅黑</vt:lpstr>
      <vt:lpstr>Huawei Sans</vt:lpstr>
      <vt:lpstr>微软雅黑</vt:lpstr>
      <vt:lpstr>Arial</vt:lpstr>
      <vt:lpstr>Wingdings</vt:lpstr>
      <vt:lpstr>MS PGothic</vt:lpstr>
      <vt:lpstr>Courier New</vt:lpstr>
      <vt:lpstr>1_标题页模板</vt:lpstr>
      <vt:lpstr>2_自功能页模板</vt:lpstr>
      <vt:lpstr>3_内容页模板</vt:lpstr>
      <vt:lpstr>4_感谢页模板</vt:lpstr>
      <vt:lpstr>PowerPoint 演示文稿</vt:lpstr>
      <vt:lpstr>RESTful Fundamentals and Practice</vt:lpstr>
      <vt:lpstr>PowerPoint 演示文稿</vt:lpstr>
      <vt:lpstr>PowerPoint 演示文稿</vt:lpstr>
      <vt:lpstr>PowerPoint 演示文稿</vt:lpstr>
      <vt:lpstr>SDN Origin</vt:lpstr>
      <vt:lpstr>Essential Requirements of SDN</vt:lpstr>
      <vt:lpstr>SDN Architecture</vt:lpstr>
      <vt:lpstr>Huawei SDN Network Architecture</vt:lpstr>
      <vt:lpstr>Huawei SDN Solution - Integrating Management, Control, and Analysis to Build an Intent-Driven Network</vt:lpstr>
      <vt:lpstr>Introduction to iMaster NCE</vt:lpstr>
      <vt:lpstr>iMaster NCE Application</vt:lpstr>
      <vt:lpstr>PowerPoint 演示文稿</vt:lpstr>
      <vt:lpstr>Basic Concepts of Southbound and Northbound</vt:lpstr>
      <vt:lpstr>Development of Northbound APIs</vt:lpstr>
      <vt:lpstr>API Evolution: Unified URI Naming Conventions</vt:lpstr>
      <vt:lpstr>API Evolution: Stateless Design</vt:lpstr>
      <vt:lpstr>API Evolution: Separation Between Frontend and Backend (1)</vt:lpstr>
      <vt:lpstr>API Evolution: Separation Between Frontend and Backend (2)</vt:lpstr>
      <vt:lpstr>API Evolution: Separation Between Frontend and Backend (3)</vt:lpstr>
      <vt:lpstr>PowerPoint 演示文稿</vt:lpstr>
      <vt:lpstr>Overview of REST</vt:lpstr>
      <vt:lpstr>REST Concepts - Resource</vt:lpstr>
      <vt:lpstr>REST Concepts - Presentation Layer</vt:lpstr>
      <vt:lpstr>REST Concepts - State Transfer</vt:lpstr>
      <vt:lpstr>RESTful and RESTCONF</vt:lpstr>
      <vt:lpstr>Defining RESTful APIs</vt:lpstr>
      <vt:lpstr>PowerPoint 演示文稿</vt:lpstr>
      <vt:lpstr>Development of HTTP</vt:lpstr>
      <vt:lpstr>Overview of HTTP</vt:lpstr>
      <vt:lpstr>Working Principle of HTTP</vt:lpstr>
      <vt:lpstr>Features of HTTP</vt:lpstr>
      <vt:lpstr>PowerPoint 演示文稿</vt:lpstr>
      <vt:lpstr>Client Request Message</vt:lpstr>
      <vt:lpstr>Client Request Message - Request Line</vt:lpstr>
      <vt:lpstr>HTTP Request Method</vt:lpstr>
      <vt:lpstr>Client Request Message - Request Header</vt:lpstr>
      <vt:lpstr> Request Header Fields</vt:lpstr>
      <vt:lpstr>Client Request Message - Request Data</vt:lpstr>
      <vt:lpstr>Server Response Message</vt:lpstr>
      <vt:lpstr>Server Response Message - Status Line</vt:lpstr>
      <vt:lpstr>Status Code</vt:lpstr>
      <vt:lpstr>Server Response Message - Response Header</vt:lpstr>
      <vt:lpstr>Common Fields in the Response Header</vt:lpstr>
      <vt:lpstr>Server Response Message - Response Body</vt:lpstr>
      <vt:lpstr>Client Request Message - Example</vt:lpstr>
      <vt:lpstr>Server Response Message - Example</vt:lpstr>
      <vt:lpstr>PowerPoint 演示文稿</vt:lpstr>
      <vt:lpstr>Overview of HTTPS</vt:lpstr>
      <vt:lpstr>Overview of SSL/TLS</vt:lpstr>
      <vt:lpstr>Overview of HTTP/2</vt:lpstr>
      <vt:lpstr>Core of HTTP/2 - Binary Transmission</vt:lpstr>
      <vt:lpstr>PowerPoint 演示文稿</vt:lpstr>
      <vt:lpstr>Case: Invoking RESTful APIs to Obtain Tokens (1)</vt:lpstr>
      <vt:lpstr>Case: Invoking RESTful APIs to Obtain Tokens (2)</vt:lpstr>
      <vt:lpstr>Procedure: Create a Code Repository</vt:lpstr>
      <vt:lpstr>Procedure: Fork the Complete Code</vt:lpstr>
      <vt:lpstr>Procedure: Start the CloudIDE</vt:lpstr>
      <vt:lpstr>Procedure: Reserve a Sandbox Environment</vt:lpstr>
      <vt:lpstr>Procedure: Check Sandbox Information</vt:lpstr>
      <vt:lpstr>Procedure: Install the Requests Module</vt:lpstr>
      <vt:lpstr>Procedure: Compile a Python Script</vt:lpstr>
      <vt:lpstr>Procedure: Verify the Configuration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276</cp:revision>
  <dcterms:created xsi:type="dcterms:W3CDTF">2018-11-29T10:16:29Z</dcterms:created>
  <dcterms:modified xsi:type="dcterms:W3CDTF">2021-11-03T03:26:50Z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(3)TSLrLkb3JE2H6jY+6b4oRdMAQ5LKRH4McCyUuTrfHfk+QMh+1v7hrH+uWmjNsnUFN0YWjyDP
9DeRZ17QOHwmJdEvAdyK3PBiKe/2INzdQt82CMdT9dSeQQqqvJQxRcufw2YAPXNsrUAuzrg7
EROknV156rDj03W6G1S2CwyXPEIrc/pM4KyKtZUbP5OKhsTBcoZ1Y8J2cWBRbEpe4Oxb/FJg
BbNoQJRzxLYoU0HQf2</vt:lpwstr>
  </property>
  <property fmtid="{D5CDD505-2E9C-101B-9397-08002B2CF9AE}" pid="3" name="_2015_ms_pID_7253431">
    <vt:lpwstr>okerigaIgKWXzdnlkm0xCO7CS3s5Lfnc4jiFV9UwC2e+kx0p+7CDCi
ERJJdAZEOfpuK9Yeoy1XxUFlvBuhMqbe7B9fqjeQX9r3zzDQLs2jKgeeWdqbFiTtBEfuPbZa
bUezFg0tYvXDp5wqEJOWhL+GvmN0he4ay54aIL+NHEocN1PF+KKmNgJagouf8QLCuGEfo/1U
wOVretJ1yh/SWEzpFpo9Qnt4x3DPP3Rql/Tw</vt:lpwstr>
  </property>
  <property fmtid="{D5CDD505-2E9C-101B-9397-08002B2CF9AE}" pid="4" name="_2015_ms_pID_7253432">
    <vt:lpwstr>Og==</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